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notesSlides/notesSlide2.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notesSlides/notesSlide3.xml" ContentType="application/vnd.openxmlformats-officedocument.presentationml.notesSlide+xml"/>
  <Override PartName="/ppt/tags/tag8.xml" ContentType="application/vnd.openxmlformats-officedocument.presentationml.tags+xml"/>
  <Override PartName="/ppt/notesSlides/notesSlide4.xml" ContentType="application/vnd.openxmlformats-officedocument.presentationml.notesSlide+xml"/>
  <Override PartName="/ppt/tags/tag9.xml" ContentType="application/vnd.openxmlformats-officedocument.presentationml.tags+xml"/>
  <Override PartName="/ppt/notesSlides/notesSlide5.xml" ContentType="application/vnd.openxmlformats-officedocument.presentationml.notesSlide+xml"/>
  <Override PartName="/ppt/tags/tag10.xml" ContentType="application/vnd.openxmlformats-officedocument.presentationml.tags+xml"/>
  <Override PartName="/ppt/notesSlides/notesSlide6.xml" ContentType="application/vnd.openxmlformats-officedocument.presentationml.notesSlide+xml"/>
  <Override PartName="/ppt/tags/tag11.xml" ContentType="application/vnd.openxmlformats-officedocument.presentationml.tags+xml"/>
  <Override PartName="/ppt/notesSlides/notesSlide7.xml" ContentType="application/vnd.openxmlformats-officedocument.presentationml.notesSlide+xml"/>
  <Override PartName="/ppt/tags/tag12.xml" ContentType="application/vnd.openxmlformats-officedocument.presentationml.tags+xml"/>
  <Override PartName="/ppt/notesSlides/notesSlide8.xml" ContentType="application/vnd.openxmlformats-officedocument.presentationml.notesSlide+xml"/>
  <Override PartName="/ppt/tags/tag13.xml" ContentType="application/vnd.openxmlformats-officedocument.presentationml.tags+xml"/>
  <Override PartName="/ppt/notesSlides/notesSlide9.xml" ContentType="application/vnd.openxmlformats-officedocument.presentationml.notesSlide+xml"/>
  <Override PartName="/ppt/tags/tag14.xml" ContentType="application/vnd.openxmlformats-officedocument.presentationml.tags+xml"/>
  <Override PartName="/ppt/notesSlides/notesSlide10.xml" ContentType="application/vnd.openxmlformats-officedocument.presentationml.notesSlide+xml"/>
  <Override PartName="/ppt/tags/tag15.xml" ContentType="application/vnd.openxmlformats-officedocument.presentationml.tags+xml"/>
  <Override PartName="/ppt/notesSlides/notesSlide11.xml" ContentType="application/vnd.openxmlformats-officedocument.presentationml.notesSlide+xml"/>
  <Override PartName="/ppt/tags/tag16.xml" ContentType="application/vnd.openxmlformats-officedocument.presentationml.tags+xml"/>
  <Override PartName="/ppt/notesSlides/notesSlide12.xml" ContentType="application/vnd.openxmlformats-officedocument.presentationml.notesSlide+xml"/>
  <Override PartName="/ppt/tags/tag17.xml" ContentType="application/vnd.openxmlformats-officedocument.presentationml.tags+xml"/>
  <Override PartName="/ppt/notesSlides/notesSlide13.xml" ContentType="application/vnd.openxmlformats-officedocument.presentationml.notesSlide+xml"/>
  <Override PartName="/ppt/tags/tag18.xml" ContentType="application/vnd.openxmlformats-officedocument.presentationml.tags+xml"/>
  <Override PartName="/ppt/notesSlides/notesSlide14.xml" ContentType="application/vnd.openxmlformats-officedocument.presentationml.notesSlide+xml"/>
  <Override PartName="/ppt/tags/tag19.xml" ContentType="application/vnd.openxmlformats-officedocument.presentationml.tags+xml"/>
  <Override PartName="/ppt/notesSlides/notesSlide15.xml" ContentType="application/vnd.openxmlformats-officedocument.presentationml.notesSlide+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notesSlides/notesSlide16.xml" ContentType="application/vnd.openxmlformats-officedocument.presentationml.notesSlide+xml"/>
  <Override PartName="/ppt/tags/tag23.xml" ContentType="application/vnd.openxmlformats-officedocument.presentationml.tags+xml"/>
  <Override PartName="/ppt/notesSlides/notesSlide17.xml" ContentType="application/vnd.openxmlformats-officedocument.presentationml.notesSlide+xml"/>
  <Override PartName="/ppt/tags/tag24.xml" ContentType="application/vnd.openxmlformats-officedocument.presentationml.tags+xml"/>
  <Override PartName="/ppt/notesSlides/notesSlide18.xml" ContentType="application/vnd.openxmlformats-officedocument.presentationml.notesSlide+xml"/>
  <Override PartName="/ppt/tags/tag25.xml" ContentType="application/vnd.openxmlformats-officedocument.presentationml.tags+xml"/>
  <Override PartName="/ppt/notesSlides/notesSlide19.xml" ContentType="application/vnd.openxmlformats-officedocument.presentationml.notesSlide+xml"/>
  <Override PartName="/ppt/tags/tag26.xml" ContentType="application/vnd.openxmlformats-officedocument.presentationml.tags+xml"/>
  <Override PartName="/ppt/notesSlides/notesSlide20.xml" ContentType="application/vnd.openxmlformats-officedocument.presentationml.notesSlide+xml"/>
  <Override PartName="/ppt/tags/tag27.xml" ContentType="application/vnd.openxmlformats-officedocument.presentationml.tags+xml"/>
  <Override PartName="/ppt/notesSlides/notesSlide21.xml" ContentType="application/vnd.openxmlformats-officedocument.presentationml.notesSlide+xml"/>
  <Override PartName="/ppt/tags/tag28.xml" ContentType="application/vnd.openxmlformats-officedocument.presentationml.tags+xml"/>
  <Override PartName="/ppt/notesSlides/notesSlide22.xml" ContentType="application/vnd.openxmlformats-officedocument.presentationml.notesSlide+xml"/>
  <Override PartName="/ppt/tags/tag29.xml" ContentType="application/vnd.openxmlformats-officedocument.presentationml.tags+xml"/>
  <Override PartName="/ppt/notesSlides/notesSlide23.xml" ContentType="application/vnd.openxmlformats-officedocument.presentationml.notesSlide+xml"/>
  <Override PartName="/ppt/tags/tag30.xml" ContentType="application/vnd.openxmlformats-officedocument.presentationml.tags+xml"/>
  <Override PartName="/ppt/notesSlides/notesSlide24.xml" ContentType="application/vnd.openxmlformats-officedocument.presentationml.notesSlide+xml"/>
  <Override PartName="/ppt/tags/tag31.xml" ContentType="application/vnd.openxmlformats-officedocument.presentationml.tags+xml"/>
  <Override PartName="/ppt/notesSlides/notesSlide25.xml" ContentType="application/vnd.openxmlformats-officedocument.presentationml.notesSlide+xml"/>
  <Override PartName="/ppt/tags/tag32.xml" ContentType="application/vnd.openxmlformats-officedocument.presentationml.tags+xml"/>
  <Override PartName="/ppt/notesSlides/notesSlide26.xml" ContentType="application/vnd.openxmlformats-officedocument.presentationml.notesSlide+xml"/>
  <Override PartName="/ppt/tags/tag33.xml" ContentType="application/vnd.openxmlformats-officedocument.presentationml.tags+xml"/>
  <Override PartName="/ppt/notesSlides/notesSlide27.xml" ContentType="application/vnd.openxmlformats-officedocument.presentationml.notesSlide+xml"/>
  <Override PartName="/ppt/tags/tag34.xml" ContentType="application/vnd.openxmlformats-officedocument.presentationml.tags+xml"/>
  <Override PartName="/ppt/notesSlides/notesSlide28.xml" ContentType="application/vnd.openxmlformats-officedocument.presentationml.notesSlide+xml"/>
  <Override PartName="/ppt/tags/tag35.xml" ContentType="application/vnd.openxmlformats-officedocument.presentationml.tags+xml"/>
  <Override PartName="/ppt/notesSlides/notesSlide29.xml" ContentType="application/vnd.openxmlformats-officedocument.presentationml.notesSlide+xml"/>
  <Override PartName="/ppt/tags/tag36.xml" ContentType="application/vnd.openxmlformats-officedocument.presentationml.tags+xml"/>
  <Override PartName="/ppt/notesSlides/notesSlide30.xml" ContentType="application/vnd.openxmlformats-officedocument.presentationml.notesSlide+xml"/>
  <Override PartName="/ppt/tags/tag37.xml" ContentType="application/vnd.openxmlformats-officedocument.presentationml.tags+xml"/>
  <Override PartName="/ppt/tags/tag38.xml" ContentType="application/vnd.openxmlformats-officedocument.presentationml.tags+xml"/>
  <Override PartName="/ppt/notesSlides/notesSlide31.xml" ContentType="application/vnd.openxmlformats-officedocument.presentationml.notesSlide+xml"/>
  <Override PartName="/ppt/tags/tag39.xml" ContentType="application/vnd.openxmlformats-officedocument.presentationml.tags+xml"/>
  <Override PartName="/ppt/notesSlides/notesSlide32.xml" ContentType="application/vnd.openxmlformats-officedocument.presentationml.notesSlide+xml"/>
  <Override PartName="/ppt/tags/tag40.xml" ContentType="application/vnd.openxmlformats-officedocument.presentationml.tags+xml"/>
  <Override PartName="/ppt/notesSlides/notesSlide33.xml" ContentType="application/vnd.openxmlformats-officedocument.presentationml.notesSlide+xml"/>
  <Override PartName="/ppt/tags/tag41.xml" ContentType="application/vnd.openxmlformats-officedocument.presentationml.tags+xml"/>
  <Override PartName="/ppt/notesSlides/notesSlide34.xml" ContentType="application/vnd.openxmlformats-officedocument.presentationml.notesSlide+xml"/>
  <Override PartName="/ppt/tags/tag42.xml" ContentType="application/vnd.openxmlformats-officedocument.presentationml.tags+xml"/>
  <Override PartName="/ppt/notesSlides/notesSlide35.xml" ContentType="application/vnd.openxmlformats-officedocument.presentationml.notesSlide+xml"/>
  <Override PartName="/ppt/tags/tag43.xml" ContentType="application/vnd.openxmlformats-officedocument.presentationml.tags+xml"/>
  <Override PartName="/ppt/notesSlides/notesSlide36.xml" ContentType="application/vnd.openxmlformats-officedocument.presentationml.notesSlide+xml"/>
  <Override PartName="/ppt/tags/tag44.xml" ContentType="application/vnd.openxmlformats-officedocument.presentationml.tags+xml"/>
  <Override PartName="/ppt/notesSlides/notesSlide37.xml" ContentType="application/vnd.openxmlformats-officedocument.presentationml.notesSlide+xml"/>
  <Override PartName="/ppt/tags/tag45.xml" ContentType="application/vnd.openxmlformats-officedocument.presentationml.tags+xml"/>
  <Override PartName="/ppt/notesSlides/notesSlide38.xml" ContentType="application/vnd.openxmlformats-officedocument.presentationml.notesSlide+xml"/>
  <Override PartName="/ppt/tags/tag46.xml" ContentType="application/vnd.openxmlformats-officedocument.presentationml.tags+xml"/>
  <Override PartName="/ppt/notesSlides/notesSlide39.xml" ContentType="application/vnd.openxmlformats-officedocument.presentationml.notesSlide+xml"/>
  <Override PartName="/ppt/tags/tag47.xml" ContentType="application/vnd.openxmlformats-officedocument.presentationml.tags+xml"/>
  <Override PartName="/ppt/notesSlides/notesSlide40.xml" ContentType="application/vnd.openxmlformats-officedocument.presentationml.notesSlide+xml"/>
  <Override PartName="/ppt/tags/tag48.xml" ContentType="application/vnd.openxmlformats-officedocument.presentationml.tags+xml"/>
  <Override PartName="/ppt/notesSlides/notesSlide41.xml" ContentType="application/vnd.openxmlformats-officedocument.presentationml.notesSlide+xml"/>
  <Override PartName="/ppt/tags/tag49.xml" ContentType="application/vnd.openxmlformats-officedocument.presentationml.tags+xml"/>
  <Override PartName="/ppt/notesSlides/notesSlide42.xml" ContentType="application/vnd.openxmlformats-officedocument.presentationml.notesSlide+xml"/>
  <Override PartName="/ppt/tags/tag50.xml" ContentType="application/vnd.openxmlformats-officedocument.presentationml.tags+xml"/>
  <Override PartName="/ppt/notesSlides/notesSlide43.xml" ContentType="application/vnd.openxmlformats-officedocument.presentationml.notesSlide+xml"/>
  <Override PartName="/ppt/tags/tag51.xml" ContentType="application/vnd.openxmlformats-officedocument.presentationml.tags+xml"/>
  <Override PartName="/ppt/notesSlides/notesSlide44.xml" ContentType="application/vnd.openxmlformats-officedocument.presentationml.notesSlide+xml"/>
  <Override PartName="/ppt/tags/tag52.xml" ContentType="application/vnd.openxmlformats-officedocument.presentationml.tags+xml"/>
  <Override PartName="/ppt/notesSlides/notesSlide45.xml" ContentType="application/vnd.openxmlformats-officedocument.presentationml.notesSlide+xml"/>
  <Override PartName="/ppt/tags/tag53.xml" ContentType="application/vnd.openxmlformats-officedocument.presentationml.tags+xml"/>
  <Override PartName="/ppt/notesSlides/notesSlide46.xml" ContentType="application/vnd.openxmlformats-officedocument.presentationml.notesSlide+xml"/>
  <Override PartName="/ppt/tags/tag54.xml" ContentType="application/vnd.openxmlformats-officedocument.presentationml.tags+xml"/>
  <Override PartName="/ppt/notesSlides/notesSlide47.xml" ContentType="application/vnd.openxmlformats-officedocument.presentationml.notesSlide+xml"/>
  <Override PartName="/ppt/tags/tag55.xml" ContentType="application/vnd.openxmlformats-officedocument.presentationml.tags+xml"/>
  <Override PartName="/ppt/notesSlides/notesSlide48.xml" ContentType="application/vnd.openxmlformats-officedocument.presentationml.notesSlide+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notesSlides/notesSlide49.xml" ContentType="application/vnd.openxmlformats-officedocument.presentationml.notesSlide+xml"/>
  <Override PartName="/ppt/tags/tag59.xml" ContentType="application/vnd.openxmlformats-officedocument.presentationml.tags+xml"/>
  <Override PartName="/ppt/notesSlides/notesSlide50.xml" ContentType="application/vnd.openxmlformats-officedocument.presentationml.notesSlide+xml"/>
  <Override PartName="/ppt/tags/tag60.xml" ContentType="application/vnd.openxmlformats-officedocument.presentationml.tags+xml"/>
  <Override PartName="/ppt/notesSlides/notesSlide51.xml" ContentType="application/vnd.openxmlformats-officedocument.presentationml.notesSlide+xml"/>
  <Override PartName="/ppt/tags/tag61.xml" ContentType="application/vnd.openxmlformats-officedocument.presentationml.tags+xml"/>
  <Override PartName="/ppt/tags/tag62.xml" ContentType="application/vnd.openxmlformats-officedocument.presentationml.tags+xml"/>
  <Override PartName="/ppt/notesSlides/notesSlide52.xml" ContentType="application/vnd.openxmlformats-officedocument.presentationml.notesSlide+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notesSlides/notesSlide53.xml" ContentType="application/vnd.openxmlformats-officedocument.presentationml.notesSlide+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notesSlides/notesSlide54.xml" ContentType="application/vnd.openxmlformats-officedocument.presentationml.notesSlide+xml"/>
  <Override PartName="/ppt/tags/tag69.xml" ContentType="application/vnd.openxmlformats-officedocument.presentationml.tags+xml"/>
  <Override PartName="/ppt/notesSlides/notesSlide55.xml" ContentType="application/vnd.openxmlformats-officedocument.presentationml.notesSlide+xml"/>
  <Override PartName="/ppt/tags/tag70.xml" ContentType="application/vnd.openxmlformats-officedocument.presentationml.tags+xml"/>
  <Override PartName="/ppt/notesSlides/notesSlide56.xml" ContentType="application/vnd.openxmlformats-officedocument.presentationml.notesSlide+xml"/>
  <Override PartName="/ppt/tags/tag71.xml" ContentType="application/vnd.openxmlformats-officedocument.presentationml.tags+xml"/>
  <Override PartName="/ppt/notesSlides/notesSlide57.xml" ContentType="application/vnd.openxmlformats-officedocument.presentationml.notesSlide+xml"/>
  <Override PartName="/ppt/tags/tag72.xml" ContentType="application/vnd.openxmlformats-officedocument.presentationml.tags+xml"/>
  <Override PartName="/ppt/notesSlides/notesSlide58.xml" ContentType="application/vnd.openxmlformats-officedocument.presentationml.notesSlide+xml"/>
  <Override PartName="/ppt/tags/tag73.xml" ContentType="application/vnd.openxmlformats-officedocument.presentationml.tags+xml"/>
  <Override PartName="/ppt/notesSlides/notesSlide59.xml" ContentType="application/vnd.openxmlformats-officedocument.presentationml.notesSlide+xml"/>
  <Override PartName="/ppt/tags/tag74.xml" ContentType="application/vnd.openxmlformats-officedocument.presentationml.tags+xml"/>
  <Override PartName="/ppt/tags/tag75.xml" ContentType="application/vnd.openxmlformats-officedocument.presentationml.tags+xml"/>
  <Override PartName="/ppt/notesSlides/notesSlide60.xml" ContentType="application/vnd.openxmlformats-officedocument.presentationml.notesSlide+xml"/>
  <Override PartName="/ppt/tags/tag76.xml" ContentType="application/vnd.openxmlformats-officedocument.presentationml.tags+xml"/>
  <Override PartName="/ppt/notesSlides/notesSlide61.xml" ContentType="application/vnd.openxmlformats-officedocument.presentationml.notesSlide+xml"/>
  <Override PartName="/ppt/tags/tag77.xml" ContentType="application/vnd.openxmlformats-officedocument.presentationml.tags+xml"/>
  <Override PartName="/ppt/tags/tag78.xml" ContentType="application/vnd.openxmlformats-officedocument.presentationml.tags+xml"/>
  <Override PartName="/ppt/notesSlides/notesSlide62.xml" ContentType="application/vnd.openxmlformats-officedocument.presentationml.notesSlide+xml"/>
  <Override PartName="/ppt/tags/tag79.xml" ContentType="application/vnd.openxmlformats-officedocument.presentationml.tags+xml"/>
  <Override PartName="/ppt/notesSlides/notesSlide63.xml" ContentType="application/vnd.openxmlformats-officedocument.presentationml.notesSlide+xml"/>
  <Override PartName="/ppt/tags/tag80.xml" ContentType="application/vnd.openxmlformats-officedocument.presentationml.tags+xml"/>
  <Override PartName="/ppt/notesSlides/notesSlide64.xml" ContentType="application/vnd.openxmlformats-officedocument.presentationml.notesSlide+xml"/>
  <Override PartName="/ppt/tags/tag81.xml" ContentType="application/vnd.openxmlformats-officedocument.presentationml.tags+xml"/>
  <Override PartName="/ppt/notesSlides/notesSlide65.xml" ContentType="application/vnd.openxmlformats-officedocument.presentationml.notesSlide+xml"/>
  <Override PartName="/ppt/tags/tag82.xml" ContentType="application/vnd.openxmlformats-officedocument.presentationml.tags+xml"/>
  <Override PartName="/ppt/notesSlides/notesSlide66.xml" ContentType="application/vnd.openxmlformats-officedocument.presentationml.notesSlide+xml"/>
  <Override PartName="/ppt/tags/tag83.xml" ContentType="application/vnd.openxmlformats-officedocument.presentationml.tags+xml"/>
  <Override PartName="/ppt/notesSlides/notesSlide67.xml" ContentType="application/vnd.openxmlformats-officedocument.presentationml.notesSlide+xml"/>
  <Override PartName="/ppt/tags/tag84.xml" ContentType="application/vnd.openxmlformats-officedocument.presentationml.tags+xml"/>
  <Override PartName="/ppt/notesSlides/notesSlide68.xml" ContentType="application/vnd.openxmlformats-officedocument.presentationml.notesSlide+xml"/>
  <Override PartName="/ppt/tags/tag85.xml" ContentType="application/vnd.openxmlformats-officedocument.presentationml.tags+xml"/>
  <Override PartName="/ppt/notesSlides/notesSlide69.xml" ContentType="application/vnd.openxmlformats-officedocument.presentationml.notesSlide+xml"/>
  <Override PartName="/ppt/tags/tag86.xml" ContentType="application/vnd.openxmlformats-officedocument.presentationml.tags+xml"/>
  <Override PartName="/ppt/tags/tag87.xml" ContentType="application/vnd.openxmlformats-officedocument.presentationml.tags+xml"/>
  <Override PartName="/ppt/notesSlides/notesSlide70.xml" ContentType="application/vnd.openxmlformats-officedocument.presentationml.notesSlide+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notesSlides/notesSlide71.xml" ContentType="application/vnd.openxmlformats-officedocument.presentationml.notesSlide+xml"/>
  <Override PartName="/ppt/tags/tag91.xml" ContentType="application/vnd.openxmlformats-officedocument.presentationml.tags+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tags/tag92.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06"/>
  </p:notesMasterIdLst>
  <p:handoutMasterIdLst>
    <p:handoutMasterId r:id="rId107"/>
  </p:handoutMasterIdLst>
  <p:sldIdLst>
    <p:sldId id="6896" r:id="rId2"/>
    <p:sldId id="8787" r:id="rId3"/>
    <p:sldId id="8788" r:id="rId4"/>
    <p:sldId id="8790" r:id="rId5"/>
    <p:sldId id="8791" r:id="rId6"/>
    <p:sldId id="8792" r:id="rId7"/>
    <p:sldId id="8793" r:id="rId8"/>
    <p:sldId id="8794" r:id="rId9"/>
    <p:sldId id="8795" r:id="rId10"/>
    <p:sldId id="8796" r:id="rId11"/>
    <p:sldId id="8797" r:id="rId12"/>
    <p:sldId id="8798" r:id="rId13"/>
    <p:sldId id="8799" r:id="rId14"/>
    <p:sldId id="8800" r:id="rId15"/>
    <p:sldId id="8801" r:id="rId16"/>
    <p:sldId id="8802" r:id="rId17"/>
    <p:sldId id="8803" r:id="rId18"/>
    <p:sldId id="8804" r:id="rId19"/>
    <p:sldId id="8805" r:id="rId20"/>
    <p:sldId id="8919" r:id="rId21"/>
    <p:sldId id="8920" r:id="rId22"/>
    <p:sldId id="8921" r:id="rId23"/>
    <p:sldId id="8806" r:id="rId24"/>
    <p:sldId id="8807" r:id="rId25"/>
    <p:sldId id="8808" r:id="rId26"/>
    <p:sldId id="8809" r:id="rId27"/>
    <p:sldId id="8810" r:id="rId28"/>
    <p:sldId id="8811" r:id="rId29"/>
    <p:sldId id="8812" r:id="rId30"/>
    <p:sldId id="8813" r:id="rId31"/>
    <p:sldId id="8814" r:id="rId32"/>
    <p:sldId id="8815" r:id="rId33"/>
    <p:sldId id="8816" r:id="rId34"/>
    <p:sldId id="8817" r:id="rId35"/>
    <p:sldId id="8818" r:id="rId36"/>
    <p:sldId id="8819" r:id="rId37"/>
    <p:sldId id="8820" r:id="rId38"/>
    <p:sldId id="8824" r:id="rId39"/>
    <p:sldId id="8825" r:id="rId40"/>
    <p:sldId id="8826" r:id="rId41"/>
    <p:sldId id="8827" r:id="rId42"/>
    <p:sldId id="8828" r:id="rId43"/>
    <p:sldId id="8829" r:id="rId44"/>
    <p:sldId id="8830" r:id="rId45"/>
    <p:sldId id="8831" r:id="rId46"/>
    <p:sldId id="8832" r:id="rId47"/>
    <p:sldId id="8833" r:id="rId48"/>
    <p:sldId id="8834" r:id="rId49"/>
    <p:sldId id="8835" r:id="rId50"/>
    <p:sldId id="8836" r:id="rId51"/>
    <p:sldId id="8837" r:id="rId52"/>
    <p:sldId id="8838" r:id="rId53"/>
    <p:sldId id="8839" r:id="rId54"/>
    <p:sldId id="8840" r:id="rId55"/>
    <p:sldId id="8841" r:id="rId56"/>
    <p:sldId id="8842" r:id="rId57"/>
    <p:sldId id="8843" r:id="rId58"/>
    <p:sldId id="8844" r:id="rId59"/>
    <p:sldId id="8845" r:id="rId60"/>
    <p:sldId id="8846" r:id="rId61"/>
    <p:sldId id="8847" r:id="rId62"/>
    <p:sldId id="8848" r:id="rId63"/>
    <p:sldId id="8849" r:id="rId64"/>
    <p:sldId id="8850" r:id="rId65"/>
    <p:sldId id="8851" r:id="rId66"/>
    <p:sldId id="8852" r:id="rId67"/>
    <p:sldId id="8853" r:id="rId68"/>
    <p:sldId id="8854" r:id="rId69"/>
    <p:sldId id="8855" r:id="rId70"/>
    <p:sldId id="8856" r:id="rId71"/>
    <p:sldId id="8857" r:id="rId72"/>
    <p:sldId id="8858" r:id="rId73"/>
    <p:sldId id="8859" r:id="rId74"/>
    <p:sldId id="8860" r:id="rId75"/>
    <p:sldId id="8861" r:id="rId76"/>
    <p:sldId id="8862" r:id="rId77"/>
    <p:sldId id="8863" r:id="rId78"/>
    <p:sldId id="8864" r:id="rId79"/>
    <p:sldId id="8865" r:id="rId80"/>
    <p:sldId id="8866" r:id="rId81"/>
    <p:sldId id="8867" r:id="rId82"/>
    <p:sldId id="8868" r:id="rId83"/>
    <p:sldId id="8869" r:id="rId84"/>
    <p:sldId id="8870" r:id="rId85"/>
    <p:sldId id="8871" r:id="rId86"/>
    <p:sldId id="8872" r:id="rId87"/>
    <p:sldId id="8873" r:id="rId88"/>
    <p:sldId id="8874" r:id="rId89"/>
    <p:sldId id="8886" r:id="rId90"/>
    <p:sldId id="8887" r:id="rId91"/>
    <p:sldId id="8922" r:id="rId92"/>
    <p:sldId id="8923" r:id="rId93"/>
    <p:sldId id="8924" r:id="rId94"/>
    <p:sldId id="8889" r:id="rId95"/>
    <p:sldId id="8890" r:id="rId96"/>
    <p:sldId id="8891" r:id="rId97"/>
    <p:sldId id="8892" r:id="rId98"/>
    <p:sldId id="8893" r:id="rId99"/>
    <p:sldId id="8894" r:id="rId100"/>
    <p:sldId id="8895" r:id="rId101"/>
    <p:sldId id="8896" r:id="rId102"/>
    <p:sldId id="8897" r:id="rId103"/>
    <p:sldId id="8898" r:id="rId104"/>
    <p:sldId id="8899" r:id="rId105"/>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Calibri" panose="020F0502020204030204"/>
      </a:defRPr>
    </a:lvl1pPr>
    <a:lvl2pPr marL="0" marR="0" indent="4572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Calibri" panose="020F0502020204030204"/>
      </a:defRPr>
    </a:lvl2pPr>
    <a:lvl3pPr marL="0" marR="0" indent="9144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Calibri" panose="020F0502020204030204"/>
      </a:defRPr>
    </a:lvl3pPr>
    <a:lvl4pPr marL="0" marR="0" indent="13716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Calibri" panose="020F0502020204030204"/>
      </a:defRPr>
    </a:lvl4pPr>
    <a:lvl5pPr marL="0" marR="0" indent="18288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Calibri" panose="020F0502020204030204"/>
      </a:defRPr>
    </a:lvl5pPr>
    <a:lvl6pPr marL="0" marR="0" indent="22860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Calibri" panose="020F0502020204030204"/>
      </a:defRPr>
    </a:lvl6pPr>
    <a:lvl7pPr marL="0" marR="0" indent="27432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Calibri" panose="020F0502020204030204"/>
      </a:defRPr>
    </a:lvl7pPr>
    <a:lvl8pPr marL="0" marR="0" indent="32004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Calibri" panose="020F0502020204030204"/>
      </a:defRPr>
    </a:lvl8pPr>
    <a:lvl9pPr marL="0" marR="0" indent="36576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Calibri" panose="020F0502020204030204"/>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D88"/>
    <a:srgbClr val="FFFFFF"/>
    <a:srgbClr val="9E9E9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30706"/>
    <p:restoredTop sz="94677"/>
  </p:normalViewPr>
  <p:slideViewPr>
    <p:cSldViewPr snapToGrid="0" snapToObjects="1">
      <p:cViewPr varScale="1">
        <p:scale>
          <a:sx n="71" d="100"/>
          <a:sy n="71" d="100"/>
        </p:scale>
        <p:origin x="69" y="54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handoutMaster" Target="handoutMasters/handoutMaster1.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presProps" Target="pres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viewProps" Target="viewProp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1.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90.w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99.wmf"/><Relationship Id="rId2" Type="http://schemas.openxmlformats.org/officeDocument/2006/relationships/image" Target="../media/image98.wmf"/><Relationship Id="rId1" Type="http://schemas.openxmlformats.org/officeDocument/2006/relationships/image" Target="../media/image90.wmf"/><Relationship Id="rId5" Type="http://schemas.openxmlformats.org/officeDocument/2006/relationships/image" Target="../media/image101.wmf"/><Relationship Id="rId4" Type="http://schemas.openxmlformats.org/officeDocument/2006/relationships/image" Target="../media/image100.wmf"/></Relationships>
</file>

<file path=ppt/drawings/_rels/vmlDrawing12.vml.rels><?xml version="1.0" encoding="UTF-8" standalone="yes"?>
<Relationships xmlns="http://schemas.openxmlformats.org/package/2006/relationships"><Relationship Id="rId8" Type="http://schemas.openxmlformats.org/officeDocument/2006/relationships/image" Target="../media/image105.wmf"/><Relationship Id="rId3" Type="http://schemas.openxmlformats.org/officeDocument/2006/relationships/image" Target="../media/image100.wmf"/><Relationship Id="rId7" Type="http://schemas.openxmlformats.org/officeDocument/2006/relationships/image" Target="../media/image104.wmf"/><Relationship Id="rId2" Type="http://schemas.openxmlformats.org/officeDocument/2006/relationships/image" Target="../media/image99.wmf"/><Relationship Id="rId1" Type="http://schemas.openxmlformats.org/officeDocument/2006/relationships/image" Target="../media/image98.wmf"/><Relationship Id="rId6" Type="http://schemas.openxmlformats.org/officeDocument/2006/relationships/image" Target="../media/image103.wmf"/><Relationship Id="rId5" Type="http://schemas.openxmlformats.org/officeDocument/2006/relationships/image" Target="../media/image102.wmf"/><Relationship Id="rId4" Type="http://schemas.openxmlformats.org/officeDocument/2006/relationships/image" Target="../media/image101.wmf"/></Relationships>
</file>

<file path=ppt/drawings/_rels/vmlDrawing13.vml.rels><?xml version="1.0" encoding="UTF-8" standalone="yes"?>
<Relationships xmlns="http://schemas.openxmlformats.org/package/2006/relationships"><Relationship Id="rId8" Type="http://schemas.openxmlformats.org/officeDocument/2006/relationships/image" Target="../media/image105.wmf"/><Relationship Id="rId3" Type="http://schemas.openxmlformats.org/officeDocument/2006/relationships/image" Target="../media/image100.wmf"/><Relationship Id="rId7" Type="http://schemas.openxmlformats.org/officeDocument/2006/relationships/image" Target="../media/image104.wmf"/><Relationship Id="rId2" Type="http://schemas.openxmlformats.org/officeDocument/2006/relationships/image" Target="../media/image99.wmf"/><Relationship Id="rId1" Type="http://schemas.openxmlformats.org/officeDocument/2006/relationships/image" Target="../media/image98.wmf"/><Relationship Id="rId6" Type="http://schemas.openxmlformats.org/officeDocument/2006/relationships/image" Target="../media/image103.wmf"/><Relationship Id="rId5" Type="http://schemas.openxmlformats.org/officeDocument/2006/relationships/image" Target="../media/image102.wmf"/><Relationship Id="rId4" Type="http://schemas.openxmlformats.org/officeDocument/2006/relationships/image" Target="../media/image101.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44.wmf"/><Relationship Id="rId1" Type="http://schemas.openxmlformats.org/officeDocument/2006/relationships/image" Target="../media/image43.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58.wmf"/><Relationship Id="rId2" Type="http://schemas.openxmlformats.org/officeDocument/2006/relationships/image" Target="../media/image57.wmf"/><Relationship Id="rId1" Type="http://schemas.openxmlformats.org/officeDocument/2006/relationships/image" Target="../media/image56.wmf"/><Relationship Id="rId6" Type="http://schemas.openxmlformats.org/officeDocument/2006/relationships/image" Target="../media/image61.wmf"/><Relationship Id="rId5" Type="http://schemas.openxmlformats.org/officeDocument/2006/relationships/image" Target="../media/image60.wmf"/><Relationship Id="rId4" Type="http://schemas.openxmlformats.org/officeDocument/2006/relationships/image" Target="../media/image59.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64.wmf"/><Relationship Id="rId2" Type="http://schemas.openxmlformats.org/officeDocument/2006/relationships/image" Target="../media/image63.wmf"/><Relationship Id="rId1" Type="http://schemas.openxmlformats.org/officeDocument/2006/relationships/image" Target="../media/image62.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68.wmf"/><Relationship Id="rId7" Type="http://schemas.openxmlformats.org/officeDocument/2006/relationships/image" Target="../media/image72.wmf"/><Relationship Id="rId2" Type="http://schemas.openxmlformats.org/officeDocument/2006/relationships/image" Target="../media/image67.wmf"/><Relationship Id="rId1" Type="http://schemas.openxmlformats.org/officeDocument/2006/relationships/image" Target="../media/image66.wmf"/><Relationship Id="rId6" Type="http://schemas.openxmlformats.org/officeDocument/2006/relationships/image" Target="../media/image71.wmf"/><Relationship Id="rId5" Type="http://schemas.openxmlformats.org/officeDocument/2006/relationships/image" Target="../media/image70.wmf"/><Relationship Id="rId4" Type="http://schemas.openxmlformats.org/officeDocument/2006/relationships/image" Target="../media/image69.wmf"/></Relationships>
</file>

<file path=ppt/drawings/_rels/vmlDrawing6.vml.rels><?xml version="1.0" encoding="UTF-8" standalone="yes"?>
<Relationships xmlns="http://schemas.openxmlformats.org/package/2006/relationships"><Relationship Id="rId8" Type="http://schemas.openxmlformats.org/officeDocument/2006/relationships/image" Target="../media/image80.wmf"/><Relationship Id="rId3" Type="http://schemas.openxmlformats.org/officeDocument/2006/relationships/image" Target="../media/image75.wmf"/><Relationship Id="rId7" Type="http://schemas.openxmlformats.org/officeDocument/2006/relationships/image" Target="../media/image79.wmf"/><Relationship Id="rId2" Type="http://schemas.openxmlformats.org/officeDocument/2006/relationships/image" Target="../media/image74.wmf"/><Relationship Id="rId1" Type="http://schemas.openxmlformats.org/officeDocument/2006/relationships/image" Target="../media/image73.wmf"/><Relationship Id="rId6" Type="http://schemas.openxmlformats.org/officeDocument/2006/relationships/image" Target="../media/image78.wmf"/><Relationship Id="rId5" Type="http://schemas.openxmlformats.org/officeDocument/2006/relationships/image" Target="../media/image77.wmf"/><Relationship Id="rId10" Type="http://schemas.openxmlformats.org/officeDocument/2006/relationships/image" Target="../media/image82.wmf"/><Relationship Id="rId4" Type="http://schemas.openxmlformats.org/officeDocument/2006/relationships/image" Target="../media/image76.wmf"/><Relationship Id="rId9" Type="http://schemas.openxmlformats.org/officeDocument/2006/relationships/image" Target="../media/image81.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83.w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77.wmf"/><Relationship Id="rId1" Type="http://schemas.openxmlformats.org/officeDocument/2006/relationships/image" Target="../media/image90.w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92.wmf"/><Relationship Id="rId1" Type="http://schemas.openxmlformats.org/officeDocument/2006/relationships/image" Target="../media/image91.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2020/9/20</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8" name="Shape 118"/>
          <p:cNvSpPr>
            <a:spLocks noGrp="1" noRot="1" noChangeAspect="1"/>
          </p:cNvSpPr>
          <p:nvPr>
            <p:ph type="sldImg"/>
          </p:nvPr>
        </p:nvSpPr>
        <p:spPr>
          <a:xfrm>
            <a:off x="1143000" y="685800"/>
            <a:ext cx="4572000" cy="3429000"/>
          </a:xfrm>
          <a:prstGeom prst="rect">
            <a:avLst/>
          </a:prstGeom>
        </p:spPr>
        <p:txBody>
          <a:bodyPr/>
          <a:lstStyle/>
          <a:p>
            <a:endParaRPr/>
          </a:p>
        </p:txBody>
      </p:sp>
      <p:sp>
        <p:nvSpPr>
          <p:cNvPr id="119" name="Shape 119"/>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defRPr sz="1200">
        <a:latin typeface="+mn-lt"/>
        <a:ea typeface="+mn-ea"/>
        <a:cs typeface="+mn-cs"/>
        <a:sym typeface="Calibri" panose="020F0502020204030204"/>
      </a:defRPr>
    </a:lvl1pPr>
    <a:lvl2pPr indent="228600" latinLnBrk="0">
      <a:defRPr sz="1200">
        <a:latin typeface="+mn-lt"/>
        <a:ea typeface="+mn-ea"/>
        <a:cs typeface="+mn-cs"/>
        <a:sym typeface="Calibri" panose="020F0502020204030204"/>
      </a:defRPr>
    </a:lvl2pPr>
    <a:lvl3pPr indent="457200" latinLnBrk="0">
      <a:defRPr sz="1200">
        <a:latin typeface="+mn-lt"/>
        <a:ea typeface="+mn-ea"/>
        <a:cs typeface="+mn-cs"/>
        <a:sym typeface="Calibri" panose="020F0502020204030204"/>
      </a:defRPr>
    </a:lvl3pPr>
    <a:lvl4pPr indent="685800" latinLnBrk="0">
      <a:defRPr sz="1200">
        <a:latin typeface="+mn-lt"/>
        <a:ea typeface="+mn-ea"/>
        <a:cs typeface="+mn-cs"/>
        <a:sym typeface="Calibri" panose="020F0502020204030204"/>
      </a:defRPr>
    </a:lvl4pPr>
    <a:lvl5pPr indent="914400" latinLnBrk="0">
      <a:defRPr sz="1200">
        <a:latin typeface="+mn-lt"/>
        <a:ea typeface="+mn-ea"/>
        <a:cs typeface="+mn-cs"/>
        <a:sym typeface="Calibri" panose="020F0502020204030204"/>
      </a:defRPr>
    </a:lvl5pPr>
    <a:lvl6pPr indent="1143000" latinLnBrk="0">
      <a:defRPr sz="1200">
        <a:latin typeface="+mn-lt"/>
        <a:ea typeface="+mn-ea"/>
        <a:cs typeface="+mn-cs"/>
        <a:sym typeface="Calibri" panose="020F0502020204030204"/>
      </a:defRPr>
    </a:lvl6pPr>
    <a:lvl7pPr indent="1371600" latinLnBrk="0">
      <a:defRPr sz="1200">
        <a:latin typeface="+mn-lt"/>
        <a:ea typeface="+mn-ea"/>
        <a:cs typeface="+mn-cs"/>
        <a:sym typeface="Calibri" panose="020F0502020204030204"/>
      </a:defRPr>
    </a:lvl7pPr>
    <a:lvl8pPr indent="1600200" latinLnBrk="0">
      <a:defRPr sz="1200">
        <a:latin typeface="+mn-lt"/>
        <a:ea typeface="+mn-ea"/>
        <a:cs typeface="+mn-cs"/>
        <a:sym typeface="Calibri" panose="020F0502020204030204"/>
      </a:defRPr>
    </a:lvl8pPr>
    <a:lvl9pPr indent="1828800" latinLnBrk="0">
      <a:defRPr sz="1200">
        <a:latin typeface="+mn-lt"/>
        <a:ea typeface="+mn-ea"/>
        <a:cs typeface="+mn-cs"/>
        <a:sym typeface="Calibri" panose="020F050202020403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11" name="标题文本"/>
          <p:cNvSpPr txBox="1">
            <a:spLocks noGrp="1"/>
          </p:cNvSpPr>
          <p:nvPr>
            <p:ph type="title"/>
          </p:nvPr>
        </p:nvSpPr>
        <p:spPr>
          <a:xfrm>
            <a:off x="1524000" y="1122362"/>
            <a:ext cx="9144000" cy="2387601"/>
          </a:xfrm>
          <a:prstGeom prst="rect">
            <a:avLst/>
          </a:prstGeom>
        </p:spPr>
        <p:txBody>
          <a:bodyPr anchor="b"/>
          <a:lstStyle>
            <a:lvl1pPr algn="ctr">
              <a:defRPr sz="6000"/>
            </a:lvl1pPr>
          </a:lstStyle>
          <a:p>
            <a:r>
              <a:rPr lang="zh-CN" altLang="en-US"/>
              <a:t>单击此处编辑母版标题样式</a:t>
            </a:r>
            <a:endParaRPr dirty="0"/>
          </a:p>
        </p:txBody>
      </p:sp>
      <p:sp>
        <p:nvSpPr>
          <p:cNvPr id="12" name="正文级别 1…"/>
          <p:cNvSpPr txBox="1">
            <a:spLocks noGrp="1"/>
          </p:cNvSpPr>
          <p:nvPr>
            <p:ph type="body" sz="quarter" idx="1"/>
          </p:nvPr>
        </p:nvSpPr>
        <p:spPr>
          <a:xfrm>
            <a:off x="1524000" y="3602037"/>
            <a:ext cx="9144000" cy="1655763"/>
          </a:xfrm>
          <a:prstGeom prst="rect">
            <a:avLst/>
          </a:prstGeom>
        </p:spPr>
        <p:txBody>
          <a:bodyPr/>
          <a:lstStyle>
            <a:lvl1pPr marL="0" indent="0" algn="ctr">
              <a:buSzTx/>
              <a:buFontTx/>
              <a:buNone/>
              <a:defRPr sz="2400"/>
            </a:lvl1pPr>
            <a:lvl2pPr marL="0" indent="457200" algn="ctr">
              <a:buSzTx/>
              <a:buFontTx/>
              <a:buNone/>
              <a:defRPr sz="2400"/>
            </a:lvl2pPr>
            <a:lvl3pPr marL="0" indent="914400" algn="ctr">
              <a:buSzTx/>
              <a:buFontTx/>
              <a:buNone/>
              <a:defRPr sz="2400"/>
            </a:lvl3pPr>
            <a:lvl4pPr marL="0" indent="1371600" algn="ctr">
              <a:buSzTx/>
              <a:buFontTx/>
              <a:buNone/>
              <a:defRPr sz="2400"/>
            </a:lvl4pPr>
            <a:lvl5pPr marL="0" indent="1828800" algn="ctr">
              <a:buSzTx/>
              <a:buFontTx/>
              <a:buNone/>
              <a:defRPr sz="2400"/>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13" name="幻灯片编号"/>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图片与标题">
    <p:spTree>
      <p:nvGrpSpPr>
        <p:cNvPr id="1" name=""/>
        <p:cNvGrpSpPr/>
        <p:nvPr/>
      </p:nvGrpSpPr>
      <p:grpSpPr>
        <a:xfrm>
          <a:off x="0" y="0"/>
          <a:ext cx="0" cy="0"/>
          <a:chOff x="0" y="0"/>
          <a:chExt cx="0" cy="0"/>
        </a:xfrm>
      </p:grpSpPr>
      <p:sp>
        <p:nvSpPr>
          <p:cNvPr id="91" name="标题文本"/>
          <p:cNvSpPr txBox="1">
            <a:spLocks noGrp="1"/>
          </p:cNvSpPr>
          <p:nvPr>
            <p:ph type="title"/>
          </p:nvPr>
        </p:nvSpPr>
        <p:spPr>
          <a:xfrm>
            <a:off x="839787" y="457200"/>
            <a:ext cx="3932239" cy="1600200"/>
          </a:xfrm>
          <a:prstGeom prst="rect">
            <a:avLst/>
          </a:prstGeom>
        </p:spPr>
        <p:txBody>
          <a:bodyPr anchor="b"/>
          <a:lstStyle>
            <a:lvl1pPr>
              <a:defRPr sz="3200"/>
            </a:lvl1pPr>
          </a:lstStyle>
          <a:p>
            <a:r>
              <a:rPr lang="zh-CN" altLang="en-US"/>
              <a:t>单击此处编辑母版标题样式</a:t>
            </a:r>
          </a:p>
        </p:txBody>
      </p:sp>
      <p:sp>
        <p:nvSpPr>
          <p:cNvPr id="92" name="Picture Placeholder 2"/>
          <p:cNvSpPr>
            <a:spLocks noGrp="1"/>
          </p:cNvSpPr>
          <p:nvPr>
            <p:ph type="pic" sz="half" idx="13"/>
          </p:nvPr>
        </p:nvSpPr>
        <p:spPr>
          <a:xfrm>
            <a:off x="5183187" y="987425"/>
            <a:ext cx="6172201" cy="4873625"/>
          </a:xfrm>
          <a:prstGeom prst="rect">
            <a:avLst/>
          </a:prstGeom>
        </p:spPr>
        <p:txBody>
          <a:bodyPr lIns="91439" rIns="91439">
            <a:noAutofit/>
          </a:bodyPr>
          <a:lstStyle/>
          <a:p>
            <a:r>
              <a:rPr lang="zh-CN" altLang="en-US"/>
              <a:t>单击图标添加图片</a:t>
            </a:r>
          </a:p>
        </p:txBody>
      </p:sp>
      <p:sp>
        <p:nvSpPr>
          <p:cNvPr id="93" name="正文级别 1…"/>
          <p:cNvSpPr txBox="1">
            <a:spLocks noGrp="1"/>
          </p:cNvSpPr>
          <p:nvPr>
            <p:ph type="body" sz="quarter" idx="1"/>
          </p:nvPr>
        </p:nvSpPr>
        <p:spPr>
          <a:xfrm>
            <a:off x="839787" y="2057400"/>
            <a:ext cx="3932239" cy="3811588"/>
          </a:xfrm>
          <a:prstGeom prst="rect">
            <a:avLst/>
          </a:prstGeom>
        </p:spPr>
        <p:txBody>
          <a:bodyPr/>
          <a:lstStyle>
            <a:lvl1pPr marL="0" indent="0">
              <a:buSzTx/>
              <a:buFontTx/>
              <a:buNone/>
              <a:defRPr sz="1600"/>
            </a:lvl1pPr>
            <a:lvl2pPr marL="0" indent="457200">
              <a:buSzTx/>
              <a:buFontTx/>
              <a:buNone/>
              <a:defRPr sz="1600"/>
            </a:lvl2pPr>
            <a:lvl3pPr marL="0" indent="914400">
              <a:buSzTx/>
              <a:buFontTx/>
              <a:buNone/>
              <a:defRPr sz="1600"/>
            </a:lvl3pPr>
            <a:lvl4pPr marL="0" indent="1371600">
              <a:buSzTx/>
              <a:buFontTx/>
              <a:buNone/>
              <a:defRPr sz="1600"/>
            </a:lvl4pPr>
            <a:lvl5pPr marL="0" indent="1828800">
              <a:buSzTx/>
              <a:buFontTx/>
              <a:buNone/>
              <a:defRPr sz="1600"/>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94" name="幻灯片编号"/>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标题和竖排文字">
    <p:spTree>
      <p:nvGrpSpPr>
        <p:cNvPr id="1" name=""/>
        <p:cNvGrpSpPr/>
        <p:nvPr/>
      </p:nvGrpSpPr>
      <p:grpSpPr>
        <a:xfrm>
          <a:off x="0" y="0"/>
          <a:ext cx="0" cy="0"/>
          <a:chOff x="0" y="0"/>
          <a:chExt cx="0" cy="0"/>
        </a:xfrm>
      </p:grpSpPr>
      <p:sp>
        <p:nvSpPr>
          <p:cNvPr id="101" name="标题文本"/>
          <p:cNvSpPr txBox="1">
            <a:spLocks noGrp="1"/>
          </p:cNvSpPr>
          <p:nvPr>
            <p:ph type="title"/>
          </p:nvPr>
        </p:nvSpPr>
        <p:spPr>
          <a:prstGeom prst="rect">
            <a:avLst/>
          </a:prstGeom>
        </p:spPr>
        <p:txBody>
          <a:bodyPr/>
          <a:lstStyle/>
          <a:p>
            <a:r>
              <a:rPr lang="zh-CN" altLang="en-US"/>
              <a:t>单击此处编辑母版标题样式</a:t>
            </a:r>
          </a:p>
        </p:txBody>
      </p:sp>
      <p:sp>
        <p:nvSpPr>
          <p:cNvPr id="102" name="正文级别 1…"/>
          <p:cNvSpPr txBox="1">
            <a:spLocks noGrp="1"/>
          </p:cNvSpPr>
          <p:nvPr>
            <p:ph type="body" idx="1"/>
          </p:nvPr>
        </p:nvSpPr>
        <p:spPr>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103" name="幻灯片编号"/>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竖排标题与文本">
    <p:spTree>
      <p:nvGrpSpPr>
        <p:cNvPr id="1" name=""/>
        <p:cNvGrpSpPr/>
        <p:nvPr/>
      </p:nvGrpSpPr>
      <p:grpSpPr>
        <a:xfrm>
          <a:off x="0" y="0"/>
          <a:ext cx="0" cy="0"/>
          <a:chOff x="0" y="0"/>
          <a:chExt cx="0" cy="0"/>
        </a:xfrm>
      </p:grpSpPr>
      <p:sp>
        <p:nvSpPr>
          <p:cNvPr id="110" name="标题文本"/>
          <p:cNvSpPr txBox="1">
            <a:spLocks noGrp="1"/>
          </p:cNvSpPr>
          <p:nvPr>
            <p:ph type="title"/>
          </p:nvPr>
        </p:nvSpPr>
        <p:spPr>
          <a:xfrm>
            <a:off x="8724900" y="365125"/>
            <a:ext cx="2628900" cy="5811838"/>
          </a:xfrm>
          <a:prstGeom prst="rect">
            <a:avLst/>
          </a:prstGeom>
        </p:spPr>
        <p:txBody>
          <a:bodyPr/>
          <a:lstStyle/>
          <a:p>
            <a:r>
              <a:rPr lang="zh-CN" altLang="en-US"/>
              <a:t>单击此处编辑母版标题样式</a:t>
            </a:r>
          </a:p>
        </p:txBody>
      </p:sp>
      <p:sp>
        <p:nvSpPr>
          <p:cNvPr id="111" name="正文级别 1…"/>
          <p:cNvSpPr txBox="1">
            <a:spLocks noGrp="1"/>
          </p:cNvSpPr>
          <p:nvPr>
            <p:ph type="body" idx="1"/>
          </p:nvPr>
        </p:nvSpPr>
        <p:spPr>
          <a:xfrm>
            <a:off x="838200" y="365125"/>
            <a:ext cx="7734300" cy="58118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112" name="幻灯片编号"/>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内容页_1">
    <p:bg>
      <p:bgPr>
        <a:solidFill>
          <a:schemeClr val="bg1"/>
        </a:solidFill>
        <a:effectLst/>
      </p:bgPr>
    </p:bg>
    <p:spTree>
      <p:nvGrpSpPr>
        <p:cNvPr id="1" name=""/>
        <p:cNvGrpSpPr/>
        <p:nvPr/>
      </p:nvGrpSpPr>
      <p:grpSpPr>
        <a:xfrm>
          <a:off x="0" y="0"/>
          <a:ext cx="0" cy="0"/>
          <a:chOff x="0" y="0"/>
          <a:chExt cx="0" cy="0"/>
        </a:xfrm>
      </p:grpSpPr>
      <p:sp>
        <p:nvSpPr>
          <p:cNvPr id="3" name="矩形 2"/>
          <p:cNvSpPr/>
          <p:nvPr userDrawn="1"/>
        </p:nvSpPr>
        <p:spPr>
          <a:xfrm>
            <a:off x="493530" y="292590"/>
            <a:ext cx="660901" cy="632007"/>
          </a:xfrm>
          <a:prstGeom prst="rect">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lIns="121899" tIns="60949" rIns="121899" bIns="60949" rtlCol="0" anchor="ctr"/>
          <a:lstStyle/>
          <a:p>
            <a:pPr algn="ctr"/>
            <a:endParaRPr kumimoji="1" lang="zh-CN" altLang="en-US" sz="1335" b="1" dirty="0">
              <a:solidFill>
                <a:srgbClr val="1F1F1F"/>
              </a:solidFill>
              <a:latin typeface="Calibri" panose="020F0502020204030204"/>
              <a:ea typeface="宋体" panose="02010600030101010101" pitchFamily="2" charset="-122"/>
            </a:endParaRPr>
          </a:p>
        </p:txBody>
      </p:sp>
      <p:sp>
        <p:nvSpPr>
          <p:cNvPr id="5" name="文本占位符 4"/>
          <p:cNvSpPr>
            <a:spLocks noGrp="1"/>
          </p:cNvSpPr>
          <p:nvPr>
            <p:ph type="body" sz="quarter" idx="10" hasCustomPrompt="1"/>
          </p:nvPr>
        </p:nvSpPr>
        <p:spPr>
          <a:xfrm>
            <a:off x="1438216" y="234879"/>
            <a:ext cx="3787775" cy="747428"/>
          </a:xfrm>
          <a:prstGeom prst="rect">
            <a:avLst/>
          </a:prstGeom>
        </p:spPr>
        <p:txBody>
          <a:bodyPr/>
          <a:lstStyle>
            <a:lvl1pPr marL="0" indent="0">
              <a:buNone/>
              <a:defRPr sz="2000" b="1">
                <a:solidFill>
                  <a:schemeClr val="tx2"/>
                </a:solidFill>
                <a:latin typeface="+mj-ea"/>
                <a:ea typeface="+mj-ea"/>
              </a:defRPr>
            </a:lvl1pPr>
          </a:lstStyle>
          <a:p>
            <a:pPr lvl="0"/>
            <a:r>
              <a:rPr lang="en-US" altLang="zh-CN" dirty="0"/>
              <a:t>MORE THAN TEMPLATE</a:t>
            </a:r>
          </a:p>
          <a:p>
            <a:pPr lvl="0"/>
            <a:r>
              <a:rPr lang="zh-CN" altLang="en-US" dirty="0"/>
              <a:t>点击此处添加副标题</a:t>
            </a:r>
          </a:p>
        </p:txBody>
      </p:sp>
      <p:sp>
        <p:nvSpPr>
          <p:cNvPr id="7" name="文本占位符 6"/>
          <p:cNvSpPr>
            <a:spLocks noGrp="1"/>
          </p:cNvSpPr>
          <p:nvPr>
            <p:ph type="body" sz="quarter" idx="11" hasCustomPrompt="1"/>
          </p:nvPr>
        </p:nvSpPr>
        <p:spPr>
          <a:xfrm>
            <a:off x="445405" y="273634"/>
            <a:ext cx="798930" cy="683711"/>
          </a:xfrm>
          <a:prstGeom prst="rect">
            <a:avLst/>
          </a:prstGeom>
        </p:spPr>
        <p:txBody>
          <a:bodyPr/>
          <a:lstStyle>
            <a:lvl1pPr marL="0" indent="0" algn="ctr">
              <a:buNone/>
              <a:defRPr sz="3600">
                <a:solidFill>
                  <a:schemeClr val="tx2"/>
                </a:solidFill>
              </a:defRPr>
            </a:lvl1pPr>
          </a:lstStyle>
          <a:p>
            <a:pPr lvl="0"/>
            <a:r>
              <a:rPr lang="en-US" altLang="zh-CN" dirty="0"/>
              <a:t>01</a:t>
            </a:r>
            <a:endParaRPr lang="zh-CN" altLang="en-US" dirty="0"/>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末尾幻灯片">
    <p:bg>
      <p:bgPr>
        <a:solidFill>
          <a:schemeClr val="accent1"/>
        </a:solidFill>
        <a:effectLst/>
      </p:bgPr>
    </p:bg>
    <p:spTree>
      <p:nvGrpSpPr>
        <p:cNvPr id="1" name=""/>
        <p:cNvGrpSpPr/>
        <p:nvPr/>
      </p:nvGrpSpPr>
      <p:grpSpPr>
        <a:xfrm>
          <a:off x="0" y="0"/>
          <a:ext cx="0" cy="0"/>
          <a:chOff x="0" y="0"/>
          <a:chExt cx="0" cy="0"/>
        </a:xfrm>
      </p:grpSpPr>
      <p:grpSp>
        <p:nvGrpSpPr>
          <p:cNvPr id="4" name="组合 3"/>
          <p:cNvGrpSpPr/>
          <p:nvPr userDrawn="1"/>
        </p:nvGrpSpPr>
        <p:grpSpPr>
          <a:xfrm flipH="1">
            <a:off x="177800" y="191058"/>
            <a:ext cx="11186886" cy="6536313"/>
            <a:chOff x="827314" y="191058"/>
            <a:chExt cx="11186886" cy="6536313"/>
          </a:xfrm>
        </p:grpSpPr>
        <p:grpSp>
          <p:nvGrpSpPr>
            <p:cNvPr id="45" name="组合 44"/>
            <p:cNvGrpSpPr/>
            <p:nvPr userDrawn="1"/>
          </p:nvGrpSpPr>
          <p:grpSpPr>
            <a:xfrm>
              <a:off x="10033000" y="191058"/>
              <a:ext cx="1948996" cy="2691284"/>
              <a:chOff x="8470446" y="2515552"/>
              <a:chExt cx="476250" cy="657633"/>
            </a:xfrm>
          </p:grpSpPr>
          <p:pic>
            <p:nvPicPr>
              <p:cNvPr id="46" name="图形 45"/>
              <p:cNvPicPr>
                <a:picLocks noChangeAspect="1"/>
              </p:cNvPicPr>
              <p:nvPr userDrawn="1"/>
            </p:nvPicPr>
            <p:blipFill>
              <a:blip r:embed="rId2"/>
              <a:stretch>
                <a:fillRect/>
              </a:stretch>
            </p:blipFill>
            <p:spPr>
              <a:xfrm>
                <a:off x="8470446" y="2639785"/>
                <a:ext cx="476250" cy="533400"/>
              </a:xfrm>
              <a:prstGeom prst="rect">
                <a:avLst/>
              </a:prstGeom>
            </p:spPr>
          </p:pic>
          <p:pic>
            <p:nvPicPr>
              <p:cNvPr id="47" name="图形 46"/>
              <p:cNvPicPr>
                <a:picLocks noChangeAspect="1"/>
              </p:cNvPicPr>
              <p:nvPr userDrawn="1"/>
            </p:nvPicPr>
            <p:blipFill>
              <a:blip r:embed="rId3"/>
              <a:stretch>
                <a:fillRect/>
              </a:stretch>
            </p:blipFill>
            <p:spPr>
              <a:xfrm>
                <a:off x="8556307" y="2515552"/>
                <a:ext cx="352425" cy="409575"/>
              </a:xfrm>
              <a:prstGeom prst="rect">
                <a:avLst/>
              </a:prstGeom>
            </p:spPr>
          </p:pic>
        </p:grpSp>
        <p:grpSp>
          <p:nvGrpSpPr>
            <p:cNvPr id="48" name="组合 47"/>
            <p:cNvGrpSpPr/>
            <p:nvPr userDrawn="1"/>
          </p:nvGrpSpPr>
          <p:grpSpPr>
            <a:xfrm>
              <a:off x="8077200" y="399384"/>
              <a:ext cx="1549400" cy="2139499"/>
              <a:chOff x="8470446" y="2515552"/>
              <a:chExt cx="476250" cy="657633"/>
            </a:xfrm>
          </p:grpSpPr>
          <p:pic>
            <p:nvPicPr>
              <p:cNvPr id="49" name="图形 48"/>
              <p:cNvPicPr>
                <a:picLocks noChangeAspect="1"/>
              </p:cNvPicPr>
              <p:nvPr userDrawn="1"/>
            </p:nvPicPr>
            <p:blipFill>
              <a:blip r:embed="rId2"/>
              <a:stretch>
                <a:fillRect/>
              </a:stretch>
            </p:blipFill>
            <p:spPr>
              <a:xfrm>
                <a:off x="8470446" y="2639785"/>
                <a:ext cx="476250" cy="533400"/>
              </a:xfrm>
              <a:prstGeom prst="rect">
                <a:avLst/>
              </a:prstGeom>
            </p:spPr>
          </p:pic>
          <p:pic>
            <p:nvPicPr>
              <p:cNvPr id="50" name="图形 49"/>
              <p:cNvPicPr>
                <a:picLocks noChangeAspect="1"/>
              </p:cNvPicPr>
              <p:nvPr userDrawn="1"/>
            </p:nvPicPr>
            <p:blipFill>
              <a:blip r:embed="rId3"/>
              <a:stretch>
                <a:fillRect/>
              </a:stretch>
            </p:blipFill>
            <p:spPr>
              <a:xfrm>
                <a:off x="8556307" y="2515552"/>
                <a:ext cx="352425" cy="409575"/>
              </a:xfrm>
              <a:prstGeom prst="rect">
                <a:avLst/>
              </a:prstGeom>
            </p:spPr>
          </p:pic>
        </p:grpSp>
        <p:grpSp>
          <p:nvGrpSpPr>
            <p:cNvPr id="51" name="组合 50"/>
            <p:cNvGrpSpPr/>
            <p:nvPr userDrawn="1"/>
          </p:nvGrpSpPr>
          <p:grpSpPr>
            <a:xfrm>
              <a:off x="9258300" y="1443291"/>
              <a:ext cx="800100" cy="1104823"/>
              <a:chOff x="8470446" y="2515552"/>
              <a:chExt cx="476250" cy="657633"/>
            </a:xfrm>
          </p:grpSpPr>
          <p:pic>
            <p:nvPicPr>
              <p:cNvPr id="52" name="图形 51"/>
              <p:cNvPicPr>
                <a:picLocks noChangeAspect="1"/>
              </p:cNvPicPr>
              <p:nvPr userDrawn="1"/>
            </p:nvPicPr>
            <p:blipFill>
              <a:blip r:embed="rId2"/>
              <a:stretch>
                <a:fillRect/>
              </a:stretch>
            </p:blipFill>
            <p:spPr>
              <a:xfrm>
                <a:off x="8470446" y="2639785"/>
                <a:ext cx="476250" cy="533400"/>
              </a:xfrm>
              <a:prstGeom prst="rect">
                <a:avLst/>
              </a:prstGeom>
            </p:spPr>
          </p:pic>
          <p:pic>
            <p:nvPicPr>
              <p:cNvPr id="53" name="图形 52"/>
              <p:cNvPicPr>
                <a:picLocks noChangeAspect="1"/>
              </p:cNvPicPr>
              <p:nvPr userDrawn="1"/>
            </p:nvPicPr>
            <p:blipFill>
              <a:blip r:embed="rId3"/>
              <a:stretch>
                <a:fillRect/>
              </a:stretch>
            </p:blipFill>
            <p:spPr>
              <a:xfrm>
                <a:off x="8556307" y="2515552"/>
                <a:ext cx="352425" cy="409575"/>
              </a:xfrm>
              <a:prstGeom prst="rect">
                <a:avLst/>
              </a:prstGeom>
            </p:spPr>
          </p:pic>
        </p:grpSp>
        <p:grpSp>
          <p:nvGrpSpPr>
            <p:cNvPr id="54" name="组合 53"/>
            <p:cNvGrpSpPr/>
            <p:nvPr userDrawn="1"/>
          </p:nvGrpSpPr>
          <p:grpSpPr>
            <a:xfrm>
              <a:off x="2362200" y="3839465"/>
              <a:ext cx="1948996" cy="2691284"/>
              <a:chOff x="8470446" y="2515552"/>
              <a:chExt cx="476250" cy="657633"/>
            </a:xfrm>
          </p:grpSpPr>
          <p:pic>
            <p:nvPicPr>
              <p:cNvPr id="55" name="图形 54"/>
              <p:cNvPicPr>
                <a:picLocks noChangeAspect="1"/>
              </p:cNvPicPr>
              <p:nvPr userDrawn="1"/>
            </p:nvPicPr>
            <p:blipFill>
              <a:blip r:embed="rId2"/>
              <a:stretch>
                <a:fillRect/>
              </a:stretch>
            </p:blipFill>
            <p:spPr>
              <a:xfrm>
                <a:off x="8470446" y="2639785"/>
                <a:ext cx="476250" cy="533400"/>
              </a:xfrm>
              <a:prstGeom prst="rect">
                <a:avLst/>
              </a:prstGeom>
            </p:spPr>
          </p:pic>
          <p:pic>
            <p:nvPicPr>
              <p:cNvPr id="56" name="图形 55"/>
              <p:cNvPicPr>
                <a:picLocks noChangeAspect="1"/>
              </p:cNvPicPr>
              <p:nvPr userDrawn="1"/>
            </p:nvPicPr>
            <p:blipFill>
              <a:blip r:embed="rId3"/>
              <a:stretch>
                <a:fillRect/>
              </a:stretch>
            </p:blipFill>
            <p:spPr>
              <a:xfrm>
                <a:off x="8556307" y="2515552"/>
                <a:ext cx="352425" cy="409575"/>
              </a:xfrm>
              <a:prstGeom prst="rect">
                <a:avLst/>
              </a:prstGeom>
            </p:spPr>
          </p:pic>
        </p:grpSp>
        <p:grpSp>
          <p:nvGrpSpPr>
            <p:cNvPr id="57" name="组合 56"/>
            <p:cNvGrpSpPr/>
            <p:nvPr userDrawn="1"/>
          </p:nvGrpSpPr>
          <p:grpSpPr>
            <a:xfrm>
              <a:off x="827314" y="4587872"/>
              <a:ext cx="1549400" cy="2139499"/>
              <a:chOff x="8470446" y="2515552"/>
              <a:chExt cx="476250" cy="657633"/>
            </a:xfrm>
          </p:grpSpPr>
          <p:pic>
            <p:nvPicPr>
              <p:cNvPr id="58" name="图形 57"/>
              <p:cNvPicPr>
                <a:picLocks noChangeAspect="1"/>
              </p:cNvPicPr>
              <p:nvPr userDrawn="1"/>
            </p:nvPicPr>
            <p:blipFill>
              <a:blip r:embed="rId2"/>
              <a:stretch>
                <a:fillRect/>
              </a:stretch>
            </p:blipFill>
            <p:spPr>
              <a:xfrm>
                <a:off x="8470446" y="2639785"/>
                <a:ext cx="476250" cy="533400"/>
              </a:xfrm>
              <a:prstGeom prst="rect">
                <a:avLst/>
              </a:prstGeom>
            </p:spPr>
          </p:pic>
          <p:pic>
            <p:nvPicPr>
              <p:cNvPr id="59" name="图形 58"/>
              <p:cNvPicPr>
                <a:picLocks noChangeAspect="1"/>
              </p:cNvPicPr>
              <p:nvPr userDrawn="1"/>
            </p:nvPicPr>
            <p:blipFill>
              <a:blip r:embed="rId3"/>
              <a:stretch>
                <a:fillRect/>
              </a:stretch>
            </p:blipFill>
            <p:spPr>
              <a:xfrm>
                <a:off x="8556307" y="2515552"/>
                <a:ext cx="352425" cy="409575"/>
              </a:xfrm>
              <a:prstGeom prst="rect">
                <a:avLst/>
              </a:prstGeom>
            </p:spPr>
          </p:pic>
        </p:grpSp>
        <p:grpSp>
          <p:nvGrpSpPr>
            <p:cNvPr id="60" name="组合 59"/>
            <p:cNvGrpSpPr/>
            <p:nvPr userDrawn="1"/>
          </p:nvGrpSpPr>
          <p:grpSpPr>
            <a:xfrm>
              <a:off x="3619500" y="5172205"/>
              <a:ext cx="800100" cy="1104823"/>
              <a:chOff x="8470446" y="2515552"/>
              <a:chExt cx="476250" cy="657633"/>
            </a:xfrm>
          </p:grpSpPr>
          <p:pic>
            <p:nvPicPr>
              <p:cNvPr id="61" name="图形 60"/>
              <p:cNvPicPr>
                <a:picLocks noChangeAspect="1"/>
              </p:cNvPicPr>
              <p:nvPr userDrawn="1"/>
            </p:nvPicPr>
            <p:blipFill>
              <a:blip r:embed="rId2"/>
              <a:stretch>
                <a:fillRect/>
              </a:stretch>
            </p:blipFill>
            <p:spPr>
              <a:xfrm>
                <a:off x="8470446" y="2639785"/>
                <a:ext cx="476250" cy="533400"/>
              </a:xfrm>
              <a:prstGeom prst="rect">
                <a:avLst/>
              </a:prstGeom>
            </p:spPr>
          </p:pic>
          <p:pic>
            <p:nvPicPr>
              <p:cNvPr id="62" name="图形 61"/>
              <p:cNvPicPr>
                <a:picLocks noChangeAspect="1"/>
              </p:cNvPicPr>
              <p:nvPr userDrawn="1"/>
            </p:nvPicPr>
            <p:blipFill>
              <a:blip r:embed="rId3"/>
              <a:stretch>
                <a:fillRect/>
              </a:stretch>
            </p:blipFill>
            <p:spPr>
              <a:xfrm>
                <a:off x="8556307" y="2515552"/>
                <a:ext cx="352425" cy="409575"/>
              </a:xfrm>
              <a:prstGeom prst="rect">
                <a:avLst/>
              </a:prstGeom>
            </p:spPr>
          </p:pic>
        </p:grpSp>
        <p:grpSp>
          <p:nvGrpSpPr>
            <p:cNvPr id="63" name="组合 62"/>
            <p:cNvGrpSpPr/>
            <p:nvPr userDrawn="1"/>
          </p:nvGrpSpPr>
          <p:grpSpPr>
            <a:xfrm>
              <a:off x="8804275" y="2803630"/>
              <a:ext cx="1948996" cy="2691284"/>
              <a:chOff x="8470446" y="2515552"/>
              <a:chExt cx="476250" cy="657633"/>
            </a:xfrm>
          </p:grpSpPr>
          <p:pic>
            <p:nvPicPr>
              <p:cNvPr id="64" name="图形 63"/>
              <p:cNvPicPr>
                <a:picLocks noChangeAspect="1"/>
              </p:cNvPicPr>
              <p:nvPr userDrawn="1"/>
            </p:nvPicPr>
            <p:blipFill>
              <a:blip r:embed="rId2"/>
              <a:stretch>
                <a:fillRect/>
              </a:stretch>
            </p:blipFill>
            <p:spPr>
              <a:xfrm>
                <a:off x="8470446" y="2639785"/>
                <a:ext cx="476250" cy="533400"/>
              </a:xfrm>
              <a:prstGeom prst="rect">
                <a:avLst/>
              </a:prstGeom>
            </p:spPr>
          </p:pic>
          <p:pic>
            <p:nvPicPr>
              <p:cNvPr id="65" name="图形 64"/>
              <p:cNvPicPr>
                <a:picLocks noChangeAspect="1"/>
              </p:cNvPicPr>
              <p:nvPr userDrawn="1"/>
            </p:nvPicPr>
            <p:blipFill>
              <a:blip r:embed="rId3"/>
              <a:stretch>
                <a:fillRect/>
              </a:stretch>
            </p:blipFill>
            <p:spPr>
              <a:xfrm>
                <a:off x="8556307" y="2515552"/>
                <a:ext cx="352425" cy="409575"/>
              </a:xfrm>
              <a:prstGeom prst="rect">
                <a:avLst/>
              </a:prstGeom>
            </p:spPr>
          </p:pic>
        </p:grpSp>
        <p:grpSp>
          <p:nvGrpSpPr>
            <p:cNvPr id="66" name="组合 65"/>
            <p:cNvGrpSpPr/>
            <p:nvPr userDrawn="1"/>
          </p:nvGrpSpPr>
          <p:grpSpPr>
            <a:xfrm>
              <a:off x="9410700" y="2805268"/>
              <a:ext cx="2413000" cy="3332007"/>
              <a:chOff x="8470446" y="2515552"/>
              <a:chExt cx="476250" cy="657633"/>
            </a:xfrm>
          </p:grpSpPr>
          <p:pic>
            <p:nvPicPr>
              <p:cNvPr id="67" name="图形 66"/>
              <p:cNvPicPr>
                <a:picLocks noChangeAspect="1"/>
              </p:cNvPicPr>
              <p:nvPr userDrawn="1"/>
            </p:nvPicPr>
            <p:blipFill>
              <a:blip r:embed="rId2"/>
              <a:stretch>
                <a:fillRect/>
              </a:stretch>
            </p:blipFill>
            <p:spPr>
              <a:xfrm>
                <a:off x="8470446" y="2639785"/>
                <a:ext cx="476250" cy="533400"/>
              </a:xfrm>
              <a:prstGeom prst="rect">
                <a:avLst/>
              </a:prstGeom>
            </p:spPr>
          </p:pic>
          <p:pic>
            <p:nvPicPr>
              <p:cNvPr id="68" name="图形 67"/>
              <p:cNvPicPr>
                <a:picLocks noChangeAspect="1"/>
              </p:cNvPicPr>
              <p:nvPr userDrawn="1"/>
            </p:nvPicPr>
            <p:blipFill>
              <a:blip r:embed="rId3"/>
              <a:stretch>
                <a:fillRect/>
              </a:stretch>
            </p:blipFill>
            <p:spPr>
              <a:xfrm>
                <a:off x="8556307" y="2515552"/>
                <a:ext cx="352425" cy="409575"/>
              </a:xfrm>
              <a:prstGeom prst="rect">
                <a:avLst/>
              </a:prstGeom>
            </p:spPr>
          </p:pic>
        </p:grpSp>
        <p:grpSp>
          <p:nvGrpSpPr>
            <p:cNvPr id="69" name="组合 68"/>
            <p:cNvGrpSpPr/>
            <p:nvPr userDrawn="1"/>
          </p:nvGrpSpPr>
          <p:grpSpPr>
            <a:xfrm>
              <a:off x="8661400" y="3894391"/>
              <a:ext cx="1854200" cy="2560384"/>
              <a:chOff x="8470446" y="2515552"/>
              <a:chExt cx="476250" cy="657633"/>
            </a:xfrm>
          </p:grpSpPr>
          <p:pic>
            <p:nvPicPr>
              <p:cNvPr id="70" name="图形 69"/>
              <p:cNvPicPr>
                <a:picLocks noChangeAspect="1"/>
              </p:cNvPicPr>
              <p:nvPr userDrawn="1"/>
            </p:nvPicPr>
            <p:blipFill>
              <a:blip r:embed="rId2"/>
              <a:stretch>
                <a:fillRect/>
              </a:stretch>
            </p:blipFill>
            <p:spPr>
              <a:xfrm>
                <a:off x="8470446" y="2639785"/>
                <a:ext cx="476250" cy="533400"/>
              </a:xfrm>
              <a:prstGeom prst="rect">
                <a:avLst/>
              </a:prstGeom>
            </p:spPr>
          </p:pic>
          <p:pic>
            <p:nvPicPr>
              <p:cNvPr id="71" name="图形 70"/>
              <p:cNvPicPr>
                <a:picLocks noChangeAspect="1"/>
              </p:cNvPicPr>
              <p:nvPr userDrawn="1"/>
            </p:nvPicPr>
            <p:blipFill>
              <a:blip r:embed="rId3"/>
              <a:stretch>
                <a:fillRect/>
              </a:stretch>
            </p:blipFill>
            <p:spPr>
              <a:xfrm>
                <a:off x="8556307" y="2515552"/>
                <a:ext cx="352425" cy="409575"/>
              </a:xfrm>
              <a:prstGeom prst="rect">
                <a:avLst/>
              </a:prstGeom>
            </p:spPr>
          </p:pic>
        </p:grpSp>
        <p:grpSp>
          <p:nvGrpSpPr>
            <p:cNvPr id="72" name="组合 71"/>
            <p:cNvGrpSpPr/>
            <p:nvPr userDrawn="1"/>
          </p:nvGrpSpPr>
          <p:grpSpPr>
            <a:xfrm>
              <a:off x="10472738" y="4391326"/>
              <a:ext cx="1541462" cy="2128537"/>
              <a:chOff x="8470446" y="2515552"/>
              <a:chExt cx="476250" cy="657633"/>
            </a:xfrm>
          </p:grpSpPr>
          <p:pic>
            <p:nvPicPr>
              <p:cNvPr id="73" name="图形 72"/>
              <p:cNvPicPr>
                <a:picLocks noChangeAspect="1"/>
              </p:cNvPicPr>
              <p:nvPr userDrawn="1"/>
            </p:nvPicPr>
            <p:blipFill>
              <a:blip r:embed="rId2"/>
              <a:stretch>
                <a:fillRect/>
              </a:stretch>
            </p:blipFill>
            <p:spPr>
              <a:xfrm>
                <a:off x="8470446" y="2639785"/>
                <a:ext cx="476250" cy="533400"/>
              </a:xfrm>
              <a:prstGeom prst="rect">
                <a:avLst/>
              </a:prstGeom>
            </p:spPr>
          </p:pic>
          <p:pic>
            <p:nvPicPr>
              <p:cNvPr id="74" name="图形 73"/>
              <p:cNvPicPr>
                <a:picLocks noChangeAspect="1"/>
              </p:cNvPicPr>
              <p:nvPr userDrawn="1"/>
            </p:nvPicPr>
            <p:blipFill>
              <a:blip r:embed="rId3"/>
              <a:stretch>
                <a:fillRect/>
              </a:stretch>
            </p:blipFill>
            <p:spPr>
              <a:xfrm>
                <a:off x="8556307" y="2515552"/>
                <a:ext cx="352425" cy="409575"/>
              </a:xfrm>
              <a:prstGeom prst="rect">
                <a:avLst/>
              </a:prstGeom>
            </p:spPr>
          </p:pic>
        </p:grpSp>
        <p:grpSp>
          <p:nvGrpSpPr>
            <p:cNvPr id="75" name="组合 74"/>
            <p:cNvGrpSpPr/>
            <p:nvPr userDrawn="1"/>
          </p:nvGrpSpPr>
          <p:grpSpPr>
            <a:xfrm>
              <a:off x="4869081" y="4618776"/>
              <a:ext cx="617320" cy="852430"/>
              <a:chOff x="8470446" y="2515552"/>
              <a:chExt cx="476250" cy="657633"/>
            </a:xfrm>
          </p:grpSpPr>
          <p:pic>
            <p:nvPicPr>
              <p:cNvPr id="76" name="图形 75"/>
              <p:cNvPicPr>
                <a:picLocks noChangeAspect="1"/>
              </p:cNvPicPr>
              <p:nvPr userDrawn="1"/>
            </p:nvPicPr>
            <p:blipFill>
              <a:blip r:embed="rId2"/>
              <a:stretch>
                <a:fillRect/>
              </a:stretch>
            </p:blipFill>
            <p:spPr>
              <a:xfrm>
                <a:off x="8470446" y="2639785"/>
                <a:ext cx="476250" cy="533400"/>
              </a:xfrm>
              <a:prstGeom prst="rect">
                <a:avLst/>
              </a:prstGeom>
            </p:spPr>
          </p:pic>
          <p:pic>
            <p:nvPicPr>
              <p:cNvPr id="77" name="图形 76"/>
              <p:cNvPicPr>
                <a:picLocks noChangeAspect="1"/>
              </p:cNvPicPr>
              <p:nvPr userDrawn="1"/>
            </p:nvPicPr>
            <p:blipFill>
              <a:blip r:embed="rId3"/>
              <a:stretch>
                <a:fillRect/>
              </a:stretch>
            </p:blipFill>
            <p:spPr>
              <a:xfrm>
                <a:off x="8556307" y="2515552"/>
                <a:ext cx="352425" cy="409575"/>
              </a:xfrm>
              <a:prstGeom prst="rect">
                <a:avLst/>
              </a:prstGeom>
            </p:spPr>
          </p:pic>
        </p:grpSp>
        <p:grpSp>
          <p:nvGrpSpPr>
            <p:cNvPr id="78" name="组合 77"/>
            <p:cNvGrpSpPr/>
            <p:nvPr userDrawn="1"/>
          </p:nvGrpSpPr>
          <p:grpSpPr>
            <a:xfrm>
              <a:off x="5983305" y="5191967"/>
              <a:ext cx="1085152" cy="1498439"/>
              <a:chOff x="8470446" y="2515552"/>
              <a:chExt cx="476250" cy="657633"/>
            </a:xfrm>
          </p:grpSpPr>
          <p:pic>
            <p:nvPicPr>
              <p:cNvPr id="79" name="图形 78"/>
              <p:cNvPicPr>
                <a:picLocks noChangeAspect="1"/>
              </p:cNvPicPr>
              <p:nvPr userDrawn="1"/>
            </p:nvPicPr>
            <p:blipFill>
              <a:blip r:embed="rId2"/>
              <a:stretch>
                <a:fillRect/>
              </a:stretch>
            </p:blipFill>
            <p:spPr>
              <a:xfrm>
                <a:off x="8470446" y="2639785"/>
                <a:ext cx="476250" cy="533400"/>
              </a:xfrm>
              <a:prstGeom prst="rect">
                <a:avLst/>
              </a:prstGeom>
            </p:spPr>
          </p:pic>
          <p:pic>
            <p:nvPicPr>
              <p:cNvPr id="80" name="图形 79"/>
              <p:cNvPicPr>
                <a:picLocks noChangeAspect="1"/>
              </p:cNvPicPr>
              <p:nvPr userDrawn="1"/>
            </p:nvPicPr>
            <p:blipFill>
              <a:blip r:embed="rId3"/>
              <a:stretch>
                <a:fillRect/>
              </a:stretch>
            </p:blipFill>
            <p:spPr>
              <a:xfrm>
                <a:off x="8556307" y="2515552"/>
                <a:ext cx="352425" cy="409575"/>
              </a:xfrm>
              <a:prstGeom prst="rect">
                <a:avLst/>
              </a:prstGeom>
            </p:spPr>
          </p:pic>
        </p:grpSp>
      </p:grpSp>
      <p:sp>
        <p:nvSpPr>
          <p:cNvPr id="13" name="标题 1"/>
          <p:cNvSpPr>
            <a:spLocks noGrp="1"/>
          </p:cNvSpPr>
          <p:nvPr userDrawn="1">
            <p:ph type="ctrTitle" hasCustomPrompt="1"/>
          </p:nvPr>
        </p:nvSpPr>
        <p:spPr>
          <a:xfrm>
            <a:off x="4528456" y="1377043"/>
            <a:ext cx="4710793" cy="1801221"/>
          </a:xfrm>
        </p:spPr>
        <p:txBody>
          <a:bodyPr anchor="ctr">
            <a:normAutofit/>
          </a:bodyPr>
          <a:lstStyle>
            <a:lvl1pPr marL="0" indent="0" algn="l">
              <a:buFont typeface="Arial" panose="020B0604020202020204" pitchFamily="34" charset="0"/>
              <a:buNone/>
              <a:defRPr sz="3200">
                <a:solidFill>
                  <a:schemeClr val="bg1"/>
                </a:solidFill>
              </a:defRPr>
            </a:lvl1pPr>
          </a:lstStyle>
          <a:p>
            <a:r>
              <a:rPr lang="en-US" altLang="zh-CN" dirty="0"/>
              <a:t>Conclusion</a:t>
            </a:r>
            <a:endParaRPr lang="zh-CN" altLang="en-US" dirty="0"/>
          </a:p>
        </p:txBody>
      </p:sp>
      <p:sp>
        <p:nvSpPr>
          <p:cNvPr id="14" name="文本占位符 62"/>
          <p:cNvSpPr>
            <a:spLocks noGrp="1"/>
          </p:cNvSpPr>
          <p:nvPr userDrawn="1">
            <p:ph type="body" sz="quarter" idx="17" hasCustomPrompt="1"/>
          </p:nvPr>
        </p:nvSpPr>
        <p:spPr>
          <a:xfrm>
            <a:off x="4528457" y="3828247"/>
            <a:ext cx="4710792" cy="310871"/>
          </a:xfrm>
        </p:spPr>
        <p:txBody>
          <a:bodyPr vert="horz" lIns="91440" tIns="45720" rIns="91440" bIns="45720" rtlCol="0">
            <a:normAutofit/>
          </a:bodyPr>
          <a:lstStyle>
            <a:lvl1pPr marL="0" indent="0" algn="l">
              <a:buNone/>
              <a:defRPr lang="zh-CN" altLang="en-US" sz="1600" smtClean="0">
                <a:solidFill>
                  <a:schemeClr val="bg1"/>
                </a:solidFill>
              </a:defRPr>
            </a:lvl1pPr>
            <a:lvl2pPr>
              <a:defRPr lang="zh-CN" altLang="en-US" sz="2000" smtClean="0"/>
            </a:lvl2pPr>
            <a:lvl3pPr>
              <a:defRPr lang="zh-CN" altLang="en-US" sz="1800" smtClean="0"/>
            </a:lvl3pPr>
            <a:lvl4pPr>
              <a:defRPr lang="zh-CN" altLang="en-US" sz="1600" smtClean="0"/>
            </a:lvl4pPr>
            <a:lvl5pPr>
              <a:defRPr lang="zh-CN" altLang="en-US" sz="1600"/>
            </a:lvl5pPr>
          </a:lstStyle>
          <a:p>
            <a:pPr lvl="0"/>
            <a:r>
              <a:rPr lang="en-US" altLang="zh-CN" dirty="0"/>
              <a:t>Signature</a:t>
            </a:r>
          </a:p>
        </p:txBody>
      </p:sp>
      <p:sp>
        <p:nvSpPr>
          <p:cNvPr id="15" name="文本占位符 62"/>
          <p:cNvSpPr>
            <a:spLocks noGrp="1"/>
          </p:cNvSpPr>
          <p:nvPr userDrawn="1">
            <p:ph type="body" sz="quarter" idx="18" hasCustomPrompt="1"/>
          </p:nvPr>
        </p:nvSpPr>
        <p:spPr>
          <a:xfrm>
            <a:off x="4528457" y="4143881"/>
            <a:ext cx="4710792" cy="310871"/>
          </a:xfrm>
        </p:spPr>
        <p:txBody>
          <a:bodyPr vert="horz" lIns="91440" tIns="45720" rIns="91440" bIns="45720" rtlCol="0">
            <a:normAutofit/>
          </a:bodyPr>
          <a:lstStyle>
            <a:lvl1pPr marL="0" indent="0" algn="l">
              <a:buNone/>
              <a:defRPr lang="zh-CN" altLang="en-US" sz="1600" smtClean="0">
                <a:solidFill>
                  <a:schemeClr val="bg1"/>
                </a:solidFill>
              </a:defRPr>
            </a:lvl1pPr>
            <a:lvl2pPr>
              <a:defRPr lang="zh-CN" altLang="en-US" sz="2000" smtClean="0"/>
            </a:lvl2pPr>
            <a:lvl3pPr>
              <a:defRPr lang="zh-CN" altLang="en-US" sz="1800" smtClean="0"/>
            </a:lvl3pPr>
            <a:lvl4pPr>
              <a:defRPr lang="zh-CN" altLang="en-US" sz="1600" smtClean="0"/>
            </a:lvl4pPr>
            <a:lvl5pPr>
              <a:defRPr lang="zh-CN" altLang="en-US" sz="1600"/>
            </a:lvl5pPr>
          </a:lstStyle>
          <a:p>
            <a:pPr lvl="0"/>
            <a:r>
              <a:rPr lang="en-US" altLang="zh-CN" dirty="0"/>
              <a:t>Date</a:t>
            </a:r>
            <a:endParaRPr lang="zh-CN" altLang="en-US" dirty="0"/>
          </a:p>
        </p:txBody>
      </p:sp>
    </p:spTree>
  </p:cSld>
  <p:clrMapOvr>
    <a:overrideClrMapping bg1="lt1" tx1="dk1" bg2="lt2" tx2="dk2" accent1="accent1" accent2="accent2" accent3="accent3" accent4="accent4" accent5="accent5" accent6="accent6" hlink="hlink" folHlink="folHlink"/>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bg>
      <p:bgPr>
        <a:blipFill rotWithShape="1">
          <a:blip r:embed="rId2"/>
        </a:blipFill>
        <a:effectLst/>
      </p:bgPr>
    </p:bg>
    <p:spTree>
      <p:nvGrpSpPr>
        <p:cNvPr id="1" name=""/>
        <p:cNvGrpSpPr/>
        <p:nvPr/>
      </p:nvGrpSpPr>
      <p:grpSpPr>
        <a:xfrm>
          <a:off x="0" y="0"/>
          <a:ext cx="0" cy="0"/>
          <a:chOff x="0" y="0"/>
          <a:chExt cx="0" cy="0"/>
        </a:xfrm>
      </p:grpSpPr>
      <p:sp>
        <p:nvSpPr>
          <p:cNvPr id="7" name="TextBox 6"/>
          <p:cNvSpPr txBox="1"/>
          <p:nvPr/>
        </p:nvSpPr>
        <p:spPr>
          <a:xfrm>
            <a:off x="10871200" y="6324600"/>
            <a:ext cx="414020" cy="368300"/>
          </a:xfrm>
          <a:prstGeom prst="rect">
            <a:avLst/>
          </a:prstGeom>
          <a:noFill/>
        </p:spPr>
        <p:txBody>
          <a:bodyPr wrap="none">
            <a:spAutoFit/>
          </a:bodyPr>
          <a:lstStyle/>
          <a:p>
            <a:pPr lvl="0" eaLnBrk="1" hangingPunct="1"/>
            <a:fld id="{9A0DB2DC-4C9A-4742-B13C-FB6460FD3503}" type="slidenum">
              <a:rPr lang="en-US" altLang="zh-CN" dirty="0">
                <a:latin typeface="Calibri" panose="020F0502020204030204" charset="0"/>
                <a:ea typeface="宋体" panose="02010600030101010101" pitchFamily="2" charset="-122"/>
              </a:rPr>
              <a:t>‹#›</a:t>
            </a:fld>
            <a:endParaRPr lang="en-US" altLang="zh-CN" dirty="0">
              <a:latin typeface="Calibri" panose="020F0502020204030204" charset="0"/>
              <a:ea typeface="宋体" panose="02010600030101010101" pitchFamily="2" charset="-122"/>
            </a:endParaRPr>
          </a:p>
        </p:txBody>
      </p:sp>
      <p:sp>
        <p:nvSpPr>
          <p:cNvPr id="2" name="Title 1"/>
          <p:cNvSpPr>
            <a:spLocks noGrp="1"/>
          </p:cNvSpPr>
          <p:nvPr>
            <p:ph type="title"/>
          </p:nvPr>
        </p:nvSpPr>
        <p:spPr/>
        <p:txBody>
          <a:bodyPr/>
          <a:lstStyle>
            <a:lvl1pPr>
              <a:defRPr>
                <a:solidFill>
                  <a:schemeClr val="accent4"/>
                </a:solidFill>
              </a:defRPr>
            </a:lvl1pPr>
          </a:lstStyle>
          <a:p>
            <a:r>
              <a:rPr lang="en-US" dirty="0"/>
              <a:t>Click to edit Master title style</a:t>
            </a:r>
          </a:p>
        </p:txBody>
      </p:sp>
      <p:sp>
        <p:nvSpPr>
          <p:cNvPr id="3" name="Content Placeholder 2"/>
          <p:cNvSpPr>
            <a:spLocks noGrp="1"/>
          </p:cNvSpPr>
          <p:nvPr>
            <p:ph idx="1"/>
          </p:nvPr>
        </p:nvSpPr>
        <p:spPr/>
        <p:txBody>
          <a:bodyPr/>
          <a:lstStyle>
            <a:lvl5pP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0"/>
            <a:endParaRPr lang="en-US" dirty="0"/>
          </a:p>
        </p:txBody>
      </p:sp>
      <p:sp>
        <p:nvSpPr>
          <p:cNvPr id="8" name="Date Placeholder 3"/>
          <p:cNvSpPr>
            <a:spLocks noGrp="1"/>
          </p:cNvSpPr>
          <p:nvPr>
            <p:ph type="dt" sz="half" idx="2"/>
          </p:nvPr>
        </p:nvSpPr>
        <p:spPr>
          <a:xfrm>
            <a:off x="609600" y="6356350"/>
            <a:ext cx="2844800" cy="365125"/>
          </a:xfrm>
          <a:prstGeom prst="rect">
            <a:avLst/>
          </a:prstGeom>
        </p:spPr>
        <p:txBody>
          <a:bodyPr vert="horz" wrap="square" lIns="91440" tIns="45720" rIns="91440" bIns="45720" numCol="1" anchor="ctr"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E92EB006-BC19-4DC0-AF1D-961AFD9F682B}" type="datetimeFigureOut">
              <a:rPr kumimoji="0" lang="en-US" altLang="zh-CN" sz="1200" b="0" i="0" u="none" strike="noStrike" kern="1200" cap="none" spc="0" normalizeH="0" baseline="0" noProof="0" smtClean="0">
                <a:ln>
                  <a:noFill/>
                </a:ln>
                <a:solidFill>
                  <a:srgbClr val="898989"/>
                </a:solidFill>
                <a:effectLst/>
                <a:uLnTx/>
                <a:uFillTx/>
                <a:latin typeface="Calibri" panose="020F0502020204030204" charset="0"/>
                <a:ea typeface="+mn-ea"/>
                <a:cs typeface="Arial" panose="020B0604020202020204" pitchFamily="34" charset="0"/>
              </a:rPr>
              <a:t>9/20/2020</a:t>
            </a:fld>
            <a:endParaRPr kumimoji="0" lang="en-US" altLang="zh-CN" sz="1200" b="0" i="0" u="none" strike="noStrike" kern="1200" cap="none" spc="0" normalizeH="0" baseline="0" noProof="0">
              <a:ln>
                <a:noFill/>
              </a:ln>
              <a:solidFill>
                <a:srgbClr val="898989"/>
              </a:solidFill>
              <a:effectLst/>
              <a:uLnTx/>
              <a:uFillTx/>
              <a:latin typeface="Calibri" panose="020F0502020204030204" charset="0"/>
              <a:ea typeface="+mn-ea"/>
              <a:cs typeface="Arial" panose="020B0604020202020204" pitchFamily="34" charset="0"/>
            </a:endParaRPr>
          </a:p>
        </p:txBody>
      </p:sp>
      <p:sp>
        <p:nvSpPr>
          <p:cNvPr id="9" name="Footer Placeholder 4"/>
          <p:cNvSpPr>
            <a:spLocks noGrp="1"/>
          </p:cNvSpPr>
          <p:nvPr>
            <p:ph type="ftr" sz="quarter" idx="3"/>
          </p:nvPr>
        </p:nvSpPr>
        <p:spPr>
          <a:xfrm>
            <a:off x="4165600" y="6356350"/>
            <a:ext cx="3860800" cy="365125"/>
          </a:xfrm>
          <a:prstGeom prst="rect">
            <a:avLst/>
          </a:prstGeom>
        </p:spPr>
        <p:txBody>
          <a:bodyPr vert="horz" wrap="square" lIns="91440" tIns="45720" rIns="91440" bIns="45720" numCol="1" anchor="ctr"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zh-CN" sz="1200" b="0" i="0" u="none" strike="noStrike" kern="1200" cap="none" spc="0" normalizeH="0" baseline="0" noProof="0">
              <a:ln>
                <a:noFill/>
              </a:ln>
              <a:solidFill>
                <a:srgbClr val="898989"/>
              </a:solidFill>
              <a:effectLst/>
              <a:uLnTx/>
              <a:uFillTx/>
              <a:latin typeface="Calibri" panose="020F0502020204030204" charset="0"/>
              <a:ea typeface="+mn-ea"/>
              <a:cs typeface="Arial" panose="020B0604020202020204" pitchFamily="34" charset="0"/>
            </a:endParaRPr>
          </a:p>
        </p:txBody>
      </p:sp>
      <p:sp>
        <p:nvSpPr>
          <p:cNvPr id="4" name="灯片编号占位符 3"/>
          <p:cNvSpPr>
            <a:spLocks noGrp="1"/>
          </p:cNvSpPr>
          <p:nvPr>
            <p:ph type="sldNum" sz="quarter" idx="10"/>
          </p:nvPr>
        </p:nvSpPr>
        <p:spPr/>
        <p:txBody>
          <a:bodyPr/>
          <a:lstStyle/>
          <a:p>
            <a:pPr lvl="0" eaLnBrk="1" hangingPunct="1"/>
            <a:fld id="{9A0DB2DC-4C9A-4742-B13C-FB6460FD3503}" type="slidenum">
              <a:rPr lang="en-US" altLang="zh-CN" dirty="0">
                <a:effectLst>
                  <a:outerShdw blurRad="38100" dist="38100" dir="2700000">
                    <a:srgbClr val="FFFFFF"/>
                  </a:outerShdw>
                </a:effectLst>
              </a:rPr>
              <a:t>‹#›</a:t>
            </a:fld>
            <a:endParaRPr lang="en-US" altLang="zh-CN" dirty="0">
              <a:effectLst>
                <a:outerShdw blurRad="38100" dist="38100" dir="2700000">
                  <a:srgbClr val="FFFFFF"/>
                </a:outerShdw>
              </a:effectLst>
            </a:endParaRPr>
          </a:p>
        </p:txBody>
      </p:sp>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标题和内容">
    <p:spTree>
      <p:nvGrpSpPr>
        <p:cNvPr id="1" name=""/>
        <p:cNvGrpSpPr/>
        <p:nvPr/>
      </p:nvGrpSpPr>
      <p:grpSpPr>
        <a:xfrm>
          <a:off x="0" y="0"/>
          <a:ext cx="0" cy="0"/>
          <a:chOff x="0" y="0"/>
          <a:chExt cx="0" cy="0"/>
        </a:xfrm>
      </p:grpSpPr>
      <p:sp>
        <p:nvSpPr>
          <p:cNvPr id="20" name="标题文本"/>
          <p:cNvSpPr txBox="1">
            <a:spLocks noGrp="1"/>
          </p:cNvSpPr>
          <p:nvPr>
            <p:ph type="title"/>
          </p:nvPr>
        </p:nvSpPr>
        <p:spPr>
          <a:xfrm>
            <a:off x="352425" y="365125"/>
            <a:ext cx="10176510" cy="647065"/>
          </a:xfrm>
          <a:prstGeom prst="rect">
            <a:avLst/>
          </a:prstGeom>
        </p:spPr>
        <p:txBody>
          <a:bodyPr/>
          <a:lstStyle>
            <a:lvl1pPr>
              <a:defRPr sz="3800">
                <a:solidFill>
                  <a:srgbClr val="C00000"/>
                </a:solidFill>
              </a:defRPr>
            </a:lvl1pPr>
          </a:lstStyle>
          <a:p>
            <a:r>
              <a:rPr lang="zh-CN" altLang="en-US"/>
              <a:t>单击此处编辑母版标题样式</a:t>
            </a:r>
            <a:endParaRPr dirty="0"/>
          </a:p>
        </p:txBody>
      </p:sp>
      <p:sp>
        <p:nvSpPr>
          <p:cNvPr id="21" name="正文级别 1…"/>
          <p:cNvSpPr txBox="1">
            <a:spLocks noGrp="1"/>
          </p:cNvSpPr>
          <p:nvPr>
            <p:ph type="body" idx="1"/>
          </p:nvPr>
        </p:nvSpPr>
        <p:spPr>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22" name="幻灯片编号"/>
          <p:cNvSpPr txBox="1">
            <a:spLocks noGrp="1"/>
          </p:cNvSpPr>
          <p:nvPr>
            <p:ph type="sldNum" sz="quarter" idx="2"/>
          </p:nvPr>
        </p:nvSpPr>
        <p:spPr>
          <a:prstGeom prst="rect">
            <a:avLst/>
          </a:prstGeom>
        </p:spPr>
        <p:txBody>
          <a:bodyPr/>
          <a:lstStyle/>
          <a:p>
            <a:fld id="{86CB4B4D-7CA3-9044-876B-883B54F8677D}" type="slidenum">
              <a:rPr/>
              <a:t>‹#›</a:t>
            </a:fld>
            <a:endParaRPr/>
          </a:p>
        </p:txBody>
      </p:sp>
      <p:sp>
        <p:nvSpPr>
          <p:cNvPr id="4" name="圆角矩形 3"/>
          <p:cNvSpPr/>
          <p:nvPr userDrawn="1"/>
        </p:nvSpPr>
        <p:spPr>
          <a:xfrm>
            <a:off x="9590405" y="383347"/>
            <a:ext cx="2292350" cy="453142"/>
          </a:xfrm>
          <a:prstGeom prst="roundRect">
            <a:avLst/>
          </a:prstGeom>
          <a:blipFill rotWithShape="1">
            <a:blip r:embed="rId2">
              <a:alphaModFix amt="49000"/>
            </a:blip>
            <a:stretch>
              <a:fillRect/>
            </a:stretch>
          </a:blipFill>
          <a:ln w="12700" cap="flat">
            <a:noFill/>
            <a:prstDash val="solid"/>
            <a:miter lim="8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ctr" forceAA="0">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n-lt"/>
              <a:ea typeface="+mn-ea"/>
              <a:cs typeface="+mn-cs"/>
              <a:sym typeface="Calibri" panose="020F0502020204030204"/>
            </a:endParaRPr>
          </a:p>
        </p:txBody>
      </p:sp>
      <p:cxnSp>
        <p:nvCxnSpPr>
          <p:cNvPr id="5" name="直接连接符 4"/>
          <p:cNvCxnSpPr/>
          <p:nvPr userDrawn="1"/>
        </p:nvCxnSpPr>
        <p:spPr>
          <a:xfrm>
            <a:off x="379562" y="1071912"/>
            <a:ext cx="11560647" cy="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nd Content 0">
    <p:spTree>
      <p:nvGrpSpPr>
        <p:cNvPr id="1" name=""/>
        <p:cNvGrpSpPr/>
        <p:nvPr/>
      </p:nvGrpSpPr>
      <p:grpSpPr>
        <a:xfrm>
          <a:off x="0" y="0"/>
          <a:ext cx="0" cy="0"/>
          <a:chOff x="0" y="0"/>
          <a:chExt cx="0" cy="0"/>
        </a:xfrm>
      </p:grpSpPr>
      <p:sp>
        <p:nvSpPr>
          <p:cNvPr id="29" name="标题文本"/>
          <p:cNvSpPr txBox="1">
            <a:spLocks noGrp="1"/>
          </p:cNvSpPr>
          <p:nvPr>
            <p:ph type="title"/>
          </p:nvPr>
        </p:nvSpPr>
        <p:spPr>
          <a:prstGeom prst="rect">
            <a:avLst/>
          </a:prstGeom>
        </p:spPr>
        <p:txBody>
          <a:bodyPr/>
          <a:lstStyle>
            <a:lvl1pPr>
              <a:defRPr>
                <a:solidFill>
                  <a:srgbClr val="FFFFFF"/>
                </a:solidFill>
              </a:defRPr>
            </a:lvl1pPr>
          </a:lstStyle>
          <a:p>
            <a:r>
              <a:rPr lang="zh-CN" altLang="en-US"/>
              <a:t>单击此处编辑母版标题样式</a:t>
            </a:r>
          </a:p>
        </p:txBody>
      </p:sp>
      <p:sp>
        <p:nvSpPr>
          <p:cNvPr id="30" name="正文级别 1…"/>
          <p:cNvSpPr txBox="1">
            <a:spLocks noGrp="1"/>
          </p:cNvSpPr>
          <p:nvPr>
            <p:ph type="body" idx="1"/>
          </p:nvPr>
        </p:nvSpPr>
        <p:spPr>
          <a:prstGeom prst="rect">
            <a:avLst/>
          </a:prstGeo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1" name="幻灯片编号"/>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rPr/>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节标题">
    <p:spTree>
      <p:nvGrpSpPr>
        <p:cNvPr id="1" name=""/>
        <p:cNvGrpSpPr/>
        <p:nvPr/>
      </p:nvGrpSpPr>
      <p:grpSpPr>
        <a:xfrm>
          <a:off x="0" y="0"/>
          <a:ext cx="0" cy="0"/>
          <a:chOff x="0" y="0"/>
          <a:chExt cx="0" cy="0"/>
        </a:xfrm>
      </p:grpSpPr>
      <p:sp>
        <p:nvSpPr>
          <p:cNvPr id="38" name="标题文本"/>
          <p:cNvSpPr txBox="1">
            <a:spLocks noGrp="1"/>
          </p:cNvSpPr>
          <p:nvPr>
            <p:ph type="title"/>
          </p:nvPr>
        </p:nvSpPr>
        <p:spPr>
          <a:xfrm>
            <a:off x="831850" y="1709738"/>
            <a:ext cx="10515600" cy="2852737"/>
          </a:xfrm>
          <a:prstGeom prst="rect">
            <a:avLst/>
          </a:prstGeom>
        </p:spPr>
        <p:txBody>
          <a:bodyPr anchor="b"/>
          <a:lstStyle>
            <a:lvl1pPr>
              <a:defRPr sz="6000"/>
            </a:lvl1pPr>
          </a:lstStyle>
          <a:p>
            <a:r>
              <a:rPr lang="zh-CN" altLang="en-US"/>
              <a:t>单击此处编辑母版标题样式</a:t>
            </a:r>
          </a:p>
        </p:txBody>
      </p:sp>
      <p:sp>
        <p:nvSpPr>
          <p:cNvPr id="39" name="正文级别 1…"/>
          <p:cNvSpPr txBox="1">
            <a:spLocks noGrp="1"/>
          </p:cNvSpPr>
          <p:nvPr>
            <p:ph type="body" sz="quarter" idx="1"/>
          </p:nvPr>
        </p:nvSpPr>
        <p:spPr>
          <a:xfrm>
            <a:off x="831850" y="4589462"/>
            <a:ext cx="10515600" cy="1500188"/>
          </a:xfrm>
          <a:prstGeom prst="rect">
            <a:avLst/>
          </a:prstGeom>
        </p:spPr>
        <p:txBody>
          <a:bodyPr/>
          <a:lstStyle>
            <a:lvl1pPr marL="0" indent="0">
              <a:buSzTx/>
              <a:buFontTx/>
              <a:buNone/>
              <a:defRPr sz="2400">
                <a:solidFill>
                  <a:srgbClr val="888888"/>
                </a:solidFill>
              </a:defRPr>
            </a:lvl1pPr>
            <a:lvl2pPr marL="0" indent="457200">
              <a:buSzTx/>
              <a:buFontTx/>
              <a:buNone/>
              <a:defRPr sz="2400">
                <a:solidFill>
                  <a:srgbClr val="888888"/>
                </a:solidFill>
              </a:defRPr>
            </a:lvl2pPr>
            <a:lvl3pPr marL="0" indent="914400">
              <a:buSzTx/>
              <a:buFontTx/>
              <a:buNone/>
              <a:defRPr sz="2400">
                <a:solidFill>
                  <a:srgbClr val="888888"/>
                </a:solidFill>
              </a:defRPr>
            </a:lvl3pPr>
            <a:lvl4pPr marL="0" indent="1371600">
              <a:buSzTx/>
              <a:buFontTx/>
              <a:buNone/>
              <a:defRPr sz="2400">
                <a:solidFill>
                  <a:srgbClr val="888888"/>
                </a:solidFill>
              </a:defRPr>
            </a:lvl4pPr>
            <a:lvl5pPr marL="0" indent="1828800">
              <a:buSzTx/>
              <a:buFontTx/>
              <a:buNone/>
              <a:defRPr sz="2400">
                <a:solidFill>
                  <a:srgbClr val="888888"/>
                </a:solidFill>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0" name="幻灯片编号"/>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两栏内容">
    <p:spTree>
      <p:nvGrpSpPr>
        <p:cNvPr id="1" name=""/>
        <p:cNvGrpSpPr/>
        <p:nvPr/>
      </p:nvGrpSpPr>
      <p:grpSpPr>
        <a:xfrm>
          <a:off x="0" y="0"/>
          <a:ext cx="0" cy="0"/>
          <a:chOff x="0" y="0"/>
          <a:chExt cx="0" cy="0"/>
        </a:xfrm>
      </p:grpSpPr>
      <p:sp>
        <p:nvSpPr>
          <p:cNvPr id="47" name="标题文本"/>
          <p:cNvSpPr txBox="1">
            <a:spLocks noGrp="1"/>
          </p:cNvSpPr>
          <p:nvPr>
            <p:ph type="title"/>
          </p:nvPr>
        </p:nvSpPr>
        <p:spPr>
          <a:prstGeom prst="rect">
            <a:avLst/>
          </a:prstGeom>
        </p:spPr>
        <p:txBody>
          <a:bodyPr/>
          <a:lstStyle/>
          <a:p>
            <a:r>
              <a:rPr lang="zh-CN" altLang="en-US"/>
              <a:t>单击此处编辑母版标题样式</a:t>
            </a:r>
          </a:p>
        </p:txBody>
      </p:sp>
      <p:sp>
        <p:nvSpPr>
          <p:cNvPr id="48" name="正文级别 1…"/>
          <p:cNvSpPr txBox="1">
            <a:spLocks noGrp="1"/>
          </p:cNvSpPr>
          <p:nvPr>
            <p:ph type="body" sz="half" idx="1"/>
          </p:nvPr>
        </p:nvSpPr>
        <p:spPr>
          <a:xfrm>
            <a:off x="838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9" name="幻灯片编号"/>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比较">
    <p:spTree>
      <p:nvGrpSpPr>
        <p:cNvPr id="1" name=""/>
        <p:cNvGrpSpPr/>
        <p:nvPr/>
      </p:nvGrpSpPr>
      <p:grpSpPr>
        <a:xfrm>
          <a:off x="0" y="0"/>
          <a:ext cx="0" cy="0"/>
          <a:chOff x="0" y="0"/>
          <a:chExt cx="0" cy="0"/>
        </a:xfrm>
      </p:grpSpPr>
      <p:sp>
        <p:nvSpPr>
          <p:cNvPr id="56" name="标题文本"/>
          <p:cNvSpPr txBox="1">
            <a:spLocks noGrp="1"/>
          </p:cNvSpPr>
          <p:nvPr>
            <p:ph type="title"/>
          </p:nvPr>
        </p:nvSpPr>
        <p:spPr>
          <a:xfrm>
            <a:off x="839787" y="365125"/>
            <a:ext cx="10515601" cy="1325563"/>
          </a:xfrm>
          <a:prstGeom prst="rect">
            <a:avLst/>
          </a:prstGeom>
        </p:spPr>
        <p:txBody>
          <a:bodyPr/>
          <a:lstStyle/>
          <a:p>
            <a:r>
              <a:rPr lang="zh-CN" altLang="en-US"/>
              <a:t>单击此处编辑母版标题样式</a:t>
            </a:r>
          </a:p>
        </p:txBody>
      </p:sp>
      <p:sp>
        <p:nvSpPr>
          <p:cNvPr id="57" name="正文级别 1…"/>
          <p:cNvSpPr txBox="1">
            <a:spLocks noGrp="1"/>
          </p:cNvSpPr>
          <p:nvPr>
            <p:ph type="body" sz="quarter" idx="1"/>
          </p:nvPr>
        </p:nvSpPr>
        <p:spPr>
          <a:xfrm>
            <a:off x="839787" y="1681163"/>
            <a:ext cx="5157789" cy="823913"/>
          </a:xfrm>
          <a:prstGeom prst="rect">
            <a:avLst/>
          </a:prstGeom>
        </p:spPr>
        <p:txBody>
          <a:bodyPr anchor="b"/>
          <a:lstStyle>
            <a:lvl1pPr marL="0" indent="0">
              <a:buSzTx/>
              <a:buFontTx/>
              <a:buNone/>
              <a:defRPr sz="2400" b="1"/>
            </a:lvl1pPr>
            <a:lvl2pPr marL="0" indent="457200">
              <a:buSzTx/>
              <a:buFontTx/>
              <a:buNone/>
              <a:defRPr sz="2400" b="1"/>
            </a:lvl2pPr>
            <a:lvl3pPr marL="0" indent="914400">
              <a:buSzTx/>
              <a:buFontTx/>
              <a:buNone/>
              <a:defRPr sz="2400" b="1"/>
            </a:lvl3pPr>
            <a:lvl4pPr marL="0" indent="1371600">
              <a:buSzTx/>
              <a:buFontTx/>
              <a:buNone/>
              <a:defRPr sz="2400" b="1"/>
            </a:lvl4pPr>
            <a:lvl5pPr marL="0" indent="1828800">
              <a:buSzTx/>
              <a:buFontTx/>
              <a:buNone/>
              <a:defRPr sz="2400" b="1"/>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8" name="Text Placeholder 4"/>
          <p:cNvSpPr>
            <a:spLocks noGrp="1"/>
          </p:cNvSpPr>
          <p:nvPr>
            <p:ph type="body" sz="quarter" idx="13"/>
          </p:nvPr>
        </p:nvSpPr>
        <p:spPr>
          <a:xfrm>
            <a:off x="6172200" y="1681163"/>
            <a:ext cx="5183188" cy="823913"/>
          </a:xfrm>
          <a:prstGeom prst="rect">
            <a:avLst/>
          </a:prstGeom>
        </p:spPr>
        <p:txBody>
          <a:bodyPr anchor="b"/>
          <a:lstStyle/>
          <a:p>
            <a:pPr marL="0" lvl="0" indent="0">
              <a:buSzTx/>
              <a:buFontTx/>
              <a:buNone/>
              <a:defRPr sz="2400" b="1"/>
            </a:pPr>
            <a:r>
              <a:rPr lang="zh-CN" altLang="en-US"/>
              <a:t>单击此处编辑母版文本样式</a:t>
            </a:r>
          </a:p>
        </p:txBody>
      </p:sp>
      <p:sp>
        <p:nvSpPr>
          <p:cNvPr id="59" name="幻灯片编号"/>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仅标题">
    <p:spTree>
      <p:nvGrpSpPr>
        <p:cNvPr id="1" name=""/>
        <p:cNvGrpSpPr/>
        <p:nvPr/>
      </p:nvGrpSpPr>
      <p:grpSpPr>
        <a:xfrm>
          <a:off x="0" y="0"/>
          <a:ext cx="0" cy="0"/>
          <a:chOff x="0" y="0"/>
          <a:chExt cx="0" cy="0"/>
        </a:xfrm>
      </p:grpSpPr>
      <p:sp>
        <p:nvSpPr>
          <p:cNvPr id="66" name="标题文本"/>
          <p:cNvSpPr txBox="1">
            <a:spLocks noGrp="1"/>
          </p:cNvSpPr>
          <p:nvPr>
            <p:ph type="title"/>
          </p:nvPr>
        </p:nvSpPr>
        <p:spPr>
          <a:prstGeom prst="rect">
            <a:avLst/>
          </a:prstGeom>
        </p:spPr>
        <p:txBody>
          <a:bodyPr/>
          <a:lstStyle/>
          <a:p>
            <a:r>
              <a:rPr lang="zh-CN" altLang="en-US"/>
              <a:t>单击此处编辑母版标题样式</a:t>
            </a:r>
          </a:p>
        </p:txBody>
      </p:sp>
      <p:sp>
        <p:nvSpPr>
          <p:cNvPr id="67" name="幻灯片编号"/>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空白">
    <p:spTree>
      <p:nvGrpSpPr>
        <p:cNvPr id="1" name=""/>
        <p:cNvGrpSpPr/>
        <p:nvPr/>
      </p:nvGrpSpPr>
      <p:grpSpPr>
        <a:xfrm>
          <a:off x="0" y="0"/>
          <a:ext cx="0" cy="0"/>
          <a:chOff x="0" y="0"/>
          <a:chExt cx="0" cy="0"/>
        </a:xfrm>
      </p:grpSpPr>
      <p:sp>
        <p:nvSpPr>
          <p:cNvPr id="74" name="幻灯片编号"/>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内容与标题">
    <p:spTree>
      <p:nvGrpSpPr>
        <p:cNvPr id="1" name=""/>
        <p:cNvGrpSpPr/>
        <p:nvPr/>
      </p:nvGrpSpPr>
      <p:grpSpPr>
        <a:xfrm>
          <a:off x="0" y="0"/>
          <a:ext cx="0" cy="0"/>
          <a:chOff x="0" y="0"/>
          <a:chExt cx="0" cy="0"/>
        </a:xfrm>
      </p:grpSpPr>
      <p:sp>
        <p:nvSpPr>
          <p:cNvPr id="81" name="标题文本"/>
          <p:cNvSpPr txBox="1">
            <a:spLocks noGrp="1"/>
          </p:cNvSpPr>
          <p:nvPr>
            <p:ph type="title"/>
          </p:nvPr>
        </p:nvSpPr>
        <p:spPr>
          <a:xfrm>
            <a:off x="839787" y="457200"/>
            <a:ext cx="3932239" cy="1600200"/>
          </a:xfrm>
          <a:prstGeom prst="rect">
            <a:avLst/>
          </a:prstGeom>
        </p:spPr>
        <p:txBody>
          <a:bodyPr anchor="b"/>
          <a:lstStyle>
            <a:lvl1pPr>
              <a:defRPr sz="3200"/>
            </a:lvl1pPr>
          </a:lstStyle>
          <a:p>
            <a:r>
              <a:rPr lang="zh-CN" altLang="en-US"/>
              <a:t>单击此处编辑母版标题样式</a:t>
            </a:r>
          </a:p>
        </p:txBody>
      </p:sp>
      <p:sp>
        <p:nvSpPr>
          <p:cNvPr id="82" name="正文级别 1…"/>
          <p:cNvSpPr txBox="1">
            <a:spLocks noGrp="1"/>
          </p:cNvSpPr>
          <p:nvPr>
            <p:ph type="body" sz="half" idx="1"/>
          </p:nvPr>
        </p:nvSpPr>
        <p:spPr>
          <a:xfrm>
            <a:off x="5183187" y="987425"/>
            <a:ext cx="6172201" cy="4873625"/>
          </a:xfrm>
          <a:prstGeom prst="rect">
            <a:avLst/>
          </a:prstGeom>
        </p:spPr>
        <p:txBody>
          <a:bodyPr/>
          <a:lstStyle>
            <a:lvl1pPr>
              <a:defRPr sz="3200"/>
            </a:lvl1pPr>
            <a:lvl2pPr marL="718185" indent="-260985">
              <a:defRPr sz="3200"/>
            </a:lvl2pPr>
            <a:lvl3pPr marL="1219200" indent="-304800">
              <a:defRPr sz="3200"/>
            </a:lvl3pPr>
            <a:lvl4pPr marL="1737360" indent="-365760">
              <a:defRPr sz="3200"/>
            </a:lvl4pPr>
            <a:lvl5pPr marL="2194560" indent="-365760">
              <a:defRPr sz="3200"/>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83" name="Text Placeholder 3"/>
          <p:cNvSpPr>
            <a:spLocks noGrp="1"/>
          </p:cNvSpPr>
          <p:nvPr>
            <p:ph type="body" sz="quarter" idx="13"/>
          </p:nvPr>
        </p:nvSpPr>
        <p:spPr>
          <a:xfrm>
            <a:off x="839787" y="2057400"/>
            <a:ext cx="3932238" cy="3811588"/>
          </a:xfrm>
          <a:prstGeom prst="rect">
            <a:avLst/>
          </a:prstGeom>
        </p:spPr>
        <p:txBody>
          <a:bodyPr/>
          <a:lstStyle/>
          <a:p>
            <a:pPr marL="0" lvl="0" indent="0">
              <a:buSzTx/>
              <a:buFontTx/>
              <a:buNone/>
              <a:defRPr sz="1600"/>
            </a:pPr>
            <a:r>
              <a:rPr lang="zh-CN" altLang="en-US"/>
              <a:t>单击此处编辑母版文本样式</a:t>
            </a:r>
          </a:p>
        </p:txBody>
      </p:sp>
      <p:sp>
        <p:nvSpPr>
          <p:cNvPr id="84" name="幻灯片编号"/>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标题文本"/>
          <p:cNvSpPr txBox="1">
            <a:spLocks noGrp="1"/>
          </p:cNvSpPr>
          <p:nvPr>
            <p:ph type="title"/>
          </p:nvPr>
        </p:nvSpPr>
        <p:spPr>
          <a:xfrm>
            <a:off x="838200" y="365125"/>
            <a:ext cx="10515600" cy="1325563"/>
          </a:xfrm>
          <a:prstGeom prst="rect">
            <a:avLst/>
          </a:prstGeom>
          <a:ln w="12700">
            <a:miter lim="400000"/>
          </a:ln>
        </p:spPr>
        <p:txBody>
          <a:bodyPr lIns="45719" rIns="45719" anchor="ctr">
            <a:normAutofit/>
          </a:bodyPr>
          <a:lstStyle/>
          <a:p>
            <a:r>
              <a:t>标题文本</a:t>
            </a:r>
          </a:p>
        </p:txBody>
      </p:sp>
      <p:sp>
        <p:nvSpPr>
          <p:cNvPr id="3" name="正文级别 1…"/>
          <p:cNvSpPr txBox="1">
            <a:spLocks noGrp="1"/>
          </p:cNvSpPr>
          <p:nvPr>
            <p:ph type="body" idx="1"/>
          </p:nvPr>
        </p:nvSpPr>
        <p:spPr>
          <a:xfrm>
            <a:off x="838200" y="1825625"/>
            <a:ext cx="10515600" cy="4351338"/>
          </a:xfrm>
          <a:prstGeom prst="rect">
            <a:avLst/>
          </a:prstGeom>
          <a:ln w="12700">
            <a:miter lim="400000"/>
          </a:ln>
        </p:spPr>
        <p:txBody>
          <a:bodyPr lIns="45719" rIns="45719">
            <a:normAutofit/>
          </a:bodyPr>
          <a:lstStyle/>
          <a:p>
            <a:r>
              <a:t>正文级别 1</a:t>
            </a:r>
          </a:p>
          <a:p>
            <a:pPr lvl="1"/>
            <a:r>
              <a:t>正文级别 2</a:t>
            </a:r>
          </a:p>
          <a:p>
            <a:pPr lvl="2"/>
            <a:r>
              <a:t>正文级别 3</a:t>
            </a:r>
          </a:p>
          <a:p>
            <a:pPr lvl="3"/>
            <a:r>
              <a:t>正文级别 4</a:t>
            </a:r>
          </a:p>
          <a:p>
            <a:pPr lvl="4"/>
            <a:r>
              <a:t>正文级别 5</a:t>
            </a:r>
          </a:p>
        </p:txBody>
      </p:sp>
      <p:sp>
        <p:nvSpPr>
          <p:cNvPr id="4" name="幻灯片编号"/>
          <p:cNvSpPr txBox="1">
            <a:spLocks noGrp="1"/>
          </p:cNvSpPr>
          <p:nvPr>
            <p:ph type="sldNum" sz="quarter" idx="2"/>
          </p:nvPr>
        </p:nvSpPr>
        <p:spPr>
          <a:xfrm>
            <a:off x="11089818" y="6404292"/>
            <a:ext cx="263983" cy="269241"/>
          </a:xfrm>
          <a:prstGeom prst="rect">
            <a:avLst/>
          </a:prstGeom>
          <a:ln w="12700">
            <a:miter lim="400000"/>
          </a:ln>
        </p:spPr>
        <p:txBody>
          <a:bodyPr wrap="none" lIns="45719" rIns="45719" anchor="ctr">
            <a:spAutoFit/>
          </a:bodyPr>
          <a:lstStyle>
            <a:lvl1pPr algn="r">
              <a:defRPr sz="1200">
                <a:solidFill>
                  <a:srgbClr val="888888"/>
                </a:solidFill>
              </a:defRPr>
            </a:lvl1pPr>
          </a:lstStyle>
          <a:p>
            <a:fld id="{86CB4B4D-7CA3-9044-876B-883B54F8677D}" type="slidenum">
              <a:rPr/>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ransition spd="med"/>
  <p:txStyles>
    <p:titleStyle>
      <a:lvl1pPr marL="0" marR="0" indent="0" algn="l" defTabSz="914400" rtl="0" eaLnBrk="1" latinLnBrk="0" hangingPunct="1">
        <a:lnSpc>
          <a:spcPct val="90000"/>
        </a:lnSpc>
        <a:spcBef>
          <a:spcPts val="0"/>
        </a:spcBef>
        <a:spcAft>
          <a:spcPts val="0"/>
        </a:spcAft>
        <a:buClrTx/>
        <a:buSzTx/>
        <a:buFontTx/>
        <a:buNone/>
        <a:defRPr sz="4400" b="0" i="0" u="none" strike="noStrike" cap="none" spc="0" baseline="0">
          <a:solidFill>
            <a:srgbClr val="000000"/>
          </a:solidFill>
          <a:uFillTx/>
          <a:latin typeface="Calibri Light" panose="020F0302020204030204"/>
          <a:ea typeface="Calibri Light" panose="020F0302020204030204"/>
          <a:cs typeface="Calibri Light" panose="020F0302020204030204"/>
          <a:sym typeface="Calibri Light" panose="020F0302020204030204"/>
        </a:defRPr>
      </a:lvl1pPr>
      <a:lvl2pPr marL="0" marR="0" indent="0" algn="l" defTabSz="914400" rtl="0" eaLnBrk="1" latinLnBrk="0" hangingPunct="1">
        <a:lnSpc>
          <a:spcPct val="90000"/>
        </a:lnSpc>
        <a:spcBef>
          <a:spcPts val="0"/>
        </a:spcBef>
        <a:spcAft>
          <a:spcPts val="0"/>
        </a:spcAft>
        <a:buClrTx/>
        <a:buSzTx/>
        <a:buFontTx/>
        <a:buNone/>
        <a:defRPr sz="4400" b="0" i="0" u="none" strike="noStrike" cap="none" spc="0" baseline="0">
          <a:solidFill>
            <a:srgbClr val="000000"/>
          </a:solidFill>
          <a:uFillTx/>
          <a:latin typeface="Calibri Light" panose="020F0302020204030204"/>
          <a:ea typeface="Calibri Light" panose="020F0302020204030204"/>
          <a:cs typeface="Calibri Light" panose="020F0302020204030204"/>
          <a:sym typeface="Calibri Light" panose="020F0302020204030204"/>
        </a:defRPr>
      </a:lvl2pPr>
      <a:lvl3pPr marL="0" marR="0" indent="0" algn="l" defTabSz="914400" rtl="0" eaLnBrk="1" latinLnBrk="0" hangingPunct="1">
        <a:lnSpc>
          <a:spcPct val="90000"/>
        </a:lnSpc>
        <a:spcBef>
          <a:spcPts val="0"/>
        </a:spcBef>
        <a:spcAft>
          <a:spcPts val="0"/>
        </a:spcAft>
        <a:buClrTx/>
        <a:buSzTx/>
        <a:buFontTx/>
        <a:buNone/>
        <a:defRPr sz="4400" b="0" i="0" u="none" strike="noStrike" cap="none" spc="0" baseline="0">
          <a:solidFill>
            <a:srgbClr val="000000"/>
          </a:solidFill>
          <a:uFillTx/>
          <a:latin typeface="Calibri Light" panose="020F0302020204030204"/>
          <a:ea typeface="Calibri Light" panose="020F0302020204030204"/>
          <a:cs typeface="Calibri Light" panose="020F0302020204030204"/>
          <a:sym typeface="Calibri Light" panose="020F0302020204030204"/>
        </a:defRPr>
      </a:lvl3pPr>
      <a:lvl4pPr marL="0" marR="0" indent="0" algn="l" defTabSz="914400" rtl="0" eaLnBrk="1" latinLnBrk="0" hangingPunct="1">
        <a:lnSpc>
          <a:spcPct val="90000"/>
        </a:lnSpc>
        <a:spcBef>
          <a:spcPts val="0"/>
        </a:spcBef>
        <a:spcAft>
          <a:spcPts val="0"/>
        </a:spcAft>
        <a:buClrTx/>
        <a:buSzTx/>
        <a:buFontTx/>
        <a:buNone/>
        <a:defRPr sz="4400" b="0" i="0" u="none" strike="noStrike" cap="none" spc="0" baseline="0">
          <a:solidFill>
            <a:srgbClr val="000000"/>
          </a:solidFill>
          <a:uFillTx/>
          <a:latin typeface="Calibri Light" panose="020F0302020204030204"/>
          <a:ea typeface="Calibri Light" panose="020F0302020204030204"/>
          <a:cs typeface="Calibri Light" panose="020F0302020204030204"/>
          <a:sym typeface="Calibri Light" panose="020F0302020204030204"/>
        </a:defRPr>
      </a:lvl4pPr>
      <a:lvl5pPr marL="0" marR="0" indent="0" algn="l" defTabSz="914400" rtl="0" eaLnBrk="1" latinLnBrk="0" hangingPunct="1">
        <a:lnSpc>
          <a:spcPct val="90000"/>
        </a:lnSpc>
        <a:spcBef>
          <a:spcPts val="0"/>
        </a:spcBef>
        <a:spcAft>
          <a:spcPts val="0"/>
        </a:spcAft>
        <a:buClrTx/>
        <a:buSzTx/>
        <a:buFontTx/>
        <a:buNone/>
        <a:defRPr sz="4400" b="0" i="0" u="none" strike="noStrike" cap="none" spc="0" baseline="0">
          <a:solidFill>
            <a:srgbClr val="000000"/>
          </a:solidFill>
          <a:uFillTx/>
          <a:latin typeface="Calibri Light" panose="020F0302020204030204"/>
          <a:ea typeface="Calibri Light" panose="020F0302020204030204"/>
          <a:cs typeface="Calibri Light" panose="020F0302020204030204"/>
          <a:sym typeface="Calibri Light" panose="020F0302020204030204"/>
        </a:defRPr>
      </a:lvl5pPr>
      <a:lvl6pPr marL="0" marR="0" indent="0" algn="l" defTabSz="914400" rtl="0" eaLnBrk="1" latinLnBrk="0" hangingPunct="1">
        <a:lnSpc>
          <a:spcPct val="90000"/>
        </a:lnSpc>
        <a:spcBef>
          <a:spcPts val="0"/>
        </a:spcBef>
        <a:spcAft>
          <a:spcPts val="0"/>
        </a:spcAft>
        <a:buClrTx/>
        <a:buSzTx/>
        <a:buFontTx/>
        <a:buNone/>
        <a:defRPr sz="4400" b="0" i="0" u="none" strike="noStrike" cap="none" spc="0" baseline="0">
          <a:solidFill>
            <a:srgbClr val="000000"/>
          </a:solidFill>
          <a:uFillTx/>
          <a:latin typeface="Calibri Light" panose="020F0302020204030204"/>
          <a:ea typeface="Calibri Light" panose="020F0302020204030204"/>
          <a:cs typeface="Calibri Light" panose="020F0302020204030204"/>
          <a:sym typeface="Calibri Light" panose="020F0302020204030204"/>
        </a:defRPr>
      </a:lvl6pPr>
      <a:lvl7pPr marL="0" marR="0" indent="0" algn="l" defTabSz="914400" rtl="0" eaLnBrk="1" latinLnBrk="0" hangingPunct="1">
        <a:lnSpc>
          <a:spcPct val="90000"/>
        </a:lnSpc>
        <a:spcBef>
          <a:spcPts val="0"/>
        </a:spcBef>
        <a:spcAft>
          <a:spcPts val="0"/>
        </a:spcAft>
        <a:buClrTx/>
        <a:buSzTx/>
        <a:buFontTx/>
        <a:buNone/>
        <a:defRPr sz="4400" b="0" i="0" u="none" strike="noStrike" cap="none" spc="0" baseline="0">
          <a:solidFill>
            <a:srgbClr val="000000"/>
          </a:solidFill>
          <a:uFillTx/>
          <a:latin typeface="Calibri Light" panose="020F0302020204030204"/>
          <a:ea typeface="Calibri Light" panose="020F0302020204030204"/>
          <a:cs typeface="Calibri Light" panose="020F0302020204030204"/>
          <a:sym typeface="Calibri Light" panose="020F0302020204030204"/>
        </a:defRPr>
      </a:lvl7pPr>
      <a:lvl8pPr marL="0" marR="0" indent="0" algn="l" defTabSz="914400" rtl="0" eaLnBrk="1" latinLnBrk="0" hangingPunct="1">
        <a:lnSpc>
          <a:spcPct val="90000"/>
        </a:lnSpc>
        <a:spcBef>
          <a:spcPts val="0"/>
        </a:spcBef>
        <a:spcAft>
          <a:spcPts val="0"/>
        </a:spcAft>
        <a:buClrTx/>
        <a:buSzTx/>
        <a:buFontTx/>
        <a:buNone/>
        <a:defRPr sz="4400" b="0" i="0" u="none" strike="noStrike" cap="none" spc="0" baseline="0">
          <a:solidFill>
            <a:srgbClr val="000000"/>
          </a:solidFill>
          <a:uFillTx/>
          <a:latin typeface="Calibri Light" panose="020F0302020204030204"/>
          <a:ea typeface="Calibri Light" panose="020F0302020204030204"/>
          <a:cs typeface="Calibri Light" panose="020F0302020204030204"/>
          <a:sym typeface="Calibri Light" panose="020F0302020204030204"/>
        </a:defRPr>
      </a:lvl8pPr>
      <a:lvl9pPr marL="0" marR="0" indent="0" algn="l" defTabSz="914400" rtl="0" eaLnBrk="1" latinLnBrk="0" hangingPunct="1">
        <a:lnSpc>
          <a:spcPct val="90000"/>
        </a:lnSpc>
        <a:spcBef>
          <a:spcPts val="0"/>
        </a:spcBef>
        <a:spcAft>
          <a:spcPts val="0"/>
        </a:spcAft>
        <a:buClrTx/>
        <a:buSzTx/>
        <a:buFontTx/>
        <a:buNone/>
        <a:defRPr sz="4400" b="0" i="0" u="none" strike="noStrike" cap="none" spc="0" baseline="0">
          <a:solidFill>
            <a:srgbClr val="000000"/>
          </a:solidFill>
          <a:uFillTx/>
          <a:latin typeface="Calibri Light" panose="020F0302020204030204"/>
          <a:ea typeface="Calibri Light" panose="020F0302020204030204"/>
          <a:cs typeface="Calibri Light" panose="020F0302020204030204"/>
          <a:sym typeface="Calibri Light" panose="020F0302020204030204"/>
        </a:defRPr>
      </a:lvl9pPr>
    </p:titleStyle>
    <p:body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p:bodyStyle>
    <p:otherStyle>
      <a:lvl1pPr marL="0" marR="0" indent="0" algn="r" defTabSz="914400" rtl="0" eaLnBrk="1" latinLnBrk="0" hangingPunct="1">
        <a:lnSpc>
          <a:spcPct val="100000"/>
        </a:lnSpc>
        <a:spcBef>
          <a:spcPts val="0"/>
        </a:spcBef>
        <a:spcAft>
          <a:spcPts val="0"/>
        </a:spcAft>
        <a:buClrTx/>
        <a:buSzTx/>
        <a:buFontTx/>
        <a:buNone/>
        <a:defRPr sz="1200" b="0" i="0" u="none" strike="noStrike" cap="none" spc="0" baseline="0">
          <a:solidFill>
            <a:schemeClr val="tx1"/>
          </a:solidFill>
          <a:uFillTx/>
          <a:latin typeface="+mn-lt"/>
          <a:ea typeface="+mn-ea"/>
          <a:cs typeface="+mn-cs"/>
          <a:sym typeface="Calibri" panose="020F0502020204030204"/>
        </a:defRPr>
      </a:lvl1pPr>
      <a:lvl2pPr marL="0" marR="0" indent="457200" algn="r" defTabSz="914400" rtl="0" eaLnBrk="1" latinLnBrk="0" hangingPunct="1">
        <a:lnSpc>
          <a:spcPct val="100000"/>
        </a:lnSpc>
        <a:spcBef>
          <a:spcPts val="0"/>
        </a:spcBef>
        <a:spcAft>
          <a:spcPts val="0"/>
        </a:spcAft>
        <a:buClrTx/>
        <a:buSzTx/>
        <a:buFontTx/>
        <a:buNone/>
        <a:defRPr sz="1200" b="0" i="0" u="none" strike="noStrike" cap="none" spc="0" baseline="0">
          <a:solidFill>
            <a:schemeClr val="tx1"/>
          </a:solidFill>
          <a:uFillTx/>
          <a:latin typeface="+mn-lt"/>
          <a:ea typeface="+mn-ea"/>
          <a:cs typeface="+mn-cs"/>
          <a:sym typeface="Calibri" panose="020F0502020204030204"/>
        </a:defRPr>
      </a:lvl2pPr>
      <a:lvl3pPr marL="0" marR="0" indent="914400" algn="r" defTabSz="914400" rtl="0" eaLnBrk="1" latinLnBrk="0" hangingPunct="1">
        <a:lnSpc>
          <a:spcPct val="100000"/>
        </a:lnSpc>
        <a:spcBef>
          <a:spcPts val="0"/>
        </a:spcBef>
        <a:spcAft>
          <a:spcPts val="0"/>
        </a:spcAft>
        <a:buClrTx/>
        <a:buSzTx/>
        <a:buFontTx/>
        <a:buNone/>
        <a:defRPr sz="1200" b="0" i="0" u="none" strike="noStrike" cap="none" spc="0" baseline="0">
          <a:solidFill>
            <a:schemeClr val="tx1"/>
          </a:solidFill>
          <a:uFillTx/>
          <a:latin typeface="+mn-lt"/>
          <a:ea typeface="+mn-ea"/>
          <a:cs typeface="+mn-cs"/>
          <a:sym typeface="Calibri" panose="020F0502020204030204"/>
        </a:defRPr>
      </a:lvl3pPr>
      <a:lvl4pPr marL="0" marR="0" indent="1371600" algn="r" defTabSz="914400" rtl="0" eaLnBrk="1" latinLnBrk="0" hangingPunct="1">
        <a:lnSpc>
          <a:spcPct val="100000"/>
        </a:lnSpc>
        <a:spcBef>
          <a:spcPts val="0"/>
        </a:spcBef>
        <a:spcAft>
          <a:spcPts val="0"/>
        </a:spcAft>
        <a:buClrTx/>
        <a:buSzTx/>
        <a:buFontTx/>
        <a:buNone/>
        <a:defRPr sz="1200" b="0" i="0" u="none" strike="noStrike" cap="none" spc="0" baseline="0">
          <a:solidFill>
            <a:schemeClr val="tx1"/>
          </a:solidFill>
          <a:uFillTx/>
          <a:latin typeface="+mn-lt"/>
          <a:ea typeface="+mn-ea"/>
          <a:cs typeface="+mn-cs"/>
          <a:sym typeface="Calibri" panose="020F0502020204030204"/>
        </a:defRPr>
      </a:lvl4pPr>
      <a:lvl5pPr marL="0" marR="0" indent="1828800" algn="r" defTabSz="914400" rtl="0" eaLnBrk="1" latinLnBrk="0" hangingPunct="1">
        <a:lnSpc>
          <a:spcPct val="100000"/>
        </a:lnSpc>
        <a:spcBef>
          <a:spcPts val="0"/>
        </a:spcBef>
        <a:spcAft>
          <a:spcPts val="0"/>
        </a:spcAft>
        <a:buClrTx/>
        <a:buSzTx/>
        <a:buFontTx/>
        <a:buNone/>
        <a:defRPr sz="1200" b="0" i="0" u="none" strike="noStrike" cap="none" spc="0" baseline="0">
          <a:solidFill>
            <a:schemeClr val="tx1"/>
          </a:solidFill>
          <a:uFillTx/>
          <a:latin typeface="+mn-lt"/>
          <a:ea typeface="+mn-ea"/>
          <a:cs typeface="+mn-cs"/>
          <a:sym typeface="Calibri" panose="020F0502020204030204"/>
        </a:defRPr>
      </a:lvl5pPr>
      <a:lvl6pPr marL="0" marR="0" indent="2286000" algn="r" defTabSz="914400" rtl="0" eaLnBrk="1" latinLnBrk="0" hangingPunct="1">
        <a:lnSpc>
          <a:spcPct val="100000"/>
        </a:lnSpc>
        <a:spcBef>
          <a:spcPts val="0"/>
        </a:spcBef>
        <a:spcAft>
          <a:spcPts val="0"/>
        </a:spcAft>
        <a:buClrTx/>
        <a:buSzTx/>
        <a:buFontTx/>
        <a:buNone/>
        <a:defRPr sz="1200" b="0" i="0" u="none" strike="noStrike" cap="none" spc="0" baseline="0">
          <a:solidFill>
            <a:schemeClr val="tx1"/>
          </a:solidFill>
          <a:uFillTx/>
          <a:latin typeface="+mn-lt"/>
          <a:ea typeface="+mn-ea"/>
          <a:cs typeface="+mn-cs"/>
          <a:sym typeface="Calibri" panose="020F0502020204030204"/>
        </a:defRPr>
      </a:lvl6pPr>
      <a:lvl7pPr marL="0" marR="0" indent="2743200" algn="r" defTabSz="914400" rtl="0" eaLnBrk="1" latinLnBrk="0" hangingPunct="1">
        <a:lnSpc>
          <a:spcPct val="100000"/>
        </a:lnSpc>
        <a:spcBef>
          <a:spcPts val="0"/>
        </a:spcBef>
        <a:spcAft>
          <a:spcPts val="0"/>
        </a:spcAft>
        <a:buClrTx/>
        <a:buSzTx/>
        <a:buFontTx/>
        <a:buNone/>
        <a:defRPr sz="1200" b="0" i="0" u="none" strike="noStrike" cap="none" spc="0" baseline="0">
          <a:solidFill>
            <a:schemeClr val="tx1"/>
          </a:solidFill>
          <a:uFillTx/>
          <a:latin typeface="+mn-lt"/>
          <a:ea typeface="+mn-ea"/>
          <a:cs typeface="+mn-cs"/>
          <a:sym typeface="Calibri" panose="020F0502020204030204"/>
        </a:defRPr>
      </a:lvl7pPr>
      <a:lvl8pPr marL="0" marR="0" indent="3200400" algn="r" defTabSz="914400" rtl="0" eaLnBrk="1" latinLnBrk="0" hangingPunct="1">
        <a:lnSpc>
          <a:spcPct val="100000"/>
        </a:lnSpc>
        <a:spcBef>
          <a:spcPts val="0"/>
        </a:spcBef>
        <a:spcAft>
          <a:spcPts val="0"/>
        </a:spcAft>
        <a:buClrTx/>
        <a:buSzTx/>
        <a:buFontTx/>
        <a:buNone/>
        <a:defRPr sz="1200" b="0" i="0" u="none" strike="noStrike" cap="none" spc="0" baseline="0">
          <a:solidFill>
            <a:schemeClr val="tx1"/>
          </a:solidFill>
          <a:uFillTx/>
          <a:latin typeface="+mn-lt"/>
          <a:ea typeface="+mn-ea"/>
          <a:cs typeface="+mn-cs"/>
          <a:sym typeface="Calibri" panose="020F0502020204030204"/>
        </a:defRPr>
      </a:lvl8pPr>
      <a:lvl9pPr marL="0" marR="0" indent="3657600" algn="r" defTabSz="914400" rtl="0" eaLnBrk="1" latinLnBrk="0" hangingPunct="1">
        <a:lnSpc>
          <a:spcPct val="100000"/>
        </a:lnSpc>
        <a:spcBef>
          <a:spcPts val="0"/>
        </a:spcBef>
        <a:spcAft>
          <a:spcPts val="0"/>
        </a:spcAft>
        <a:buClrTx/>
        <a:buSzTx/>
        <a:buFontTx/>
        <a:buNone/>
        <a:defRPr sz="1200" b="0" i="0" u="none" strike="noStrike" cap="none" spc="0" baseline="0">
          <a:solidFill>
            <a:schemeClr val="tx1"/>
          </a:solidFill>
          <a:uFillTx/>
          <a:latin typeface="+mn-lt"/>
          <a:ea typeface="+mn-ea"/>
          <a:cs typeface="+mn-cs"/>
          <a:sym typeface="Calibri" panose="020F0502020204030204"/>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tiff"/><Relationship Id="rId7" Type="http://schemas.openxmlformats.org/officeDocument/2006/relationships/image" Target="../media/image10.tiff"/><Relationship Id="rId2" Type="http://schemas.openxmlformats.org/officeDocument/2006/relationships/image" Target="../media/image5.tiff"/><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tiff"/><Relationship Id="rId4" Type="http://schemas.openxmlformats.org/officeDocument/2006/relationships/image" Target="../media/image7.tiff"/></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ags" Target="../tags/tag9.xml"/></Relationships>
</file>

<file path=ppt/slides/_rels/slide100.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0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92.xml"/></Relationships>
</file>

<file path=ppt/slides/_rels/slide104.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ags" Target="../tags/tag10.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ags" Target="../tags/tag11.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tags" Target="../tags/tag12.xml"/><Relationship Id="rId5" Type="http://schemas.openxmlformats.org/officeDocument/2006/relationships/image" Target="../media/image14.pn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ags" Target="../tags/tag13.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tags" Target="../tags/tag14.xml"/><Relationship Id="rId5" Type="http://schemas.openxmlformats.org/officeDocument/2006/relationships/image" Target="../media/image16.png"/><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tags" Target="../tags/tag15.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tags" Target="../tags/tag16.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tags" Target="../tags/tag17.xml"/><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tags" Target="../tags/tag18.xml"/><Relationship Id="rId5" Type="http://schemas.openxmlformats.org/officeDocument/2006/relationships/image" Target="../media/image19.png"/><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tags" Target="../tags/tag19.xml"/><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3" Type="http://schemas.openxmlformats.org/officeDocument/2006/relationships/tags" Target="../tags/tag22.xml"/><Relationship Id="rId2" Type="http://schemas.openxmlformats.org/officeDocument/2006/relationships/tags" Target="../tags/tag21.xml"/><Relationship Id="rId1" Type="http://schemas.openxmlformats.org/officeDocument/2006/relationships/tags" Target="../tags/tag20.xml"/><Relationship Id="rId5" Type="http://schemas.openxmlformats.org/officeDocument/2006/relationships/notesSlide" Target="../notesSlides/notesSlide16.xml"/><Relationship Id="rId4"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tags" Target="../tags/tag23.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tags" Target="../tags/tag2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21.wmf"/><Relationship Id="rId5" Type="http://schemas.openxmlformats.org/officeDocument/2006/relationships/oleObject" Target="../embeddings/oleObject1.bin"/><Relationship Id="rId4" Type="http://schemas.openxmlformats.org/officeDocument/2006/relationships/image" Target="../media/image23.png"/></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3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tags" Target="../tags/tag25.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tags" Target="../tags/tag26.xml"/><Relationship Id="rId4" Type="http://schemas.openxmlformats.org/officeDocument/2006/relationships/image" Target="../media/image4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tags" Target="../tags/tag27.xml"/><Relationship Id="rId4" Type="http://schemas.openxmlformats.org/officeDocument/2006/relationships/image" Target="../media/image41.pn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tags" Target="../tags/tag28.xml"/><Relationship Id="rId4" Type="http://schemas.openxmlformats.org/officeDocument/2006/relationships/image" Target="../media/image42.png"/></Relationships>
</file>

<file path=ppt/slides/_rels/slide42.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slideLayout" Target="../slideLayouts/slideLayout2.xml"/><Relationship Id="rId7" Type="http://schemas.openxmlformats.org/officeDocument/2006/relationships/image" Target="../media/image43.wmf"/><Relationship Id="rId2" Type="http://schemas.openxmlformats.org/officeDocument/2006/relationships/tags" Target="../tags/tag29.xml"/><Relationship Id="rId1" Type="http://schemas.openxmlformats.org/officeDocument/2006/relationships/vmlDrawing" Target="../drawings/vmlDrawing2.vml"/><Relationship Id="rId6" Type="http://schemas.openxmlformats.org/officeDocument/2006/relationships/oleObject" Target="../embeddings/oleObject2.bin"/><Relationship Id="rId5" Type="http://schemas.openxmlformats.org/officeDocument/2006/relationships/image" Target="../media/image45.png"/><Relationship Id="rId10" Type="http://schemas.openxmlformats.org/officeDocument/2006/relationships/image" Target="../media/image44.wmf"/><Relationship Id="rId4" Type="http://schemas.openxmlformats.org/officeDocument/2006/relationships/notesSlide" Target="../notesSlides/notesSlide23.xml"/><Relationship Id="rId9" Type="http://schemas.openxmlformats.org/officeDocument/2006/relationships/oleObject" Target="../embeddings/oleObject3.bin"/></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tags" Target="../tags/tag30.xml"/><Relationship Id="rId4" Type="http://schemas.openxmlformats.org/officeDocument/2006/relationships/image" Target="../media/image47.png"/></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xml"/><Relationship Id="rId1" Type="http://schemas.openxmlformats.org/officeDocument/2006/relationships/tags" Target="../tags/tag31.xml"/></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xml"/><Relationship Id="rId1" Type="http://schemas.openxmlformats.org/officeDocument/2006/relationships/tags" Target="../tags/tag3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xml"/><Relationship Id="rId1" Type="http://schemas.openxmlformats.org/officeDocument/2006/relationships/tags" Target="../tags/tag33.xml"/><Relationship Id="rId5" Type="http://schemas.openxmlformats.org/officeDocument/2006/relationships/image" Target="../media/image49.png"/><Relationship Id="rId4" Type="http://schemas.openxmlformats.org/officeDocument/2006/relationships/image" Target="../media/image48.png"/></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xml"/><Relationship Id="rId1" Type="http://schemas.openxmlformats.org/officeDocument/2006/relationships/tags" Target="../tags/tag34.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xml"/><Relationship Id="rId1" Type="http://schemas.openxmlformats.org/officeDocument/2006/relationships/tags" Target="../tags/tag35.xml"/><Relationship Id="rId5" Type="http://schemas.openxmlformats.org/officeDocument/2006/relationships/image" Target="../media/image53.png"/><Relationship Id="rId4" Type="http://schemas.openxmlformats.org/officeDocument/2006/relationships/image" Target="../media/image5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xml"/><Relationship Id="rId1" Type="http://schemas.openxmlformats.org/officeDocument/2006/relationships/tags" Target="../tags/tag36.xml"/></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8.xml"/><Relationship Id="rId1" Type="http://schemas.openxmlformats.org/officeDocument/2006/relationships/tags" Target="../tags/tag37.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notesSlide" Target="../notesSlides/notesSlide31.xml"/></Relationships>
</file>

<file path=ppt/slides/_rels/slide52.xml.rels><?xml version="1.0" encoding="UTF-8" standalone="yes"?>
<Relationships xmlns="http://schemas.openxmlformats.org/package/2006/relationships"><Relationship Id="rId8" Type="http://schemas.openxmlformats.org/officeDocument/2006/relationships/oleObject" Target="../embeddings/oleObject5.bin"/><Relationship Id="rId13" Type="http://schemas.openxmlformats.org/officeDocument/2006/relationships/image" Target="../media/image59.wmf"/><Relationship Id="rId3" Type="http://schemas.openxmlformats.org/officeDocument/2006/relationships/slideLayout" Target="../slideLayouts/slideLayout2.xml"/><Relationship Id="rId7" Type="http://schemas.openxmlformats.org/officeDocument/2006/relationships/image" Target="../media/image55.png"/><Relationship Id="rId12" Type="http://schemas.openxmlformats.org/officeDocument/2006/relationships/oleObject" Target="../embeddings/oleObject7.bin"/><Relationship Id="rId17" Type="http://schemas.openxmlformats.org/officeDocument/2006/relationships/image" Target="../media/image61.wmf"/><Relationship Id="rId2" Type="http://schemas.openxmlformats.org/officeDocument/2006/relationships/tags" Target="../tags/tag39.xml"/><Relationship Id="rId16" Type="http://schemas.openxmlformats.org/officeDocument/2006/relationships/oleObject" Target="../embeddings/oleObject9.bin"/><Relationship Id="rId1" Type="http://schemas.openxmlformats.org/officeDocument/2006/relationships/vmlDrawing" Target="../drawings/vmlDrawing3.vml"/><Relationship Id="rId6" Type="http://schemas.openxmlformats.org/officeDocument/2006/relationships/image" Target="../media/image56.wmf"/><Relationship Id="rId11" Type="http://schemas.openxmlformats.org/officeDocument/2006/relationships/image" Target="../media/image58.wmf"/><Relationship Id="rId5" Type="http://schemas.openxmlformats.org/officeDocument/2006/relationships/oleObject" Target="../embeddings/oleObject4.bin"/><Relationship Id="rId15" Type="http://schemas.openxmlformats.org/officeDocument/2006/relationships/image" Target="../media/image60.wmf"/><Relationship Id="rId10" Type="http://schemas.openxmlformats.org/officeDocument/2006/relationships/oleObject" Target="../embeddings/oleObject6.bin"/><Relationship Id="rId4" Type="http://schemas.openxmlformats.org/officeDocument/2006/relationships/notesSlide" Target="../notesSlides/notesSlide32.xml"/><Relationship Id="rId9" Type="http://schemas.openxmlformats.org/officeDocument/2006/relationships/image" Target="../media/image57.wmf"/><Relationship Id="rId14" Type="http://schemas.openxmlformats.org/officeDocument/2006/relationships/oleObject" Target="../embeddings/oleObject8.bin"/></Relationships>
</file>

<file path=ppt/slides/_rels/slide53.xml.rels><?xml version="1.0" encoding="UTF-8" standalone="yes"?>
<Relationships xmlns="http://schemas.openxmlformats.org/package/2006/relationships"><Relationship Id="rId8" Type="http://schemas.openxmlformats.org/officeDocument/2006/relationships/oleObject" Target="../embeddings/oleObject11.bin"/><Relationship Id="rId3" Type="http://schemas.openxmlformats.org/officeDocument/2006/relationships/slideLayout" Target="../slideLayouts/slideLayout2.xml"/><Relationship Id="rId7" Type="http://schemas.openxmlformats.org/officeDocument/2006/relationships/image" Target="../media/image62.wmf"/><Relationship Id="rId2" Type="http://schemas.openxmlformats.org/officeDocument/2006/relationships/tags" Target="../tags/tag40.xml"/><Relationship Id="rId1" Type="http://schemas.openxmlformats.org/officeDocument/2006/relationships/vmlDrawing" Target="../drawings/vmlDrawing4.vml"/><Relationship Id="rId6" Type="http://schemas.openxmlformats.org/officeDocument/2006/relationships/oleObject" Target="../embeddings/oleObject10.bin"/><Relationship Id="rId11" Type="http://schemas.openxmlformats.org/officeDocument/2006/relationships/image" Target="../media/image64.wmf"/><Relationship Id="rId5" Type="http://schemas.openxmlformats.org/officeDocument/2006/relationships/image" Target="../media/image65.png"/><Relationship Id="rId10" Type="http://schemas.openxmlformats.org/officeDocument/2006/relationships/oleObject" Target="../embeddings/oleObject12.bin"/><Relationship Id="rId4" Type="http://schemas.openxmlformats.org/officeDocument/2006/relationships/notesSlide" Target="../notesSlides/notesSlide33.xml"/><Relationship Id="rId9" Type="http://schemas.openxmlformats.org/officeDocument/2006/relationships/image" Target="../media/image63.wmf"/></Relationships>
</file>

<file path=ppt/slides/_rels/slide54.xml.rels><?xml version="1.0" encoding="UTF-8" standalone="yes"?>
<Relationships xmlns="http://schemas.openxmlformats.org/package/2006/relationships"><Relationship Id="rId8" Type="http://schemas.openxmlformats.org/officeDocument/2006/relationships/image" Target="../media/image67.wmf"/><Relationship Id="rId13" Type="http://schemas.openxmlformats.org/officeDocument/2006/relationships/oleObject" Target="../embeddings/oleObject17.bin"/><Relationship Id="rId18" Type="http://schemas.openxmlformats.org/officeDocument/2006/relationships/image" Target="../media/image72.wmf"/><Relationship Id="rId3" Type="http://schemas.openxmlformats.org/officeDocument/2006/relationships/slideLayout" Target="../slideLayouts/slideLayout2.xml"/><Relationship Id="rId7" Type="http://schemas.openxmlformats.org/officeDocument/2006/relationships/oleObject" Target="../embeddings/oleObject14.bin"/><Relationship Id="rId12" Type="http://schemas.openxmlformats.org/officeDocument/2006/relationships/image" Target="../media/image69.wmf"/><Relationship Id="rId17" Type="http://schemas.openxmlformats.org/officeDocument/2006/relationships/oleObject" Target="../embeddings/oleObject19.bin"/><Relationship Id="rId2" Type="http://schemas.openxmlformats.org/officeDocument/2006/relationships/tags" Target="../tags/tag41.xml"/><Relationship Id="rId16" Type="http://schemas.openxmlformats.org/officeDocument/2006/relationships/image" Target="../media/image71.wmf"/><Relationship Id="rId1" Type="http://schemas.openxmlformats.org/officeDocument/2006/relationships/vmlDrawing" Target="../drawings/vmlDrawing5.vml"/><Relationship Id="rId6" Type="http://schemas.openxmlformats.org/officeDocument/2006/relationships/image" Target="../media/image66.wmf"/><Relationship Id="rId11" Type="http://schemas.openxmlformats.org/officeDocument/2006/relationships/oleObject" Target="../embeddings/oleObject16.bin"/><Relationship Id="rId5" Type="http://schemas.openxmlformats.org/officeDocument/2006/relationships/oleObject" Target="../embeddings/oleObject13.bin"/><Relationship Id="rId15" Type="http://schemas.openxmlformats.org/officeDocument/2006/relationships/oleObject" Target="../embeddings/oleObject18.bin"/><Relationship Id="rId10" Type="http://schemas.openxmlformats.org/officeDocument/2006/relationships/image" Target="../media/image68.wmf"/><Relationship Id="rId4" Type="http://schemas.openxmlformats.org/officeDocument/2006/relationships/notesSlide" Target="../notesSlides/notesSlide34.xml"/><Relationship Id="rId9" Type="http://schemas.openxmlformats.org/officeDocument/2006/relationships/oleObject" Target="../embeddings/oleObject15.bin"/><Relationship Id="rId14" Type="http://schemas.openxmlformats.org/officeDocument/2006/relationships/image" Target="../media/image70.wmf"/></Relationships>
</file>

<file path=ppt/slides/_rels/slide55.xml.rels><?xml version="1.0" encoding="UTF-8" standalone="yes"?>
<Relationships xmlns="http://schemas.openxmlformats.org/package/2006/relationships"><Relationship Id="rId8" Type="http://schemas.openxmlformats.org/officeDocument/2006/relationships/image" Target="../media/image74.wmf"/><Relationship Id="rId13" Type="http://schemas.openxmlformats.org/officeDocument/2006/relationships/oleObject" Target="../embeddings/oleObject24.bin"/><Relationship Id="rId18" Type="http://schemas.openxmlformats.org/officeDocument/2006/relationships/image" Target="../media/image79.wmf"/><Relationship Id="rId3" Type="http://schemas.openxmlformats.org/officeDocument/2006/relationships/slideLayout" Target="../slideLayouts/slideLayout2.xml"/><Relationship Id="rId21" Type="http://schemas.openxmlformats.org/officeDocument/2006/relationships/oleObject" Target="../embeddings/oleObject28.bin"/><Relationship Id="rId7" Type="http://schemas.openxmlformats.org/officeDocument/2006/relationships/oleObject" Target="../embeddings/oleObject21.bin"/><Relationship Id="rId12" Type="http://schemas.openxmlformats.org/officeDocument/2006/relationships/image" Target="../media/image76.wmf"/><Relationship Id="rId17" Type="http://schemas.openxmlformats.org/officeDocument/2006/relationships/oleObject" Target="../embeddings/oleObject26.bin"/><Relationship Id="rId2" Type="http://schemas.openxmlformats.org/officeDocument/2006/relationships/tags" Target="../tags/tag42.xml"/><Relationship Id="rId16" Type="http://schemas.openxmlformats.org/officeDocument/2006/relationships/image" Target="../media/image78.wmf"/><Relationship Id="rId20" Type="http://schemas.openxmlformats.org/officeDocument/2006/relationships/image" Target="../media/image80.wmf"/><Relationship Id="rId1" Type="http://schemas.openxmlformats.org/officeDocument/2006/relationships/vmlDrawing" Target="../drawings/vmlDrawing6.vml"/><Relationship Id="rId6" Type="http://schemas.openxmlformats.org/officeDocument/2006/relationships/image" Target="../media/image73.wmf"/><Relationship Id="rId11" Type="http://schemas.openxmlformats.org/officeDocument/2006/relationships/oleObject" Target="../embeddings/oleObject23.bin"/><Relationship Id="rId24" Type="http://schemas.openxmlformats.org/officeDocument/2006/relationships/image" Target="../media/image82.wmf"/><Relationship Id="rId5" Type="http://schemas.openxmlformats.org/officeDocument/2006/relationships/oleObject" Target="../embeddings/oleObject20.bin"/><Relationship Id="rId15" Type="http://schemas.openxmlformats.org/officeDocument/2006/relationships/oleObject" Target="../embeddings/oleObject25.bin"/><Relationship Id="rId23" Type="http://schemas.openxmlformats.org/officeDocument/2006/relationships/oleObject" Target="../embeddings/oleObject29.bin"/><Relationship Id="rId10" Type="http://schemas.openxmlformats.org/officeDocument/2006/relationships/image" Target="../media/image75.wmf"/><Relationship Id="rId19" Type="http://schemas.openxmlformats.org/officeDocument/2006/relationships/oleObject" Target="../embeddings/oleObject27.bin"/><Relationship Id="rId4" Type="http://schemas.openxmlformats.org/officeDocument/2006/relationships/notesSlide" Target="../notesSlides/notesSlide35.xml"/><Relationship Id="rId9" Type="http://schemas.openxmlformats.org/officeDocument/2006/relationships/oleObject" Target="../embeddings/oleObject22.bin"/><Relationship Id="rId14" Type="http://schemas.openxmlformats.org/officeDocument/2006/relationships/image" Target="../media/image77.wmf"/><Relationship Id="rId22" Type="http://schemas.openxmlformats.org/officeDocument/2006/relationships/image" Target="../media/image81.wmf"/></Relationships>
</file>

<file path=ppt/slides/_rels/slide56.xml.rels><?xml version="1.0" encoding="UTF-8" standalone="yes"?>
<Relationships xmlns="http://schemas.openxmlformats.org/package/2006/relationships"><Relationship Id="rId8" Type="http://schemas.openxmlformats.org/officeDocument/2006/relationships/image" Target="../media/image87.png"/><Relationship Id="rId13" Type="http://schemas.microsoft.com/office/2007/relationships/hdphoto" Target="../media/hdphoto1.wdp"/><Relationship Id="rId3" Type="http://schemas.openxmlformats.org/officeDocument/2006/relationships/slideLayout" Target="../slideLayouts/slideLayout2.xml"/><Relationship Id="rId7" Type="http://schemas.openxmlformats.org/officeDocument/2006/relationships/image" Target="../media/image86.png"/><Relationship Id="rId12" Type="http://schemas.openxmlformats.org/officeDocument/2006/relationships/image" Target="../media/image89.jpeg"/><Relationship Id="rId2" Type="http://schemas.openxmlformats.org/officeDocument/2006/relationships/tags" Target="../tags/tag43.xml"/><Relationship Id="rId1" Type="http://schemas.openxmlformats.org/officeDocument/2006/relationships/vmlDrawing" Target="../drawings/vmlDrawing7.vml"/><Relationship Id="rId6" Type="http://schemas.openxmlformats.org/officeDocument/2006/relationships/image" Target="../media/image85.png"/><Relationship Id="rId11" Type="http://schemas.openxmlformats.org/officeDocument/2006/relationships/image" Target="../media/image83.wmf"/><Relationship Id="rId5" Type="http://schemas.openxmlformats.org/officeDocument/2006/relationships/image" Target="../media/image84.png"/><Relationship Id="rId10" Type="http://schemas.openxmlformats.org/officeDocument/2006/relationships/oleObject" Target="../embeddings/oleObject30.bin"/><Relationship Id="rId4" Type="http://schemas.openxmlformats.org/officeDocument/2006/relationships/notesSlide" Target="../notesSlides/notesSlide36.xml"/><Relationship Id="rId9" Type="http://schemas.openxmlformats.org/officeDocument/2006/relationships/image" Target="../media/image88.png"/></Relationships>
</file>

<file path=ppt/slides/_rels/slide57.xml.rels><?xml version="1.0" encoding="UTF-8" standalone="yes"?>
<Relationships xmlns="http://schemas.openxmlformats.org/package/2006/relationships"><Relationship Id="rId8" Type="http://schemas.openxmlformats.org/officeDocument/2006/relationships/image" Target="../media/image77.wmf"/><Relationship Id="rId3" Type="http://schemas.openxmlformats.org/officeDocument/2006/relationships/slideLayout" Target="../slideLayouts/slideLayout2.xml"/><Relationship Id="rId7" Type="http://schemas.openxmlformats.org/officeDocument/2006/relationships/oleObject" Target="../embeddings/oleObject32.bin"/><Relationship Id="rId2" Type="http://schemas.openxmlformats.org/officeDocument/2006/relationships/tags" Target="../tags/tag44.xml"/><Relationship Id="rId1" Type="http://schemas.openxmlformats.org/officeDocument/2006/relationships/vmlDrawing" Target="../drawings/vmlDrawing8.vml"/><Relationship Id="rId6" Type="http://schemas.openxmlformats.org/officeDocument/2006/relationships/image" Target="../media/image90.wmf"/><Relationship Id="rId5" Type="http://schemas.openxmlformats.org/officeDocument/2006/relationships/oleObject" Target="../embeddings/oleObject31.bin"/><Relationship Id="rId4" Type="http://schemas.openxmlformats.org/officeDocument/2006/relationships/notesSlide" Target="../notesSlides/notesSlide37.xml"/></Relationships>
</file>

<file path=ppt/slides/_rels/slide58.xml.rels><?xml version="1.0" encoding="UTF-8" standalone="yes"?>
<Relationships xmlns="http://schemas.openxmlformats.org/package/2006/relationships"><Relationship Id="rId8" Type="http://schemas.openxmlformats.org/officeDocument/2006/relationships/oleObject" Target="../embeddings/oleObject34.bin"/><Relationship Id="rId3" Type="http://schemas.openxmlformats.org/officeDocument/2006/relationships/slideLayout" Target="../slideLayouts/slideLayout2.xml"/><Relationship Id="rId7" Type="http://schemas.openxmlformats.org/officeDocument/2006/relationships/image" Target="../media/image91.wmf"/><Relationship Id="rId2" Type="http://schemas.openxmlformats.org/officeDocument/2006/relationships/tags" Target="../tags/tag45.xml"/><Relationship Id="rId1" Type="http://schemas.openxmlformats.org/officeDocument/2006/relationships/vmlDrawing" Target="../drawings/vmlDrawing9.vml"/><Relationship Id="rId6" Type="http://schemas.openxmlformats.org/officeDocument/2006/relationships/oleObject" Target="../embeddings/oleObject33.bin"/><Relationship Id="rId5" Type="http://schemas.openxmlformats.org/officeDocument/2006/relationships/image" Target="../media/image93.png"/><Relationship Id="rId10" Type="http://schemas.openxmlformats.org/officeDocument/2006/relationships/image" Target="../media/image94.png"/><Relationship Id="rId4" Type="http://schemas.openxmlformats.org/officeDocument/2006/relationships/notesSlide" Target="../notesSlides/notesSlide38.xml"/><Relationship Id="rId9" Type="http://schemas.openxmlformats.org/officeDocument/2006/relationships/image" Target="../media/image92.wmf"/></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2.xml"/><Relationship Id="rId1" Type="http://schemas.openxmlformats.org/officeDocument/2006/relationships/tags" Target="../tags/tag46.xml"/><Relationship Id="rId4" Type="http://schemas.openxmlformats.org/officeDocument/2006/relationships/image" Target="../media/image95.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tags" Target="../tags/tag2.xml"/><Relationship Id="rId4" Type="http://schemas.openxmlformats.org/officeDocument/2006/relationships/image" Target="../media/image11.png"/></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2.xml"/><Relationship Id="rId1" Type="http://schemas.openxmlformats.org/officeDocument/2006/relationships/tags" Target="../tags/tag47.xml"/></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2.xml"/><Relationship Id="rId1" Type="http://schemas.openxmlformats.org/officeDocument/2006/relationships/tags" Target="../tags/tag48.xml"/></Relationships>
</file>

<file path=ppt/slides/_rels/slide6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49.xml"/><Relationship Id="rId1" Type="http://schemas.openxmlformats.org/officeDocument/2006/relationships/vmlDrawing" Target="../drawings/vmlDrawing10.vml"/><Relationship Id="rId6" Type="http://schemas.openxmlformats.org/officeDocument/2006/relationships/image" Target="../media/image90.wmf"/><Relationship Id="rId5" Type="http://schemas.openxmlformats.org/officeDocument/2006/relationships/oleObject" Target="../embeddings/oleObject35.bin"/><Relationship Id="rId4" Type="http://schemas.openxmlformats.org/officeDocument/2006/relationships/notesSlide" Target="../notesSlides/notesSlide42.xml"/></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2.xml"/><Relationship Id="rId1" Type="http://schemas.openxmlformats.org/officeDocument/2006/relationships/tags" Target="../tags/tag50.xml"/></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2.xml"/><Relationship Id="rId1" Type="http://schemas.openxmlformats.org/officeDocument/2006/relationships/tags" Target="../tags/tag51.xml"/></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2.xml"/><Relationship Id="rId1" Type="http://schemas.openxmlformats.org/officeDocument/2006/relationships/tags" Target="../tags/tag52.xml"/></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2.xml"/><Relationship Id="rId1" Type="http://schemas.openxmlformats.org/officeDocument/2006/relationships/tags" Target="../tags/tag53.xml"/></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2.xml"/><Relationship Id="rId1" Type="http://schemas.openxmlformats.org/officeDocument/2006/relationships/tags" Target="../tags/tag54.xml"/><Relationship Id="rId4" Type="http://schemas.openxmlformats.org/officeDocument/2006/relationships/image" Target="../media/image96.png"/></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2.xml"/><Relationship Id="rId1" Type="http://schemas.openxmlformats.org/officeDocument/2006/relationships/tags" Target="../tags/tag55.xml"/></Relationships>
</file>

<file path=ppt/slides/_rels/slide69.xml.rels><?xml version="1.0" encoding="UTF-8" standalone="yes"?>
<Relationships xmlns="http://schemas.openxmlformats.org/package/2006/relationships"><Relationship Id="rId3" Type="http://schemas.openxmlformats.org/officeDocument/2006/relationships/tags" Target="../tags/tag58.xml"/><Relationship Id="rId2" Type="http://schemas.openxmlformats.org/officeDocument/2006/relationships/tags" Target="../tags/tag57.xml"/><Relationship Id="rId1" Type="http://schemas.openxmlformats.org/officeDocument/2006/relationships/tags" Target="../tags/tag56.xml"/><Relationship Id="rId5" Type="http://schemas.openxmlformats.org/officeDocument/2006/relationships/notesSlide" Target="../notesSlides/notesSlide49.xml"/><Relationship Id="rId4"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tags" Target="../tags/tag5.xml"/><Relationship Id="rId2" Type="http://schemas.openxmlformats.org/officeDocument/2006/relationships/tags" Target="../tags/tag4.xml"/><Relationship Id="rId1" Type="http://schemas.openxmlformats.org/officeDocument/2006/relationships/tags" Target="../tags/tag3.xml"/><Relationship Id="rId5" Type="http://schemas.openxmlformats.org/officeDocument/2006/relationships/notesSlide" Target="../notesSlides/notesSlide2.xml"/><Relationship Id="rId4"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2.xml"/><Relationship Id="rId1" Type="http://schemas.openxmlformats.org/officeDocument/2006/relationships/tags" Target="../tags/tag59.xml"/><Relationship Id="rId4" Type="http://schemas.openxmlformats.org/officeDocument/2006/relationships/image" Target="../media/image97.png"/></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2.xml"/><Relationship Id="rId1" Type="http://schemas.openxmlformats.org/officeDocument/2006/relationships/tags" Target="../tags/tag60.xml"/><Relationship Id="rId4" Type="http://schemas.openxmlformats.org/officeDocument/2006/relationships/image" Target="../media/image97.png"/></Relationships>
</file>

<file path=ppt/slides/_rels/slide72.xml.rels><?xml version="1.0" encoding="UTF-8" standalone="yes"?>
<Relationships xmlns="http://schemas.openxmlformats.org/package/2006/relationships"><Relationship Id="rId8" Type="http://schemas.openxmlformats.org/officeDocument/2006/relationships/oleObject" Target="../embeddings/oleObject37.bin"/><Relationship Id="rId13" Type="http://schemas.openxmlformats.org/officeDocument/2006/relationships/image" Target="../media/image100.wmf"/><Relationship Id="rId3" Type="http://schemas.openxmlformats.org/officeDocument/2006/relationships/tags" Target="../tags/tag62.xml"/><Relationship Id="rId7" Type="http://schemas.openxmlformats.org/officeDocument/2006/relationships/image" Target="../media/image90.wmf"/><Relationship Id="rId12" Type="http://schemas.openxmlformats.org/officeDocument/2006/relationships/oleObject" Target="../embeddings/oleObject39.bin"/><Relationship Id="rId2" Type="http://schemas.openxmlformats.org/officeDocument/2006/relationships/tags" Target="../tags/tag61.xml"/><Relationship Id="rId1" Type="http://schemas.openxmlformats.org/officeDocument/2006/relationships/vmlDrawing" Target="../drawings/vmlDrawing11.vml"/><Relationship Id="rId6" Type="http://schemas.openxmlformats.org/officeDocument/2006/relationships/oleObject" Target="../embeddings/oleObject36.bin"/><Relationship Id="rId11" Type="http://schemas.openxmlformats.org/officeDocument/2006/relationships/image" Target="../media/image99.wmf"/><Relationship Id="rId5" Type="http://schemas.openxmlformats.org/officeDocument/2006/relationships/notesSlide" Target="../notesSlides/notesSlide52.xml"/><Relationship Id="rId15" Type="http://schemas.openxmlformats.org/officeDocument/2006/relationships/image" Target="../media/image101.wmf"/><Relationship Id="rId10" Type="http://schemas.openxmlformats.org/officeDocument/2006/relationships/oleObject" Target="../embeddings/oleObject38.bin"/><Relationship Id="rId4" Type="http://schemas.openxmlformats.org/officeDocument/2006/relationships/slideLayout" Target="../slideLayouts/slideLayout2.xml"/><Relationship Id="rId9" Type="http://schemas.openxmlformats.org/officeDocument/2006/relationships/image" Target="../media/image98.wmf"/><Relationship Id="rId14" Type="http://schemas.openxmlformats.org/officeDocument/2006/relationships/oleObject" Target="../embeddings/oleObject40.bin"/></Relationships>
</file>

<file path=ppt/slides/_rels/slide73.xml.rels><?xml version="1.0" encoding="UTF-8" standalone="yes"?>
<Relationships xmlns="http://schemas.openxmlformats.org/package/2006/relationships"><Relationship Id="rId8" Type="http://schemas.openxmlformats.org/officeDocument/2006/relationships/image" Target="../media/image98.wmf"/><Relationship Id="rId13" Type="http://schemas.openxmlformats.org/officeDocument/2006/relationships/oleObject" Target="../embeddings/oleObject44.bin"/><Relationship Id="rId18" Type="http://schemas.openxmlformats.org/officeDocument/2006/relationships/image" Target="../media/image103.wmf"/><Relationship Id="rId3" Type="http://schemas.openxmlformats.org/officeDocument/2006/relationships/tags" Target="../tags/tag64.xml"/><Relationship Id="rId21" Type="http://schemas.openxmlformats.org/officeDocument/2006/relationships/oleObject" Target="../embeddings/oleObject48.bin"/><Relationship Id="rId7" Type="http://schemas.openxmlformats.org/officeDocument/2006/relationships/oleObject" Target="../embeddings/oleObject41.bin"/><Relationship Id="rId12" Type="http://schemas.openxmlformats.org/officeDocument/2006/relationships/image" Target="../media/image100.wmf"/><Relationship Id="rId17" Type="http://schemas.openxmlformats.org/officeDocument/2006/relationships/oleObject" Target="../embeddings/oleObject46.bin"/><Relationship Id="rId2" Type="http://schemas.openxmlformats.org/officeDocument/2006/relationships/tags" Target="../tags/tag63.xml"/><Relationship Id="rId16" Type="http://schemas.openxmlformats.org/officeDocument/2006/relationships/image" Target="../media/image102.wmf"/><Relationship Id="rId20" Type="http://schemas.openxmlformats.org/officeDocument/2006/relationships/image" Target="../media/image104.wmf"/><Relationship Id="rId1" Type="http://schemas.openxmlformats.org/officeDocument/2006/relationships/vmlDrawing" Target="../drawings/vmlDrawing12.vml"/><Relationship Id="rId6" Type="http://schemas.openxmlformats.org/officeDocument/2006/relationships/notesSlide" Target="../notesSlides/notesSlide53.xml"/><Relationship Id="rId11" Type="http://schemas.openxmlformats.org/officeDocument/2006/relationships/oleObject" Target="../embeddings/oleObject43.bin"/><Relationship Id="rId5" Type="http://schemas.openxmlformats.org/officeDocument/2006/relationships/slideLayout" Target="../slideLayouts/slideLayout2.xml"/><Relationship Id="rId15" Type="http://schemas.openxmlformats.org/officeDocument/2006/relationships/oleObject" Target="../embeddings/oleObject45.bin"/><Relationship Id="rId10" Type="http://schemas.openxmlformats.org/officeDocument/2006/relationships/image" Target="../media/image99.wmf"/><Relationship Id="rId19" Type="http://schemas.openxmlformats.org/officeDocument/2006/relationships/oleObject" Target="../embeddings/oleObject47.bin"/><Relationship Id="rId4" Type="http://schemas.openxmlformats.org/officeDocument/2006/relationships/tags" Target="../tags/tag65.xml"/><Relationship Id="rId9" Type="http://schemas.openxmlformats.org/officeDocument/2006/relationships/oleObject" Target="../embeddings/oleObject42.bin"/><Relationship Id="rId14" Type="http://schemas.openxmlformats.org/officeDocument/2006/relationships/image" Target="../media/image101.wmf"/><Relationship Id="rId22" Type="http://schemas.openxmlformats.org/officeDocument/2006/relationships/image" Target="../media/image105.wmf"/></Relationships>
</file>

<file path=ppt/slides/_rels/slide74.xml.rels><?xml version="1.0" encoding="UTF-8" standalone="yes"?>
<Relationships xmlns="http://schemas.openxmlformats.org/package/2006/relationships"><Relationship Id="rId8" Type="http://schemas.openxmlformats.org/officeDocument/2006/relationships/image" Target="../media/image98.wmf"/><Relationship Id="rId13" Type="http://schemas.openxmlformats.org/officeDocument/2006/relationships/oleObject" Target="../embeddings/oleObject52.bin"/><Relationship Id="rId18" Type="http://schemas.openxmlformats.org/officeDocument/2006/relationships/image" Target="../media/image103.wmf"/><Relationship Id="rId3" Type="http://schemas.openxmlformats.org/officeDocument/2006/relationships/tags" Target="../tags/tag67.xml"/><Relationship Id="rId21" Type="http://schemas.openxmlformats.org/officeDocument/2006/relationships/oleObject" Target="../embeddings/oleObject56.bin"/><Relationship Id="rId7" Type="http://schemas.openxmlformats.org/officeDocument/2006/relationships/oleObject" Target="../embeddings/oleObject49.bin"/><Relationship Id="rId12" Type="http://schemas.openxmlformats.org/officeDocument/2006/relationships/image" Target="../media/image100.wmf"/><Relationship Id="rId17" Type="http://schemas.openxmlformats.org/officeDocument/2006/relationships/oleObject" Target="../embeddings/oleObject54.bin"/><Relationship Id="rId2" Type="http://schemas.openxmlformats.org/officeDocument/2006/relationships/tags" Target="../tags/tag66.xml"/><Relationship Id="rId16" Type="http://schemas.openxmlformats.org/officeDocument/2006/relationships/image" Target="../media/image102.wmf"/><Relationship Id="rId20" Type="http://schemas.openxmlformats.org/officeDocument/2006/relationships/image" Target="../media/image104.wmf"/><Relationship Id="rId1" Type="http://schemas.openxmlformats.org/officeDocument/2006/relationships/vmlDrawing" Target="../drawings/vmlDrawing13.vml"/><Relationship Id="rId6" Type="http://schemas.openxmlformats.org/officeDocument/2006/relationships/notesSlide" Target="../notesSlides/notesSlide54.xml"/><Relationship Id="rId11" Type="http://schemas.openxmlformats.org/officeDocument/2006/relationships/oleObject" Target="../embeddings/oleObject51.bin"/><Relationship Id="rId5" Type="http://schemas.openxmlformats.org/officeDocument/2006/relationships/slideLayout" Target="../slideLayouts/slideLayout2.xml"/><Relationship Id="rId15" Type="http://schemas.openxmlformats.org/officeDocument/2006/relationships/oleObject" Target="../embeddings/oleObject53.bin"/><Relationship Id="rId10" Type="http://schemas.openxmlformats.org/officeDocument/2006/relationships/image" Target="../media/image99.wmf"/><Relationship Id="rId19" Type="http://schemas.openxmlformats.org/officeDocument/2006/relationships/oleObject" Target="../embeddings/oleObject55.bin"/><Relationship Id="rId4" Type="http://schemas.openxmlformats.org/officeDocument/2006/relationships/tags" Target="../tags/tag68.xml"/><Relationship Id="rId9" Type="http://schemas.openxmlformats.org/officeDocument/2006/relationships/oleObject" Target="../embeddings/oleObject50.bin"/><Relationship Id="rId14" Type="http://schemas.openxmlformats.org/officeDocument/2006/relationships/image" Target="../media/image101.wmf"/><Relationship Id="rId22" Type="http://schemas.openxmlformats.org/officeDocument/2006/relationships/image" Target="../media/image105.wmf"/></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2.xml"/><Relationship Id="rId1" Type="http://schemas.openxmlformats.org/officeDocument/2006/relationships/tags" Target="../tags/tag69.xml"/></Relationships>
</file>

<file path=ppt/slides/_rels/slide76.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2.xml"/><Relationship Id="rId1" Type="http://schemas.openxmlformats.org/officeDocument/2006/relationships/tags" Target="../tags/tag70.xml"/></Relationships>
</file>

<file path=ppt/slides/_rels/slide77.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2.xml"/><Relationship Id="rId1" Type="http://schemas.openxmlformats.org/officeDocument/2006/relationships/tags" Target="../tags/tag71.xml"/></Relationships>
</file>

<file path=ppt/slides/_rels/slide78.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2.xml"/><Relationship Id="rId1" Type="http://schemas.openxmlformats.org/officeDocument/2006/relationships/tags" Target="../tags/tag72.xml"/></Relationships>
</file>

<file path=ppt/slides/_rels/slide79.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2.xml"/><Relationship Id="rId1" Type="http://schemas.openxmlformats.org/officeDocument/2006/relationships/tags" Target="../tags/tag73.xml"/><Relationship Id="rId4" Type="http://schemas.openxmlformats.org/officeDocument/2006/relationships/image" Target="../media/image96.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7.xml"/><Relationship Id="rId1" Type="http://schemas.openxmlformats.org/officeDocument/2006/relationships/tags" Target="../tags/tag6.xml"/><Relationship Id="rId4" Type="http://schemas.openxmlformats.org/officeDocument/2006/relationships/notesSlide" Target="../notesSlides/notesSlide3.xml"/></Relationships>
</file>

<file path=ppt/slides/_rels/slide8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75.xml"/><Relationship Id="rId1" Type="http://schemas.openxmlformats.org/officeDocument/2006/relationships/tags" Target="../tags/tag74.xml"/><Relationship Id="rId4" Type="http://schemas.openxmlformats.org/officeDocument/2006/relationships/notesSlide" Target="../notesSlides/notesSlide60.xml"/></Relationships>
</file>

<file path=ppt/slides/_rels/slide81.xml.rels><?xml version="1.0" encoding="UTF-8" standalone="yes"?>
<Relationships xmlns="http://schemas.openxmlformats.org/package/2006/relationships"><Relationship Id="rId3" Type="http://schemas.openxmlformats.org/officeDocument/2006/relationships/notesSlide" Target="../notesSlides/notesSlide61.xml"/><Relationship Id="rId2" Type="http://schemas.openxmlformats.org/officeDocument/2006/relationships/slideLayout" Target="../slideLayouts/slideLayout2.xml"/><Relationship Id="rId1" Type="http://schemas.openxmlformats.org/officeDocument/2006/relationships/tags" Target="../tags/tag76.xml"/><Relationship Id="rId4" Type="http://schemas.openxmlformats.org/officeDocument/2006/relationships/image" Target="../media/image106.png"/></Relationships>
</file>

<file path=ppt/slides/_rels/slide8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78.xml"/><Relationship Id="rId1" Type="http://schemas.openxmlformats.org/officeDocument/2006/relationships/tags" Target="../tags/tag77.xml"/><Relationship Id="rId4" Type="http://schemas.openxmlformats.org/officeDocument/2006/relationships/notesSlide" Target="../notesSlides/notesSlide62.xml"/></Relationships>
</file>

<file path=ppt/slides/_rels/slide83.xml.rels><?xml version="1.0" encoding="UTF-8" standalone="yes"?>
<Relationships xmlns="http://schemas.openxmlformats.org/package/2006/relationships"><Relationship Id="rId3" Type="http://schemas.openxmlformats.org/officeDocument/2006/relationships/notesSlide" Target="../notesSlides/notesSlide63.xml"/><Relationship Id="rId2" Type="http://schemas.openxmlformats.org/officeDocument/2006/relationships/slideLayout" Target="../slideLayouts/slideLayout2.xml"/><Relationship Id="rId1" Type="http://schemas.openxmlformats.org/officeDocument/2006/relationships/tags" Target="../tags/tag79.xml"/><Relationship Id="rId4" Type="http://schemas.openxmlformats.org/officeDocument/2006/relationships/image" Target="../media/image107.png"/></Relationships>
</file>

<file path=ppt/slides/_rels/slide84.xml.rels><?xml version="1.0" encoding="UTF-8" standalone="yes"?>
<Relationships xmlns="http://schemas.openxmlformats.org/package/2006/relationships"><Relationship Id="rId3" Type="http://schemas.openxmlformats.org/officeDocument/2006/relationships/notesSlide" Target="../notesSlides/notesSlide64.xml"/><Relationship Id="rId2" Type="http://schemas.openxmlformats.org/officeDocument/2006/relationships/slideLayout" Target="../slideLayouts/slideLayout2.xml"/><Relationship Id="rId1" Type="http://schemas.openxmlformats.org/officeDocument/2006/relationships/tags" Target="../tags/tag80.xml"/></Relationships>
</file>

<file path=ppt/slides/_rels/slide85.xml.rels><?xml version="1.0" encoding="UTF-8" standalone="yes"?>
<Relationships xmlns="http://schemas.openxmlformats.org/package/2006/relationships"><Relationship Id="rId3" Type="http://schemas.openxmlformats.org/officeDocument/2006/relationships/notesSlide" Target="../notesSlides/notesSlide65.xml"/><Relationship Id="rId2" Type="http://schemas.openxmlformats.org/officeDocument/2006/relationships/slideLayout" Target="../slideLayouts/slideLayout2.xml"/><Relationship Id="rId1" Type="http://schemas.openxmlformats.org/officeDocument/2006/relationships/tags" Target="../tags/tag81.xml"/></Relationships>
</file>

<file path=ppt/slides/_rels/slide86.xml.rels><?xml version="1.0" encoding="UTF-8" standalone="yes"?>
<Relationships xmlns="http://schemas.openxmlformats.org/package/2006/relationships"><Relationship Id="rId3" Type="http://schemas.openxmlformats.org/officeDocument/2006/relationships/notesSlide" Target="../notesSlides/notesSlide66.xml"/><Relationship Id="rId2" Type="http://schemas.openxmlformats.org/officeDocument/2006/relationships/slideLayout" Target="../slideLayouts/slideLayout2.xml"/><Relationship Id="rId1" Type="http://schemas.openxmlformats.org/officeDocument/2006/relationships/tags" Target="../tags/tag82.xml"/></Relationships>
</file>

<file path=ppt/slides/_rels/slide87.xml.rels><?xml version="1.0" encoding="UTF-8" standalone="yes"?>
<Relationships xmlns="http://schemas.openxmlformats.org/package/2006/relationships"><Relationship Id="rId3" Type="http://schemas.openxmlformats.org/officeDocument/2006/relationships/notesSlide" Target="../notesSlides/notesSlide67.xml"/><Relationship Id="rId2" Type="http://schemas.openxmlformats.org/officeDocument/2006/relationships/slideLayout" Target="../slideLayouts/slideLayout2.xml"/><Relationship Id="rId1" Type="http://schemas.openxmlformats.org/officeDocument/2006/relationships/tags" Target="../tags/tag83.xml"/></Relationships>
</file>

<file path=ppt/slides/_rels/slide88.xml.rels><?xml version="1.0" encoding="UTF-8" standalone="yes"?>
<Relationships xmlns="http://schemas.openxmlformats.org/package/2006/relationships"><Relationship Id="rId3" Type="http://schemas.openxmlformats.org/officeDocument/2006/relationships/notesSlide" Target="../notesSlides/notesSlide68.xml"/><Relationship Id="rId2" Type="http://schemas.openxmlformats.org/officeDocument/2006/relationships/slideLayout" Target="../slideLayouts/slideLayout2.xml"/><Relationship Id="rId1" Type="http://schemas.openxmlformats.org/officeDocument/2006/relationships/tags" Target="../tags/tag84.xml"/><Relationship Id="rId5" Type="http://schemas.openxmlformats.org/officeDocument/2006/relationships/image" Target="../media/image109.png"/><Relationship Id="rId4" Type="http://schemas.openxmlformats.org/officeDocument/2006/relationships/image" Target="../media/image108.png"/></Relationships>
</file>

<file path=ppt/slides/_rels/slide89.xml.rels><?xml version="1.0" encoding="UTF-8" standalone="yes"?>
<Relationships xmlns="http://schemas.openxmlformats.org/package/2006/relationships"><Relationship Id="rId3" Type="http://schemas.openxmlformats.org/officeDocument/2006/relationships/notesSlide" Target="../notesSlides/notesSlide69.xml"/><Relationship Id="rId2" Type="http://schemas.openxmlformats.org/officeDocument/2006/relationships/slideLayout" Target="../slideLayouts/slideLayout2.xml"/><Relationship Id="rId1" Type="http://schemas.openxmlformats.org/officeDocument/2006/relationships/tags" Target="../tags/tag85.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8.xml"/><Relationship Id="rId4" Type="http://schemas.openxmlformats.org/officeDocument/2006/relationships/image" Target="../media/image12.png"/></Relationships>
</file>

<file path=ppt/slides/_rels/slide9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86.xml"/></Relationships>
</file>

<file path=ppt/slides/_rels/slide91.xml.rels><?xml version="1.0" encoding="UTF-8" standalone="yes"?>
<Relationships xmlns="http://schemas.openxmlformats.org/package/2006/relationships"><Relationship Id="rId3" Type="http://schemas.openxmlformats.org/officeDocument/2006/relationships/notesSlide" Target="../notesSlides/notesSlide70.xml"/><Relationship Id="rId2" Type="http://schemas.openxmlformats.org/officeDocument/2006/relationships/slideLayout" Target="../slideLayouts/slideLayout2.xml"/><Relationship Id="rId1" Type="http://schemas.openxmlformats.org/officeDocument/2006/relationships/tags" Target="../tags/tag87.xml"/></Relationships>
</file>

<file path=ppt/slides/_rels/slide92.xml.rels><?xml version="1.0" encoding="UTF-8" standalone="yes"?>
<Relationships xmlns="http://schemas.openxmlformats.org/package/2006/relationships"><Relationship Id="rId3" Type="http://schemas.openxmlformats.org/officeDocument/2006/relationships/tags" Target="../tags/tag90.xml"/><Relationship Id="rId2" Type="http://schemas.openxmlformats.org/officeDocument/2006/relationships/tags" Target="../tags/tag89.xml"/><Relationship Id="rId1" Type="http://schemas.openxmlformats.org/officeDocument/2006/relationships/tags" Target="../tags/tag88.xml"/><Relationship Id="rId5" Type="http://schemas.openxmlformats.org/officeDocument/2006/relationships/notesSlide" Target="../notesSlides/notesSlide71.xml"/><Relationship Id="rId4"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notesSlide" Target="../notesSlides/notesSlide72.xml"/><Relationship Id="rId2" Type="http://schemas.openxmlformats.org/officeDocument/2006/relationships/slideLayout" Target="../slideLayouts/slideLayout2.xml"/><Relationship Id="rId1" Type="http://schemas.openxmlformats.org/officeDocument/2006/relationships/tags" Target="../tags/tag91.xml"/></Relationships>
</file>

<file path=ppt/slides/_rels/slide94.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Title 1"/>
          <p:cNvSpPr txBox="1">
            <a:spLocks noGrp="1"/>
          </p:cNvSpPr>
          <p:nvPr>
            <p:ph type="ctrTitle"/>
          </p:nvPr>
        </p:nvSpPr>
        <p:spPr>
          <a:xfrm>
            <a:off x="833120" y="1122045"/>
            <a:ext cx="3592830" cy="2387600"/>
          </a:xfrm>
          <a:prstGeom prst="rect">
            <a:avLst/>
          </a:prstGeom>
        </p:spPr>
        <p:txBody>
          <a:bodyPr>
            <a:normAutofit/>
          </a:bodyPr>
          <a:lstStyle/>
          <a:p>
            <a:pPr algn="l">
              <a:defRPr sz="4100">
                <a:solidFill>
                  <a:srgbClr val="C00000"/>
                </a:solidFill>
              </a:defRPr>
            </a:pPr>
            <a:r>
              <a:rPr lang="zh-CN" dirty="0">
                <a:latin typeface="Calibri Light" panose="020F0302020204030204" charset="0"/>
                <a:ea typeface="宋体" panose="02010600030101010101" pitchFamily="2" charset="-122"/>
                <a:cs typeface="Calibri Light" panose="020F0302020204030204" charset="0"/>
                <a:sym typeface="+mn-ea"/>
              </a:rPr>
              <a:t>预测全家桶与机器学习神器</a:t>
            </a:r>
            <a:br>
              <a:rPr lang="zh-CN">
                <a:ea typeface="宋体" panose="02010600030101010101" pitchFamily="2" charset="-122"/>
                <a:sym typeface="+mn-ea"/>
              </a:rPr>
            </a:br>
            <a:r>
              <a:rPr dirty="0">
                <a:sym typeface="+mn-ea"/>
              </a:rPr>
              <a:t>Lesson-</a:t>
            </a:r>
            <a:r>
              <a:rPr lang="en-US" altLang="zh-CN" dirty="0">
                <a:sym typeface="+mn-ea"/>
              </a:rPr>
              <a:t>06</a:t>
            </a:r>
            <a:endParaRPr dirty="0"/>
          </a:p>
        </p:txBody>
      </p:sp>
      <p:sp>
        <p:nvSpPr>
          <p:cNvPr id="122" name="Subtitle 2"/>
          <p:cNvSpPr txBox="1">
            <a:spLocks noGrp="1"/>
          </p:cNvSpPr>
          <p:nvPr>
            <p:ph type="subTitle" sz="quarter" idx="1"/>
          </p:nvPr>
        </p:nvSpPr>
        <p:spPr>
          <a:xfrm>
            <a:off x="833119" y="4728311"/>
            <a:ext cx="3200401" cy="1655761"/>
          </a:xfrm>
          <a:prstGeom prst="rect">
            <a:avLst/>
          </a:prstGeom>
        </p:spPr>
        <p:txBody>
          <a:bodyPr/>
          <a:lstStyle/>
          <a:p>
            <a:pPr algn="l">
              <a:defRPr sz="1600"/>
            </a:pPr>
            <a:r>
              <a:rPr lang="zh-CN" altLang="en-US" dirty="0"/>
              <a:t>陈旸 </a:t>
            </a:r>
            <a:r>
              <a:rPr lang="en-US" altLang="zh-CN" dirty="0"/>
              <a:t>&amp;</a:t>
            </a:r>
            <a:r>
              <a:rPr lang="zh-CN" altLang="en-US" dirty="0"/>
              <a:t> </a:t>
            </a:r>
            <a:r>
              <a:rPr lang="zh-CN" altLang="en-US" sz="1600" dirty="0">
                <a:sym typeface="+mn-ea"/>
              </a:rPr>
              <a:t>后厂理工学院</a:t>
            </a:r>
            <a:r>
              <a:rPr lang="en-US" altLang="zh-CN" sz="1600" dirty="0">
                <a:sym typeface="+mn-ea"/>
              </a:rPr>
              <a:t>AI</a:t>
            </a:r>
            <a:r>
              <a:rPr lang="zh-CN" altLang="en-US" sz="1600" dirty="0">
                <a:sym typeface="+mn-ea"/>
              </a:rPr>
              <a:t>课程</a:t>
            </a:r>
            <a:r>
              <a:rPr sz="1600" dirty="0" err="1">
                <a:sym typeface="+mn-ea"/>
              </a:rPr>
              <a:t>组</a:t>
            </a:r>
            <a:r>
              <a:rPr sz="1600" dirty="0"/>
              <a:t> </a:t>
            </a:r>
          </a:p>
          <a:p>
            <a:pPr algn="l">
              <a:defRPr sz="1800"/>
            </a:pPr>
            <a:r>
              <a:rPr dirty="0"/>
              <a:t>20</a:t>
            </a:r>
            <a:r>
              <a:rPr lang="en-US"/>
              <a:t>20</a:t>
            </a:r>
            <a:r>
              <a:t>.</a:t>
            </a:r>
            <a:r>
              <a:rPr lang="en-US"/>
              <a:t>9</a:t>
            </a:r>
            <a:endParaRPr dirty="0"/>
          </a:p>
        </p:txBody>
      </p:sp>
      <p:pic>
        <p:nvPicPr>
          <p:cNvPr id="123" name="Picture 6" descr="Picture 6"/>
          <p:cNvPicPr>
            <a:picLocks noChangeAspect="1"/>
          </p:cNvPicPr>
          <p:nvPr/>
        </p:nvPicPr>
        <p:blipFill>
          <a:blip r:embed="rId2"/>
          <a:srcRect t="4253" r="2" b="18588"/>
          <a:stretch>
            <a:fillRect/>
          </a:stretch>
        </p:blipFill>
        <p:spPr>
          <a:xfrm>
            <a:off x="4657342" y="-2"/>
            <a:ext cx="2829215" cy="2183055"/>
          </a:xfrm>
          <a:prstGeom prst="rect">
            <a:avLst/>
          </a:prstGeom>
          <a:ln w="12700">
            <a:miter lim="400000"/>
            <a:headEnd/>
            <a:tailEnd/>
          </a:ln>
        </p:spPr>
      </p:pic>
      <p:pic>
        <p:nvPicPr>
          <p:cNvPr id="124" name="Picture 11" descr="Picture 11"/>
          <p:cNvPicPr>
            <a:picLocks noChangeAspect="1"/>
          </p:cNvPicPr>
          <p:nvPr/>
        </p:nvPicPr>
        <p:blipFill>
          <a:blip r:embed="rId3"/>
          <a:srcRect t="17272" r="3" b="3400"/>
          <a:stretch>
            <a:fillRect/>
          </a:stretch>
        </p:blipFill>
        <p:spPr>
          <a:xfrm>
            <a:off x="4657342" y="2274491"/>
            <a:ext cx="2825497" cy="2241464"/>
          </a:xfrm>
          <a:prstGeom prst="rect">
            <a:avLst/>
          </a:prstGeom>
          <a:ln w="12700">
            <a:miter lim="400000"/>
            <a:headEnd/>
            <a:tailEnd/>
          </a:ln>
        </p:spPr>
      </p:pic>
      <p:pic>
        <p:nvPicPr>
          <p:cNvPr id="125" name="Picture 7" descr="Picture 7"/>
          <p:cNvPicPr>
            <a:picLocks noChangeAspect="1"/>
          </p:cNvPicPr>
          <p:nvPr/>
        </p:nvPicPr>
        <p:blipFill>
          <a:blip r:embed="rId4"/>
          <a:srcRect r="23289" b="2"/>
          <a:stretch>
            <a:fillRect/>
          </a:stretch>
        </p:blipFill>
        <p:spPr>
          <a:xfrm>
            <a:off x="7570565" y="9"/>
            <a:ext cx="4614003" cy="3383271"/>
          </a:xfrm>
          <a:prstGeom prst="rect">
            <a:avLst/>
          </a:prstGeom>
          <a:ln w="12700">
            <a:miter lim="400000"/>
            <a:headEnd/>
            <a:tailEnd/>
          </a:ln>
        </p:spPr>
      </p:pic>
      <p:pic>
        <p:nvPicPr>
          <p:cNvPr id="126" name="Picture 14" descr="Picture 14"/>
          <p:cNvPicPr>
            <a:picLocks noChangeAspect="1"/>
          </p:cNvPicPr>
          <p:nvPr/>
        </p:nvPicPr>
        <p:blipFill>
          <a:blip r:embed="rId5"/>
          <a:srcRect l="7858"/>
          <a:stretch>
            <a:fillRect/>
          </a:stretch>
        </p:blipFill>
        <p:spPr>
          <a:xfrm>
            <a:off x="5553307" y="4728311"/>
            <a:ext cx="2128771" cy="1840378"/>
          </a:xfrm>
          <a:prstGeom prst="rect">
            <a:avLst/>
          </a:prstGeom>
          <a:ln w="12700">
            <a:miter lim="400000"/>
            <a:headEnd/>
            <a:tailEnd/>
          </a:ln>
        </p:spPr>
      </p:pic>
      <p:pic>
        <p:nvPicPr>
          <p:cNvPr id="127" name="Picture 9" descr="Picture 9"/>
          <p:cNvPicPr>
            <a:picLocks noChangeAspect="1"/>
          </p:cNvPicPr>
          <p:nvPr/>
        </p:nvPicPr>
        <p:blipFill>
          <a:blip r:embed="rId6"/>
          <a:srcRect t="7323" b="7905"/>
          <a:stretch>
            <a:fillRect/>
          </a:stretch>
        </p:blipFill>
        <p:spPr>
          <a:xfrm>
            <a:off x="7570565" y="3474720"/>
            <a:ext cx="4614003" cy="3383281"/>
          </a:xfrm>
          <a:prstGeom prst="rect">
            <a:avLst/>
          </a:prstGeom>
          <a:ln w="12700">
            <a:miter lim="400000"/>
            <a:headEnd/>
            <a:tailEnd/>
          </a:ln>
        </p:spPr>
      </p:pic>
      <p:pic>
        <p:nvPicPr>
          <p:cNvPr id="128" name="Picture 15" descr="Picture 15"/>
          <p:cNvPicPr>
            <a:picLocks noChangeAspect="1"/>
          </p:cNvPicPr>
          <p:nvPr/>
        </p:nvPicPr>
        <p:blipFill>
          <a:blip r:embed="rId7"/>
          <a:stretch>
            <a:fillRect/>
          </a:stretch>
        </p:blipFill>
        <p:spPr>
          <a:xfrm>
            <a:off x="4039299" y="4674947"/>
            <a:ext cx="1470145" cy="1840378"/>
          </a:xfrm>
          <a:prstGeom prst="rect">
            <a:avLst/>
          </a:prstGeom>
          <a:ln w="12700">
            <a:miter lim="400000"/>
            <a:headEnd/>
            <a:tailEnd/>
          </a:ln>
        </p:spPr>
      </p:pic>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zh-CN" altLang="en-US" dirty="0">
                <a:ea typeface="宋体" panose="02010600030101010101" pitchFamily="2" charset="-122"/>
                <a:sym typeface="+mn-ea"/>
              </a:rPr>
              <a:t>预测全家桶</a:t>
            </a:r>
            <a:endParaRPr lang="en-US" altLang="zh-CN" dirty="0">
              <a:ea typeface="宋体" panose="02010600030101010101" pitchFamily="2" charset="-122"/>
              <a:sym typeface="+mn-ea"/>
            </a:endParaRPr>
          </a:p>
        </p:txBody>
      </p:sp>
      <p:sp>
        <p:nvSpPr>
          <p:cNvPr id="131" name="Content Placeholder 2"/>
          <p:cNvSpPr txBox="1">
            <a:spLocks noGrp="1"/>
          </p:cNvSpPr>
          <p:nvPr/>
        </p:nvSpPr>
        <p:spPr>
          <a:xfrm>
            <a:off x="598805" y="1366520"/>
            <a:ext cx="5215890"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lvl="0">
              <a:lnSpc>
                <a:spcPct val="150000"/>
              </a:lnSpc>
            </a:pPr>
            <a:r>
              <a:rPr lang="zh-CN" altLang="en-US" sz="1600">
                <a:solidFill>
                  <a:srgbClr val="FF0000"/>
                </a:solidFill>
                <a:ea typeface="宋体" panose="02010600030101010101" pitchFamily="2" charset="-122"/>
                <a:sym typeface="+mn-ea"/>
              </a:rPr>
              <a:t>数据预处理</a:t>
            </a:r>
            <a:endParaRPr lang="en-US" altLang="zh-CN" sz="1600">
              <a:solidFill>
                <a:srgbClr val="FF0000"/>
              </a:solidFill>
              <a:ea typeface="宋体" panose="02010600030101010101" pitchFamily="2" charset="-122"/>
              <a:sym typeface="+mn-ea"/>
            </a:endParaRPr>
          </a:p>
          <a:p>
            <a:pPr lvl="0">
              <a:lnSpc>
                <a:spcPct val="150000"/>
              </a:lnSpc>
            </a:pPr>
            <a:r>
              <a:rPr lang="en-US" altLang="zh-CN" sz="1600">
                <a:solidFill>
                  <a:srgbClr val="FF0000"/>
                </a:solidFill>
                <a:ea typeface="宋体" panose="02010600030101010101" pitchFamily="2" charset="-122"/>
                <a:sym typeface="+mn-ea"/>
              </a:rPr>
              <a:t>分类算法：LR , SVM，KNN</a:t>
            </a:r>
          </a:p>
          <a:p>
            <a:pPr lvl="0">
              <a:lnSpc>
                <a:spcPct val="150000"/>
              </a:lnSpc>
            </a:pPr>
            <a:r>
              <a:rPr lang="en-US" altLang="zh-CN" sz="1600">
                <a:ea typeface="宋体" panose="02010600030101010101" pitchFamily="2" charset="-122"/>
                <a:sym typeface="+mn-ea"/>
              </a:rPr>
              <a:t>矩阵分解：FunkSVD，BiasSVD，SVD++</a:t>
            </a:r>
          </a:p>
          <a:p>
            <a:pPr lvl="0">
              <a:lnSpc>
                <a:spcPct val="150000"/>
              </a:lnSpc>
            </a:pPr>
            <a:r>
              <a:rPr lang="en-US" altLang="zh-CN" sz="1600">
                <a:ea typeface="宋体" panose="02010600030101010101" pitchFamily="2" charset="-122"/>
                <a:sym typeface="+mn-ea"/>
              </a:rPr>
              <a:t>FM模型：FM, FFM, DeepFM, NFM，AFM</a:t>
            </a:r>
          </a:p>
          <a:p>
            <a:pPr lvl="0">
              <a:lnSpc>
                <a:spcPct val="150000"/>
              </a:lnSpc>
            </a:pPr>
            <a:r>
              <a:rPr lang="en-US" altLang="zh-CN" sz="1600">
                <a:ea typeface="宋体" panose="02010600030101010101" pitchFamily="2" charset="-122"/>
                <a:sym typeface="+mn-ea"/>
              </a:rPr>
              <a:t>树模型：GBDT, XGBoost, LightGBM, CatBoost，NGBoost</a:t>
            </a:r>
          </a:p>
          <a:p>
            <a:pPr lvl="0">
              <a:lnSpc>
                <a:spcPct val="150000"/>
              </a:lnSpc>
            </a:pPr>
            <a:r>
              <a:rPr lang="en-US" altLang="zh-CN" sz="1600">
                <a:ea typeface="宋体" panose="02010600030101010101" pitchFamily="2" charset="-122"/>
                <a:sym typeface="+mn-ea"/>
              </a:rPr>
              <a:t>Attention模型：DIN, DIEN, DSIN</a:t>
            </a:r>
            <a:endParaRPr sz="1600" dirty="0">
              <a:ea typeface="宋体" panose="02010600030101010101" pitchFamily="2" charset="-122"/>
              <a:sym typeface="+mn-ea"/>
            </a:endParaRPr>
          </a:p>
        </p:txBody>
      </p:sp>
    </p:spTree>
    <p:custDataLst>
      <p:tags r:id="rId1"/>
    </p:custDataLst>
  </p:cSld>
  <p:clrMapOvr>
    <a:masterClrMapping/>
  </p:clrMapOvr>
  <p:transition spd="med"/>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fontScale="90000"/>
          </a:bodyPr>
          <a:lstStyle>
            <a:lvl1pPr>
              <a:defRPr>
                <a:solidFill>
                  <a:srgbClr val="C00000"/>
                </a:solidFill>
              </a:defRPr>
            </a:lvl1pPr>
          </a:lstStyle>
          <a:p>
            <a:r>
              <a:rPr lang="en-US" altLang="zh-CN" dirty="0"/>
              <a:t>S</a:t>
            </a:r>
            <a:r>
              <a:rPr lang="en-US" altLang="zh-CN" dirty="0">
                <a:ea typeface="宋体" panose="02010600030101010101" pitchFamily="2" charset="-122"/>
              </a:rPr>
              <a:t>ummary</a:t>
            </a:r>
          </a:p>
        </p:txBody>
      </p:sp>
      <p:pic>
        <p:nvPicPr>
          <p:cNvPr id="3" name="图片 2" descr="集成学习-3"/>
          <p:cNvPicPr>
            <a:picLocks noChangeAspect="1"/>
          </p:cNvPicPr>
          <p:nvPr/>
        </p:nvPicPr>
        <p:blipFill>
          <a:blip r:embed="rId3"/>
          <a:stretch>
            <a:fillRect/>
          </a:stretch>
        </p:blipFill>
        <p:spPr>
          <a:xfrm>
            <a:off x="1929130" y="496570"/>
            <a:ext cx="8239125" cy="6343650"/>
          </a:xfrm>
          <a:prstGeom prst="rect">
            <a:avLst/>
          </a:prstGeom>
        </p:spPr>
      </p:pic>
    </p:spTree>
  </p:cSld>
  <p:clrMapOvr>
    <a:masterClrMapping/>
  </p:clrMapOvr>
  <p:transition spd="med"/>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fontScale="90000"/>
          </a:bodyPr>
          <a:lstStyle>
            <a:lvl1pPr>
              <a:defRPr>
                <a:solidFill>
                  <a:srgbClr val="C00000"/>
                </a:solidFill>
              </a:defRPr>
            </a:lvl1pPr>
          </a:lstStyle>
          <a:p>
            <a:r>
              <a:rPr lang="en-US" altLang="zh-CN" dirty="0"/>
              <a:t>S</a:t>
            </a:r>
            <a:r>
              <a:rPr lang="en-US" altLang="zh-CN" dirty="0">
                <a:ea typeface="宋体" panose="02010600030101010101" pitchFamily="2" charset="-122"/>
              </a:rPr>
              <a:t>ummary</a:t>
            </a:r>
          </a:p>
        </p:txBody>
      </p:sp>
      <p:pic>
        <p:nvPicPr>
          <p:cNvPr id="2" name="图片 1" descr="集成学习-4"/>
          <p:cNvPicPr>
            <a:picLocks noChangeAspect="1"/>
          </p:cNvPicPr>
          <p:nvPr/>
        </p:nvPicPr>
        <p:blipFill>
          <a:blip r:embed="rId3"/>
          <a:stretch>
            <a:fillRect/>
          </a:stretch>
        </p:blipFill>
        <p:spPr>
          <a:xfrm>
            <a:off x="1680845" y="1304925"/>
            <a:ext cx="8829675" cy="4686300"/>
          </a:xfrm>
          <a:prstGeom prst="rect">
            <a:avLst/>
          </a:prstGeom>
        </p:spPr>
      </p:pic>
    </p:spTree>
  </p:cSld>
  <p:clrMapOvr>
    <a:masterClrMapping/>
  </p:clrMapOvr>
  <p:transition spd="med"/>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ctrTitle"/>
          </p:nvPr>
        </p:nvSpPr>
        <p:spPr>
          <a:xfrm>
            <a:off x="2875280" y="2160270"/>
            <a:ext cx="7484745" cy="1801495"/>
          </a:xfrm>
        </p:spPr>
        <p:txBody>
          <a:bodyPr>
            <a:noAutofit/>
          </a:bodyPr>
          <a:lstStyle/>
          <a:p>
            <a:pPr algn="ctr"/>
            <a:r>
              <a:rPr lang="en-US" sz="6000" dirty="0"/>
              <a:t>Thank You</a:t>
            </a:r>
            <a:br>
              <a:rPr lang="en-US" sz="6000" dirty="0"/>
            </a:br>
            <a:r>
              <a:rPr lang="en-US" sz="4800" dirty="0"/>
              <a:t>Using data to solve problems</a:t>
            </a:r>
          </a:p>
        </p:txBody>
      </p:sp>
    </p:spTree>
  </p:cSld>
  <p:clrMapOvr>
    <a:masterClrMapping/>
  </p:clrMapOvr>
  <p:transition spd="med"/>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fontScale="90000"/>
          </a:bodyPr>
          <a:lstStyle>
            <a:lvl1pPr>
              <a:defRPr>
                <a:solidFill>
                  <a:srgbClr val="C00000"/>
                </a:solidFill>
              </a:defRPr>
            </a:lvl1pPr>
          </a:lstStyle>
          <a:p>
            <a:pPr algn="just"/>
            <a:r>
              <a:rPr lang="en-US" altLang="zh-CN" dirty="0">
                <a:ea typeface="宋体" panose="02010600030101010101" pitchFamily="2" charset="-122"/>
              </a:rPr>
              <a:t>Make it easier</a:t>
            </a:r>
            <a:endParaRPr lang="zh-CN" dirty="0">
              <a:ea typeface="宋体" panose="02010600030101010101" pitchFamily="2" charset="-122"/>
            </a:endParaRPr>
          </a:p>
        </p:txBody>
      </p:sp>
      <p:sp>
        <p:nvSpPr>
          <p:cNvPr id="2" name="文本占位符 1"/>
          <p:cNvSpPr>
            <a:spLocks noGrp="1"/>
          </p:cNvSpPr>
          <p:nvPr>
            <p:ph type="body" idx="1"/>
          </p:nvPr>
        </p:nvSpPr>
        <p:spPr>
          <a:xfrm>
            <a:off x="725805" y="1600200"/>
            <a:ext cx="4779645" cy="4204335"/>
          </a:xfrm>
        </p:spPr>
        <p:txBody>
          <a:bodyPr>
            <a:normAutofit/>
          </a:bodyPr>
          <a:lstStyle/>
          <a:p>
            <a:pPr marL="0" indent="0">
              <a:lnSpc>
                <a:spcPct val="170000"/>
              </a:lnSpc>
              <a:buNone/>
            </a:pPr>
            <a:r>
              <a:rPr lang="en-US" altLang="zh-CN" sz="1600" dirty="0">
                <a:ea typeface="宋体" panose="02010600030101010101" pitchFamily="2" charset="-122"/>
                <a:sym typeface="+mn-ea"/>
              </a:rPr>
              <a:t>Thinking</a:t>
            </a:r>
            <a:endParaRPr lang="zh-CN" altLang="zh-CN" sz="1600" dirty="0">
              <a:ea typeface="宋体" panose="02010600030101010101" pitchFamily="2" charset="-122"/>
              <a:sym typeface="+mn-ea"/>
            </a:endParaRPr>
          </a:p>
          <a:p>
            <a:pPr>
              <a:lnSpc>
                <a:spcPct val="170000"/>
              </a:lnSpc>
            </a:pPr>
            <a:r>
              <a:rPr lang="zh-CN" altLang="zh-CN" sz="1600" dirty="0">
                <a:ea typeface="宋体" panose="02010600030101010101" pitchFamily="2" charset="-122"/>
                <a:sym typeface="+mn-ea"/>
              </a:rPr>
              <a:t>机器学习模型种类繁多，百家争鸣</a:t>
            </a:r>
          </a:p>
          <a:p>
            <a:pPr>
              <a:lnSpc>
                <a:spcPct val="170000"/>
              </a:lnSpc>
            </a:pPr>
            <a:r>
              <a:rPr lang="zh-CN" altLang="zh-CN" sz="1600" dirty="0">
                <a:ea typeface="宋体" panose="02010600030101010101" pitchFamily="2" charset="-122"/>
                <a:sym typeface="+mn-ea"/>
              </a:rPr>
              <a:t>把一本书读厚，再把一本书读薄</a:t>
            </a:r>
          </a:p>
          <a:p>
            <a:pPr>
              <a:lnSpc>
                <a:spcPct val="170000"/>
              </a:lnSpc>
            </a:pPr>
            <a:r>
              <a:rPr lang="zh-CN" altLang="zh-CN" sz="1600" dirty="0">
                <a:ea typeface="宋体" panose="02010600030101010101" pitchFamily="2" charset="-122"/>
                <a:sym typeface="+mn-ea"/>
              </a:rPr>
              <a:t>不是所有的模型，带给你的收益都是一样的</a:t>
            </a:r>
          </a:p>
          <a:p>
            <a:pPr>
              <a:lnSpc>
                <a:spcPct val="170000"/>
              </a:lnSpc>
            </a:pPr>
            <a:endParaRPr lang="zh-CN" altLang="zh-CN" sz="1600" dirty="0">
              <a:ea typeface="宋体" panose="02010600030101010101" pitchFamily="2" charset="-122"/>
              <a:sym typeface="+mn-ea"/>
            </a:endParaRPr>
          </a:p>
          <a:p>
            <a:pPr>
              <a:lnSpc>
                <a:spcPct val="170000"/>
              </a:lnSpc>
            </a:pPr>
            <a:endParaRPr lang="zh-CN" altLang="zh-CN" sz="1600" dirty="0">
              <a:ea typeface="宋体" panose="02010600030101010101" pitchFamily="2" charset="-122"/>
              <a:sym typeface="+mn-ea"/>
            </a:endParaRPr>
          </a:p>
        </p:txBody>
      </p:sp>
      <p:sp>
        <p:nvSpPr>
          <p:cNvPr id="3" name="文本占位符 1"/>
          <p:cNvSpPr/>
          <p:nvPr/>
        </p:nvSpPr>
        <p:spPr>
          <a:xfrm>
            <a:off x="6314440" y="1630680"/>
            <a:ext cx="4779645" cy="4204335"/>
          </a:xfrm>
          <a:prstGeom prst="rect">
            <a:avLst/>
          </a:prstGeom>
          <a:ln w="12700">
            <a:miter lim="400000"/>
          </a:ln>
        </p:spPr>
        <p:txBody>
          <a:bodyPr lIns="45719" rIns="45719">
            <a:norm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70000"/>
              </a:lnSpc>
              <a:buNone/>
            </a:pPr>
            <a:r>
              <a:rPr lang="en-US" altLang="zh-CN" sz="1600" dirty="0">
                <a:ea typeface="宋体" panose="02010600030101010101" pitchFamily="2" charset="-122"/>
                <a:sym typeface="+mn-ea"/>
              </a:rPr>
              <a:t>Action</a:t>
            </a:r>
            <a:endParaRPr lang="zh-CN" altLang="zh-CN" sz="1600" dirty="0">
              <a:ea typeface="宋体" panose="02010600030101010101" pitchFamily="2" charset="-122"/>
              <a:sym typeface="+mn-ea"/>
            </a:endParaRPr>
          </a:p>
          <a:p>
            <a:pPr>
              <a:lnSpc>
                <a:spcPct val="170000"/>
              </a:lnSpc>
            </a:pPr>
            <a:r>
              <a:rPr lang="zh-CN" altLang="zh-CN" sz="1600" dirty="0">
                <a:ea typeface="宋体" panose="02010600030101010101" pitchFamily="2" charset="-122"/>
                <a:sym typeface="+mn-ea"/>
              </a:rPr>
              <a:t>打磨自己熟练的工具，比如</a:t>
            </a:r>
            <a:r>
              <a:rPr lang="en-US" altLang="zh-CN" sz="1600" dirty="0">
                <a:ea typeface="宋体" panose="02010600030101010101" pitchFamily="2" charset="-122"/>
                <a:sym typeface="+mn-ea"/>
              </a:rPr>
              <a:t>XGBoost/LightGBM</a:t>
            </a:r>
            <a:endParaRPr lang="zh-CN" altLang="zh-CN" sz="1600" dirty="0">
              <a:ea typeface="宋体" panose="02010600030101010101" pitchFamily="2" charset="-122"/>
              <a:sym typeface="+mn-ea"/>
            </a:endParaRPr>
          </a:p>
          <a:p>
            <a:pPr>
              <a:lnSpc>
                <a:spcPct val="170000"/>
              </a:lnSpc>
            </a:pPr>
            <a:r>
              <a:rPr lang="zh-CN" altLang="en-US" sz="1600" dirty="0">
                <a:ea typeface="宋体" panose="02010600030101010101" pitchFamily="2" charset="-122"/>
                <a:sym typeface="+mn-ea"/>
              </a:rPr>
              <a:t>内容符号化，当你想到某个内容的时候，你会想到一些关键词</a:t>
            </a:r>
            <a:endParaRPr lang="en-US" altLang="zh-CN" sz="1600" dirty="0">
              <a:ea typeface="宋体" panose="02010600030101010101" pitchFamily="2" charset="-122"/>
              <a:sym typeface="+mn-ea"/>
            </a:endParaRPr>
          </a:p>
          <a:p>
            <a:pPr>
              <a:lnSpc>
                <a:spcPct val="170000"/>
              </a:lnSpc>
            </a:pPr>
            <a:r>
              <a:rPr lang="en-US" altLang="zh-CN" sz="1600" dirty="0">
                <a:ea typeface="宋体" panose="02010600030101010101" pitchFamily="2" charset="-122"/>
                <a:sym typeface="+mn-ea"/>
              </a:rPr>
              <a:t>Repeated Buyer/Seller</a:t>
            </a:r>
            <a:r>
              <a:rPr lang="zh-CN" altLang="zh-CN" sz="1600" dirty="0">
                <a:ea typeface="宋体" panose="02010600030101010101" pitchFamily="2" charset="-122"/>
                <a:sym typeface="+mn-ea"/>
              </a:rPr>
              <a:t> 带来更高的收益</a:t>
            </a:r>
          </a:p>
          <a:p>
            <a:pPr>
              <a:lnSpc>
                <a:spcPct val="170000"/>
              </a:lnSpc>
            </a:pPr>
            <a:endParaRPr lang="zh-CN" altLang="zh-CN" sz="1600" dirty="0">
              <a:ea typeface="宋体" panose="02010600030101010101" pitchFamily="2" charset="-122"/>
              <a:sym typeface="+mn-ea"/>
            </a:endParaRPr>
          </a:p>
          <a:p>
            <a:pPr>
              <a:lnSpc>
                <a:spcPct val="170000"/>
              </a:lnSpc>
            </a:pPr>
            <a:endParaRPr lang="zh-CN" altLang="zh-CN" sz="1600" dirty="0">
              <a:ea typeface="宋体" panose="02010600030101010101" pitchFamily="2" charset="-122"/>
              <a:sym typeface="+mn-ea"/>
            </a:endParaRPr>
          </a:p>
        </p:txBody>
      </p:sp>
    </p:spTree>
    <p:custDataLst>
      <p:tags r:id="rId1"/>
    </p:custDataLst>
  </p:cSld>
  <p:clrMapOvr>
    <a:masterClrMapping/>
  </p:clrMapOvr>
  <p:transition spd="med"/>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zh-CN" dirty="0">
                <a:ea typeface="宋体" panose="02010600030101010101" pitchFamily="2" charset="-122"/>
                <a:sym typeface="+mn-ea"/>
              </a:rPr>
              <a:t>工作中的应用</a:t>
            </a:r>
            <a:endParaRPr lang="zh-CN" altLang="en-US" dirty="0">
              <a:ea typeface="宋体" panose="02010600030101010101" pitchFamily="2" charset="-122"/>
              <a:sym typeface="+mn-ea"/>
            </a:endParaRPr>
          </a:p>
        </p:txBody>
      </p:sp>
      <p:pic>
        <p:nvPicPr>
          <p:cNvPr id="2" name="图片 1"/>
          <p:cNvPicPr>
            <a:picLocks noChangeAspect="1"/>
          </p:cNvPicPr>
          <p:nvPr/>
        </p:nvPicPr>
        <p:blipFill>
          <a:blip r:embed="rId2"/>
          <a:stretch>
            <a:fillRect/>
          </a:stretch>
        </p:blipFill>
        <p:spPr>
          <a:xfrm>
            <a:off x="352425" y="1162050"/>
            <a:ext cx="4986020" cy="5284470"/>
          </a:xfrm>
          <a:prstGeom prst="rect">
            <a:avLst/>
          </a:prstGeom>
        </p:spPr>
      </p:pic>
      <p:pic>
        <p:nvPicPr>
          <p:cNvPr id="3" name="图片 2"/>
          <p:cNvPicPr>
            <a:picLocks noChangeAspect="1"/>
          </p:cNvPicPr>
          <p:nvPr/>
        </p:nvPicPr>
        <p:blipFill>
          <a:blip r:embed="rId3"/>
          <a:stretch>
            <a:fillRect/>
          </a:stretch>
        </p:blipFill>
        <p:spPr>
          <a:xfrm>
            <a:off x="5900420" y="1162050"/>
            <a:ext cx="5008880" cy="5494020"/>
          </a:xfrm>
          <a:prstGeom prst="rect">
            <a:avLst/>
          </a:prstGeom>
        </p:spPr>
      </p:pic>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fontScale="90000"/>
          </a:bodyPr>
          <a:lstStyle>
            <a:lvl1pPr>
              <a:defRPr>
                <a:solidFill>
                  <a:srgbClr val="C00000"/>
                </a:solidFill>
              </a:defRPr>
            </a:lvl1pPr>
          </a:lstStyle>
          <a:p>
            <a:r>
              <a:rPr lang="en-US" dirty="0">
                <a:ea typeface="宋体" panose="02010600030101010101" pitchFamily="2" charset="-122"/>
                <a:sym typeface="+mn-ea"/>
              </a:rPr>
              <a:t>Project A</a:t>
            </a:r>
            <a:r>
              <a:rPr lang="zh-CN" dirty="0">
                <a:ea typeface="宋体" panose="02010600030101010101" pitchFamily="2" charset="-122"/>
                <a:sym typeface="+mn-ea"/>
              </a:rPr>
              <a:t>：数据预处理</a:t>
            </a:r>
            <a:endParaRPr lang="en-US" altLang="zh-CN" dirty="0">
              <a:ea typeface="宋体" panose="02010600030101010101" pitchFamily="2" charset="-122"/>
              <a:sym typeface="+mn-ea"/>
            </a:endParaRPr>
          </a:p>
        </p:txBody>
      </p:sp>
      <p:sp>
        <p:nvSpPr>
          <p:cNvPr id="131" name="Content Placeholder 2"/>
          <p:cNvSpPr txBox="1">
            <a:spLocks noGrp="1"/>
          </p:cNvSpPr>
          <p:nvPr/>
        </p:nvSpPr>
        <p:spPr>
          <a:xfrm>
            <a:off x="598805" y="1452245"/>
            <a:ext cx="9202420"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en-US" altLang="zh-CN" sz="1600" dirty="0">
                <a:ea typeface="宋体" panose="02010600030101010101" pitchFamily="2" charset="-122"/>
                <a:sym typeface="+mn-ea"/>
              </a:rPr>
              <a:t>#</a:t>
            </a:r>
            <a:r>
              <a:rPr lang="zh-CN" sz="1600" dirty="0">
                <a:ea typeface="宋体" panose="02010600030101010101" pitchFamily="2" charset="-122"/>
                <a:sym typeface="+mn-ea"/>
              </a:rPr>
              <a:t>工离职预测</a:t>
            </a:r>
          </a:p>
          <a:p>
            <a:pPr marL="0" indent="0">
              <a:lnSpc>
                <a:spcPct val="150000"/>
              </a:lnSpc>
              <a:buNone/>
            </a:pPr>
            <a:r>
              <a:rPr lang="zh-CN" altLang="en-US" sz="1600" dirty="0">
                <a:ea typeface="宋体" panose="02010600030101010101" pitchFamily="2" charset="-122"/>
                <a:sym typeface="+mn-ea"/>
              </a:rPr>
              <a:t>import pandas as pd</a:t>
            </a:r>
          </a:p>
          <a:p>
            <a:pPr marL="0" indent="0">
              <a:lnSpc>
                <a:spcPct val="150000"/>
              </a:lnSpc>
              <a:buNone/>
            </a:pPr>
            <a:r>
              <a:rPr lang="zh-CN" altLang="en-US" sz="1600" dirty="0">
                <a:ea typeface="宋体" panose="02010600030101010101" pitchFamily="2" charset="-122"/>
                <a:sym typeface="+mn-ea"/>
              </a:rPr>
              <a:t>train=pd.read_csv('train.csv',index_col=0)</a:t>
            </a:r>
          </a:p>
          <a:p>
            <a:pPr marL="0" indent="0">
              <a:lnSpc>
                <a:spcPct val="150000"/>
              </a:lnSpc>
              <a:buNone/>
            </a:pPr>
            <a:r>
              <a:rPr lang="zh-CN" altLang="en-US" sz="1600" dirty="0">
                <a:ea typeface="宋体" panose="02010600030101010101" pitchFamily="2" charset="-122"/>
                <a:sym typeface="+mn-ea"/>
              </a:rPr>
              <a:t>test=pd.read_csv('test.csv',index_col=0)</a:t>
            </a:r>
          </a:p>
          <a:p>
            <a:pPr marL="0" indent="0">
              <a:lnSpc>
                <a:spcPct val="150000"/>
              </a:lnSpc>
              <a:buNone/>
            </a:pPr>
            <a:r>
              <a:rPr lang="zh-CN" altLang="en-US" sz="1600" dirty="0">
                <a:ea typeface="宋体" panose="02010600030101010101" pitchFamily="2" charset="-122"/>
                <a:sym typeface="+mn-ea"/>
              </a:rPr>
              <a:t>print(train['Attrition'].value_counts())</a:t>
            </a:r>
          </a:p>
          <a:p>
            <a:pPr marL="0" indent="0">
              <a:lnSpc>
                <a:spcPct val="150000"/>
              </a:lnSpc>
              <a:buNone/>
            </a:pPr>
            <a:r>
              <a:rPr lang="zh-CN" altLang="en-US" sz="1600" dirty="0">
                <a:ea typeface="宋体" panose="02010600030101010101" pitchFamily="2" charset="-122"/>
                <a:sym typeface="+mn-ea"/>
              </a:rPr>
              <a:t># 处理Attrition字段</a:t>
            </a:r>
          </a:p>
          <a:p>
            <a:pPr marL="0" indent="0">
              <a:lnSpc>
                <a:spcPct val="150000"/>
              </a:lnSpc>
              <a:buNone/>
            </a:pPr>
            <a:r>
              <a:rPr lang="zh-CN" altLang="en-US" sz="1600" dirty="0">
                <a:ea typeface="宋体" panose="02010600030101010101" pitchFamily="2" charset="-122"/>
                <a:sym typeface="+mn-ea"/>
              </a:rPr>
              <a:t>train['Attrition']=train['Attrition'].map(lambda x:1 if x=='Yes' else 0)</a:t>
            </a:r>
          </a:p>
          <a:p>
            <a:pPr marL="0" indent="0">
              <a:lnSpc>
                <a:spcPct val="150000"/>
              </a:lnSpc>
              <a:buNone/>
            </a:pPr>
            <a:r>
              <a:rPr lang="zh-CN" altLang="en-US" sz="1600" dirty="0">
                <a:ea typeface="宋体" panose="02010600030101010101" pitchFamily="2" charset="-122"/>
                <a:sym typeface="+mn-ea"/>
              </a:rPr>
              <a:t># 查看数据中每列是否有空值</a:t>
            </a:r>
          </a:p>
          <a:p>
            <a:pPr marL="0" indent="0">
              <a:lnSpc>
                <a:spcPct val="150000"/>
              </a:lnSpc>
              <a:buNone/>
            </a:pPr>
            <a:r>
              <a:rPr lang="en-US" altLang="zh-CN" sz="1600" dirty="0">
                <a:ea typeface="宋体" panose="02010600030101010101" pitchFamily="2" charset="-122"/>
                <a:sym typeface="+mn-ea"/>
              </a:rPr>
              <a:t>print(</a:t>
            </a:r>
            <a:r>
              <a:rPr lang="zh-CN" altLang="en-US" sz="1600" dirty="0">
                <a:ea typeface="宋体" panose="02010600030101010101" pitchFamily="2" charset="-122"/>
                <a:sym typeface="+mn-ea"/>
              </a:rPr>
              <a:t>train.isna().sum()</a:t>
            </a:r>
            <a:r>
              <a:rPr lang="en-US" altLang="zh-CN" sz="1600" dirty="0">
                <a:ea typeface="宋体" panose="02010600030101010101" pitchFamily="2" charset="-122"/>
                <a:sym typeface="+mn-ea"/>
              </a:rPr>
              <a:t>)</a:t>
            </a:r>
            <a:endParaRPr lang="zh-CN" altLang="en-US" sz="1600" dirty="0">
              <a:ea typeface="宋体" panose="02010600030101010101" pitchFamily="2" charset="-122"/>
              <a:sym typeface="+mn-ea"/>
            </a:endParaRPr>
          </a:p>
          <a:p>
            <a:pPr>
              <a:lnSpc>
                <a:spcPct val="150000"/>
              </a:lnSpc>
            </a:pPr>
            <a:endParaRPr lang="zh-CN" altLang="en-US" sz="1600" dirty="0">
              <a:ea typeface="宋体" panose="02010600030101010101" pitchFamily="2" charset="-122"/>
              <a:sym typeface="+mn-ea"/>
            </a:endParaRPr>
          </a:p>
          <a:p>
            <a:pPr>
              <a:lnSpc>
                <a:spcPct val="150000"/>
              </a:lnSpc>
            </a:pPr>
            <a:endParaRPr sz="1600" dirty="0">
              <a:ea typeface="宋体" panose="02010600030101010101" pitchFamily="2" charset="-122"/>
              <a:sym typeface="+mn-ea"/>
            </a:endParaRPr>
          </a:p>
        </p:txBody>
      </p:sp>
      <p:sp>
        <p:nvSpPr>
          <p:cNvPr id="2" name="文本框 1"/>
          <p:cNvSpPr txBox="1"/>
          <p:nvPr/>
        </p:nvSpPr>
        <p:spPr>
          <a:xfrm>
            <a:off x="7393305" y="1906270"/>
            <a:ext cx="4365625" cy="375221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t" forceAA="0">
            <a:spAutoFit/>
          </a:bodyPr>
          <a:lstStyle/>
          <a:p>
            <a:pPr marL="0" marR="0" indent="0" algn="l" defTabSz="914400" rtl="0" fontAlgn="auto" latinLnBrk="0" hangingPunct="0">
              <a:lnSpc>
                <a:spcPct val="100000"/>
              </a:lnSpc>
              <a:spcBef>
                <a:spcPts val="0"/>
              </a:spcBef>
              <a:spcAft>
                <a:spcPts val="0"/>
              </a:spcAft>
              <a:buClrTx/>
              <a:buSzTx/>
              <a:buFontTx/>
              <a:buNone/>
            </a:pPr>
            <a:r>
              <a:rPr kumimoji="0" lang="zh-CN" altLang="en-US" sz="1400" b="0" i="0" u="none" strike="noStrike" cap="none" spc="0" normalizeH="0" baseline="0">
                <a:ln>
                  <a:noFill/>
                </a:ln>
                <a:solidFill>
                  <a:srgbClr val="000000"/>
                </a:solidFill>
                <a:effectLst/>
                <a:uFillTx/>
                <a:latin typeface="+mn-lt"/>
                <a:ea typeface="+mn-ea"/>
                <a:cs typeface="+mn-cs"/>
                <a:sym typeface="Calibri" panose="020F0502020204030204"/>
              </a:rPr>
              <a:t>No     988</a:t>
            </a:r>
          </a:p>
          <a:p>
            <a:pPr marL="0" marR="0" indent="0" algn="l" defTabSz="914400" rtl="0" fontAlgn="auto" latinLnBrk="0" hangingPunct="0">
              <a:lnSpc>
                <a:spcPct val="100000"/>
              </a:lnSpc>
              <a:spcBef>
                <a:spcPts val="0"/>
              </a:spcBef>
              <a:spcAft>
                <a:spcPts val="0"/>
              </a:spcAft>
              <a:buClrTx/>
              <a:buSzTx/>
              <a:buFontTx/>
              <a:buNone/>
            </a:pPr>
            <a:r>
              <a:rPr kumimoji="0" lang="zh-CN" altLang="en-US" sz="1400" b="0" i="0" u="none" strike="noStrike" cap="none" spc="0" normalizeH="0" baseline="0">
                <a:ln>
                  <a:noFill/>
                </a:ln>
                <a:solidFill>
                  <a:srgbClr val="000000"/>
                </a:solidFill>
                <a:effectLst/>
                <a:uFillTx/>
                <a:latin typeface="+mn-lt"/>
                <a:ea typeface="+mn-ea"/>
                <a:cs typeface="+mn-cs"/>
                <a:sym typeface="Calibri" panose="020F0502020204030204"/>
              </a:rPr>
              <a:t>Yes    188</a:t>
            </a:r>
          </a:p>
          <a:p>
            <a:pPr marL="0" marR="0" indent="0" algn="l" defTabSz="914400" rtl="0" fontAlgn="auto" latinLnBrk="0" hangingPunct="0">
              <a:lnSpc>
                <a:spcPct val="100000"/>
              </a:lnSpc>
              <a:spcBef>
                <a:spcPts val="0"/>
              </a:spcBef>
              <a:spcAft>
                <a:spcPts val="0"/>
              </a:spcAft>
              <a:buClrTx/>
              <a:buSzTx/>
              <a:buFontTx/>
              <a:buNone/>
            </a:pPr>
            <a:r>
              <a:rPr kumimoji="0" lang="zh-CN" altLang="en-US" sz="1400" b="0" i="0" u="none" strike="noStrike" cap="none" spc="0" normalizeH="0" baseline="0">
                <a:ln>
                  <a:noFill/>
                </a:ln>
                <a:solidFill>
                  <a:srgbClr val="000000"/>
                </a:solidFill>
                <a:effectLst/>
                <a:uFillTx/>
                <a:latin typeface="+mn-lt"/>
                <a:ea typeface="+mn-ea"/>
                <a:cs typeface="+mn-cs"/>
                <a:sym typeface="Calibri" panose="020F0502020204030204"/>
              </a:rPr>
              <a:t>Name: Attrition, dtype: int64</a:t>
            </a:r>
          </a:p>
          <a:p>
            <a:pPr marL="0" marR="0" indent="0" algn="l" defTabSz="914400" rtl="0" fontAlgn="auto" latinLnBrk="0" hangingPunct="0">
              <a:lnSpc>
                <a:spcPct val="100000"/>
              </a:lnSpc>
              <a:spcBef>
                <a:spcPts val="0"/>
              </a:spcBef>
              <a:spcAft>
                <a:spcPts val="0"/>
              </a:spcAft>
              <a:buClrTx/>
              <a:buSzTx/>
              <a:buFontTx/>
              <a:buNone/>
            </a:pPr>
            <a:r>
              <a:rPr kumimoji="0" lang="zh-CN" altLang="en-US" sz="1400" b="0" i="0" u="none" strike="noStrike" cap="none" spc="0" normalizeH="0" baseline="0">
                <a:ln>
                  <a:noFill/>
                </a:ln>
                <a:solidFill>
                  <a:srgbClr val="000000"/>
                </a:solidFill>
                <a:effectLst/>
                <a:uFillTx/>
                <a:latin typeface="+mn-lt"/>
                <a:ea typeface="+mn-ea"/>
                <a:cs typeface="+mn-cs"/>
                <a:sym typeface="Calibri" panose="020F0502020204030204"/>
              </a:rPr>
              <a:t>Age                         0</a:t>
            </a:r>
          </a:p>
          <a:p>
            <a:pPr marL="0" marR="0" indent="0" algn="l" defTabSz="914400" rtl="0" fontAlgn="auto" latinLnBrk="0" hangingPunct="0">
              <a:lnSpc>
                <a:spcPct val="100000"/>
              </a:lnSpc>
              <a:spcBef>
                <a:spcPts val="0"/>
              </a:spcBef>
              <a:spcAft>
                <a:spcPts val="0"/>
              </a:spcAft>
              <a:buClrTx/>
              <a:buSzTx/>
              <a:buFontTx/>
              <a:buNone/>
            </a:pPr>
            <a:r>
              <a:rPr kumimoji="0" lang="zh-CN" altLang="en-US" sz="1400" b="0" i="0" u="none" strike="noStrike" cap="none" spc="0" normalizeH="0" baseline="0">
                <a:ln>
                  <a:noFill/>
                </a:ln>
                <a:solidFill>
                  <a:srgbClr val="000000"/>
                </a:solidFill>
                <a:effectLst/>
                <a:uFillTx/>
                <a:latin typeface="+mn-lt"/>
                <a:ea typeface="+mn-ea"/>
                <a:cs typeface="+mn-cs"/>
                <a:sym typeface="Calibri" panose="020F0502020204030204"/>
              </a:rPr>
              <a:t>Attrition                   0</a:t>
            </a:r>
          </a:p>
          <a:p>
            <a:pPr marL="0" marR="0" indent="0" algn="l" defTabSz="914400" rtl="0" fontAlgn="auto" latinLnBrk="0" hangingPunct="0">
              <a:lnSpc>
                <a:spcPct val="100000"/>
              </a:lnSpc>
              <a:spcBef>
                <a:spcPts val="0"/>
              </a:spcBef>
              <a:spcAft>
                <a:spcPts val="0"/>
              </a:spcAft>
              <a:buClrTx/>
              <a:buSzTx/>
              <a:buFontTx/>
              <a:buNone/>
            </a:pPr>
            <a:r>
              <a:rPr kumimoji="0" lang="zh-CN" altLang="en-US" sz="1400" b="0" i="0" u="none" strike="noStrike" cap="none" spc="0" normalizeH="0" baseline="0">
                <a:ln>
                  <a:noFill/>
                </a:ln>
                <a:solidFill>
                  <a:srgbClr val="000000"/>
                </a:solidFill>
                <a:effectLst/>
                <a:uFillTx/>
                <a:latin typeface="+mn-lt"/>
                <a:ea typeface="+mn-ea"/>
                <a:cs typeface="+mn-cs"/>
                <a:sym typeface="Calibri" panose="020F0502020204030204"/>
              </a:rPr>
              <a:t>BusinessTravel              0</a:t>
            </a:r>
          </a:p>
          <a:p>
            <a:pPr marL="0" marR="0" indent="0" algn="l" defTabSz="914400" rtl="0" fontAlgn="auto" latinLnBrk="0" hangingPunct="0">
              <a:lnSpc>
                <a:spcPct val="100000"/>
              </a:lnSpc>
              <a:spcBef>
                <a:spcPts val="0"/>
              </a:spcBef>
              <a:spcAft>
                <a:spcPts val="0"/>
              </a:spcAft>
              <a:buClrTx/>
              <a:buSzTx/>
              <a:buFontTx/>
              <a:buNone/>
            </a:pPr>
            <a:r>
              <a:rPr kumimoji="0" lang="zh-CN" altLang="en-US" sz="1400" b="0" i="0" u="none" strike="noStrike" cap="none" spc="0" normalizeH="0" baseline="0">
                <a:ln>
                  <a:noFill/>
                </a:ln>
                <a:solidFill>
                  <a:srgbClr val="000000"/>
                </a:solidFill>
                <a:effectLst/>
                <a:uFillTx/>
                <a:latin typeface="+mn-lt"/>
                <a:ea typeface="+mn-ea"/>
                <a:cs typeface="+mn-cs"/>
                <a:sym typeface="Calibri" panose="020F0502020204030204"/>
              </a:rPr>
              <a:t>DailyRate                   0</a:t>
            </a:r>
          </a:p>
          <a:p>
            <a:pPr marL="0" marR="0" indent="0" algn="l" defTabSz="914400" rtl="0" fontAlgn="auto" latinLnBrk="0" hangingPunct="0">
              <a:lnSpc>
                <a:spcPct val="100000"/>
              </a:lnSpc>
              <a:spcBef>
                <a:spcPts val="0"/>
              </a:spcBef>
              <a:spcAft>
                <a:spcPts val="0"/>
              </a:spcAft>
              <a:buClrTx/>
              <a:buSzTx/>
              <a:buFontTx/>
              <a:buNone/>
            </a:pPr>
            <a:r>
              <a:rPr kumimoji="0" lang="zh-CN" altLang="en-US" sz="1400" b="0" i="0" u="none" strike="noStrike" cap="none" spc="0" normalizeH="0" baseline="0">
                <a:ln>
                  <a:noFill/>
                </a:ln>
                <a:solidFill>
                  <a:srgbClr val="000000"/>
                </a:solidFill>
                <a:effectLst/>
                <a:uFillTx/>
                <a:latin typeface="+mn-lt"/>
                <a:ea typeface="+mn-ea"/>
                <a:cs typeface="+mn-cs"/>
                <a:sym typeface="Calibri" panose="020F0502020204030204"/>
              </a:rPr>
              <a:t>Department                  0</a:t>
            </a:r>
          </a:p>
          <a:p>
            <a:pPr marL="0" marR="0" indent="0" algn="l" defTabSz="914400" rtl="0" fontAlgn="auto" latinLnBrk="0" hangingPunct="0">
              <a:lnSpc>
                <a:spcPct val="100000"/>
              </a:lnSpc>
              <a:spcBef>
                <a:spcPts val="0"/>
              </a:spcBef>
              <a:spcAft>
                <a:spcPts val="0"/>
              </a:spcAft>
              <a:buClrTx/>
              <a:buSzTx/>
              <a:buFontTx/>
              <a:buNone/>
            </a:pPr>
            <a:r>
              <a:rPr kumimoji="0" lang="zh-CN" altLang="en-US" sz="1400" b="0" i="0" u="none" strike="noStrike" cap="none" spc="0" normalizeH="0" baseline="0">
                <a:ln>
                  <a:noFill/>
                </a:ln>
                <a:solidFill>
                  <a:srgbClr val="000000"/>
                </a:solidFill>
                <a:effectLst/>
                <a:uFillTx/>
                <a:latin typeface="+mn-lt"/>
                <a:ea typeface="+mn-ea"/>
                <a:cs typeface="+mn-cs"/>
                <a:sym typeface="Calibri" panose="020F0502020204030204"/>
              </a:rPr>
              <a:t>DistanceFromHome            0</a:t>
            </a:r>
          </a:p>
          <a:p>
            <a:pPr marL="0" marR="0" indent="0" algn="l" defTabSz="914400" rtl="0" fontAlgn="auto" latinLnBrk="0" hangingPunct="0">
              <a:lnSpc>
                <a:spcPct val="100000"/>
              </a:lnSpc>
              <a:spcBef>
                <a:spcPts val="0"/>
              </a:spcBef>
              <a:spcAft>
                <a:spcPts val="0"/>
              </a:spcAft>
              <a:buClrTx/>
              <a:buSzTx/>
              <a:buFontTx/>
              <a:buNone/>
            </a:pPr>
            <a:r>
              <a:rPr kumimoji="0" lang="zh-CN" altLang="en-US" sz="1400" b="0" i="0" u="none" strike="noStrike" cap="none" spc="0" normalizeH="0" baseline="0">
                <a:ln>
                  <a:noFill/>
                </a:ln>
                <a:solidFill>
                  <a:srgbClr val="000000"/>
                </a:solidFill>
                <a:effectLst/>
                <a:uFillTx/>
                <a:latin typeface="+mn-lt"/>
                <a:ea typeface="+mn-ea"/>
                <a:cs typeface="+mn-cs"/>
                <a:sym typeface="Calibri" panose="020F0502020204030204"/>
              </a:rPr>
              <a:t>Education                   0</a:t>
            </a:r>
          </a:p>
          <a:p>
            <a:pPr marL="0" marR="0" indent="0" algn="l" defTabSz="914400" rtl="0" fontAlgn="auto" latinLnBrk="0" hangingPunct="0">
              <a:lnSpc>
                <a:spcPct val="100000"/>
              </a:lnSpc>
              <a:spcBef>
                <a:spcPts val="0"/>
              </a:spcBef>
              <a:spcAft>
                <a:spcPts val="0"/>
              </a:spcAft>
              <a:buClrTx/>
              <a:buSzTx/>
              <a:buFontTx/>
              <a:buNone/>
            </a:pPr>
            <a:r>
              <a:rPr kumimoji="0" lang="zh-CN" altLang="en-US" sz="1400" b="0" i="0" u="none" strike="noStrike" cap="none" spc="0" normalizeH="0" baseline="0">
                <a:ln>
                  <a:noFill/>
                </a:ln>
                <a:solidFill>
                  <a:srgbClr val="000000"/>
                </a:solidFill>
                <a:effectLst/>
                <a:uFillTx/>
                <a:latin typeface="+mn-lt"/>
                <a:ea typeface="+mn-ea"/>
                <a:cs typeface="+mn-cs"/>
                <a:sym typeface="Calibri" panose="020F0502020204030204"/>
              </a:rPr>
              <a:t>EducationField              0</a:t>
            </a:r>
          </a:p>
          <a:p>
            <a:pPr marL="0" marR="0" indent="0" algn="l" defTabSz="914400" rtl="0" fontAlgn="auto" latinLnBrk="0" hangingPunct="0">
              <a:lnSpc>
                <a:spcPct val="100000"/>
              </a:lnSpc>
              <a:spcBef>
                <a:spcPts val="0"/>
              </a:spcBef>
              <a:spcAft>
                <a:spcPts val="0"/>
              </a:spcAft>
              <a:buClrTx/>
              <a:buSzTx/>
              <a:buFontTx/>
              <a:buNone/>
            </a:pPr>
            <a:r>
              <a:rPr kumimoji="0" lang="zh-CN" altLang="en-US" sz="1400" b="0" i="0" u="none" strike="noStrike" cap="none" spc="0" normalizeH="0" baseline="0">
                <a:ln>
                  <a:noFill/>
                </a:ln>
                <a:solidFill>
                  <a:srgbClr val="000000"/>
                </a:solidFill>
                <a:effectLst/>
                <a:uFillTx/>
                <a:latin typeface="+mn-lt"/>
                <a:ea typeface="+mn-ea"/>
                <a:cs typeface="+mn-cs"/>
                <a:sym typeface="Calibri" panose="020F0502020204030204"/>
              </a:rPr>
              <a:t>EmployeeCount               0</a:t>
            </a:r>
          </a:p>
          <a:p>
            <a:pPr marL="0" marR="0" indent="0" algn="l" defTabSz="914400" rtl="0" fontAlgn="auto" latinLnBrk="0" hangingPunct="0">
              <a:lnSpc>
                <a:spcPct val="100000"/>
              </a:lnSpc>
              <a:spcBef>
                <a:spcPts val="0"/>
              </a:spcBef>
              <a:spcAft>
                <a:spcPts val="0"/>
              </a:spcAft>
              <a:buClrTx/>
              <a:buSzTx/>
              <a:buFontTx/>
              <a:buNone/>
            </a:pPr>
            <a:r>
              <a:rPr kumimoji="0" lang="en-US" altLang="zh-CN" sz="1400" b="0" i="0" u="none" strike="noStrike" cap="none" spc="0" normalizeH="0" baseline="0">
                <a:ln>
                  <a:noFill/>
                </a:ln>
                <a:solidFill>
                  <a:srgbClr val="000000"/>
                </a:solidFill>
                <a:effectLst/>
                <a:uFillTx/>
                <a:latin typeface="+mn-lt"/>
                <a:ea typeface="+mn-ea"/>
                <a:cs typeface="+mn-cs"/>
                <a:sym typeface="Calibri" panose="020F0502020204030204"/>
              </a:rPr>
              <a:t>……</a:t>
            </a:r>
            <a:endParaRPr kumimoji="0" lang="zh-CN" altLang="en-US" sz="14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914400" rtl="0" fontAlgn="auto" latinLnBrk="0" hangingPunct="0">
              <a:lnSpc>
                <a:spcPct val="100000"/>
              </a:lnSpc>
              <a:spcBef>
                <a:spcPts val="0"/>
              </a:spcBef>
              <a:spcAft>
                <a:spcPts val="0"/>
              </a:spcAft>
              <a:buClrTx/>
              <a:buSzTx/>
              <a:buFontTx/>
              <a:buNone/>
            </a:pPr>
            <a:r>
              <a:rPr kumimoji="0" lang="zh-CN" altLang="en-US" sz="1400" b="0" i="0" u="none" strike="noStrike" cap="none" spc="0" normalizeH="0" baseline="0">
                <a:ln>
                  <a:noFill/>
                </a:ln>
                <a:solidFill>
                  <a:srgbClr val="000000"/>
                </a:solidFill>
                <a:effectLst/>
                <a:uFillTx/>
                <a:latin typeface="+mn-lt"/>
                <a:ea typeface="+mn-ea"/>
                <a:cs typeface="+mn-cs"/>
                <a:sym typeface="Calibri" panose="020F0502020204030204"/>
              </a:rPr>
              <a:t>YearsInCurrentRole          0</a:t>
            </a:r>
          </a:p>
          <a:p>
            <a:pPr marL="0" marR="0" indent="0" algn="l" defTabSz="914400" rtl="0" fontAlgn="auto" latinLnBrk="0" hangingPunct="0">
              <a:lnSpc>
                <a:spcPct val="100000"/>
              </a:lnSpc>
              <a:spcBef>
                <a:spcPts val="0"/>
              </a:spcBef>
              <a:spcAft>
                <a:spcPts val="0"/>
              </a:spcAft>
              <a:buClrTx/>
              <a:buSzTx/>
              <a:buFontTx/>
              <a:buNone/>
            </a:pPr>
            <a:r>
              <a:rPr kumimoji="0" lang="zh-CN" altLang="en-US" sz="1400" b="0" i="0" u="none" strike="noStrike" cap="none" spc="0" normalizeH="0" baseline="0">
                <a:ln>
                  <a:noFill/>
                </a:ln>
                <a:solidFill>
                  <a:srgbClr val="000000"/>
                </a:solidFill>
                <a:effectLst/>
                <a:uFillTx/>
                <a:latin typeface="+mn-lt"/>
                <a:ea typeface="+mn-ea"/>
                <a:cs typeface="+mn-cs"/>
                <a:sym typeface="Calibri" panose="020F0502020204030204"/>
              </a:rPr>
              <a:t>YearsSinceLastPromotion     0</a:t>
            </a:r>
          </a:p>
          <a:p>
            <a:pPr marL="0" marR="0" indent="0" algn="l" defTabSz="914400" rtl="0" fontAlgn="auto" latinLnBrk="0" hangingPunct="0">
              <a:lnSpc>
                <a:spcPct val="100000"/>
              </a:lnSpc>
              <a:spcBef>
                <a:spcPts val="0"/>
              </a:spcBef>
              <a:spcAft>
                <a:spcPts val="0"/>
              </a:spcAft>
              <a:buClrTx/>
              <a:buSzTx/>
              <a:buFontTx/>
              <a:buNone/>
            </a:pPr>
            <a:r>
              <a:rPr kumimoji="0" lang="zh-CN" altLang="en-US" sz="1400" b="0" i="0" u="none" strike="noStrike" cap="none" spc="0" normalizeH="0" baseline="0">
                <a:ln>
                  <a:noFill/>
                </a:ln>
                <a:solidFill>
                  <a:srgbClr val="000000"/>
                </a:solidFill>
                <a:effectLst/>
                <a:uFillTx/>
                <a:latin typeface="+mn-lt"/>
                <a:ea typeface="+mn-ea"/>
                <a:cs typeface="+mn-cs"/>
                <a:sym typeface="Calibri" panose="020F0502020204030204"/>
              </a:rPr>
              <a:t>YearsWithCurrManager        0</a:t>
            </a:r>
          </a:p>
          <a:p>
            <a:pPr marL="0" marR="0" indent="0" algn="l" defTabSz="914400" rtl="0" fontAlgn="auto" latinLnBrk="0" hangingPunct="0">
              <a:lnSpc>
                <a:spcPct val="100000"/>
              </a:lnSpc>
              <a:spcBef>
                <a:spcPts val="0"/>
              </a:spcBef>
              <a:spcAft>
                <a:spcPts val="0"/>
              </a:spcAft>
              <a:buClrTx/>
              <a:buSzTx/>
              <a:buFontTx/>
              <a:buNone/>
            </a:pPr>
            <a:r>
              <a:rPr kumimoji="0" lang="zh-CN" altLang="en-US" sz="1400" b="0" i="0" u="none" strike="noStrike" cap="none" spc="0" normalizeH="0" baseline="0">
                <a:ln>
                  <a:noFill/>
                </a:ln>
                <a:solidFill>
                  <a:srgbClr val="000000"/>
                </a:solidFill>
                <a:effectLst/>
                <a:uFillTx/>
                <a:latin typeface="+mn-lt"/>
                <a:ea typeface="+mn-ea"/>
                <a:cs typeface="+mn-cs"/>
                <a:sym typeface="Calibri" panose="020F0502020204030204"/>
              </a:rPr>
              <a:t>dtype: int64</a:t>
            </a:r>
          </a:p>
        </p:txBody>
      </p:sp>
      <p:sp>
        <p:nvSpPr>
          <p:cNvPr id="44" name="右箭头 43"/>
          <p:cNvSpPr/>
          <p:nvPr/>
        </p:nvSpPr>
        <p:spPr>
          <a:xfrm>
            <a:off x="6464935" y="3776345"/>
            <a:ext cx="421005" cy="274955"/>
          </a:xfrm>
          <a:prstGeom prst="rightArrow">
            <a:avLst/>
          </a:prstGeom>
          <a:solidFill>
            <a:srgbClr val="FFFFFF"/>
          </a:solidFill>
          <a:ln w="12700" cap="flat">
            <a:solidFill>
              <a:schemeClr val="accent1"/>
            </a:solidFill>
            <a:prstDash val="solid"/>
            <a:miter lim="8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ctr" forceAA="0">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n-lt"/>
              <a:ea typeface="+mn-ea"/>
              <a:cs typeface="+mn-cs"/>
              <a:sym typeface="Calibri" panose="020F0502020204030204"/>
            </a:endParaRPr>
          </a:p>
        </p:txBody>
      </p:sp>
      <p:sp>
        <p:nvSpPr>
          <p:cNvPr id="3" name="Content Placeholder 2"/>
          <p:cNvSpPr txBox="1">
            <a:spLocks noGrp="1"/>
          </p:cNvSpPr>
          <p:nvPr/>
        </p:nvSpPr>
        <p:spPr>
          <a:xfrm>
            <a:off x="352425" y="1111250"/>
            <a:ext cx="3730625" cy="532765"/>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en-US" altLang="zh-CN" sz="1600" dirty="0">
                <a:solidFill>
                  <a:srgbClr val="FF0000"/>
                </a:solidFill>
                <a:ea typeface="宋体" panose="02010600030101010101" pitchFamily="2" charset="-122"/>
                <a:sym typeface="+mn-ea"/>
              </a:rPr>
              <a:t>Step1</a:t>
            </a:r>
            <a:r>
              <a:rPr lang="zh-CN" altLang="zh-CN" sz="1600" dirty="0">
                <a:solidFill>
                  <a:srgbClr val="FF0000"/>
                </a:solidFill>
                <a:ea typeface="宋体" panose="02010600030101010101" pitchFamily="2" charset="-122"/>
                <a:sym typeface="+mn-ea"/>
              </a:rPr>
              <a:t>，</a:t>
            </a:r>
            <a:r>
              <a:rPr lang="zh-CN" altLang="en-US" sz="1600" dirty="0">
                <a:solidFill>
                  <a:srgbClr val="FF0000"/>
                </a:solidFill>
                <a:ea typeface="宋体" panose="02010600030101010101" pitchFamily="2" charset="-122"/>
                <a:sym typeface="+mn-ea"/>
              </a:rPr>
              <a:t>对数据进行探索</a:t>
            </a:r>
          </a:p>
          <a:p>
            <a:pPr>
              <a:lnSpc>
                <a:spcPct val="150000"/>
              </a:lnSpc>
            </a:pPr>
            <a:endParaRPr lang="zh-CN" altLang="en-US" sz="1600" dirty="0">
              <a:solidFill>
                <a:srgbClr val="FF0000"/>
              </a:solidFill>
              <a:ea typeface="宋体" panose="02010600030101010101" pitchFamily="2" charset="-122"/>
              <a:sym typeface="+mn-ea"/>
            </a:endParaRPr>
          </a:p>
        </p:txBody>
      </p:sp>
    </p:spTree>
    <p:custDataLst>
      <p:tags r:id="rId1"/>
    </p:custData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fontScale="90000"/>
          </a:bodyPr>
          <a:lstStyle>
            <a:lvl1pPr>
              <a:defRPr>
                <a:solidFill>
                  <a:srgbClr val="C00000"/>
                </a:solidFill>
              </a:defRPr>
            </a:lvl1pPr>
          </a:lstStyle>
          <a:p>
            <a:r>
              <a:rPr lang="en-US" dirty="0">
                <a:ea typeface="宋体" panose="02010600030101010101" pitchFamily="2" charset="-122"/>
                <a:sym typeface="+mn-ea"/>
              </a:rPr>
              <a:t>Project A</a:t>
            </a:r>
            <a:r>
              <a:rPr lang="zh-CN" dirty="0">
                <a:ea typeface="宋体" panose="02010600030101010101" pitchFamily="2" charset="-122"/>
                <a:sym typeface="+mn-ea"/>
              </a:rPr>
              <a:t>：数据预处理</a:t>
            </a:r>
            <a:endParaRPr lang="en-US" altLang="zh-CN" dirty="0">
              <a:ea typeface="宋体" panose="02010600030101010101" pitchFamily="2" charset="-122"/>
              <a:sym typeface="+mn-ea"/>
            </a:endParaRPr>
          </a:p>
        </p:txBody>
      </p:sp>
      <p:sp>
        <p:nvSpPr>
          <p:cNvPr id="131" name="Content Placeholder 2"/>
          <p:cNvSpPr txBox="1">
            <a:spLocks noGrp="1"/>
          </p:cNvSpPr>
          <p:nvPr/>
        </p:nvSpPr>
        <p:spPr>
          <a:xfrm>
            <a:off x="598805" y="1490345"/>
            <a:ext cx="5767705"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00000"/>
              </a:lnSpc>
              <a:spcAft>
                <a:spcPts val="500"/>
              </a:spcAft>
              <a:buNone/>
            </a:pPr>
            <a:r>
              <a:rPr sz="1400" dirty="0">
                <a:ea typeface="宋体" panose="02010600030101010101" pitchFamily="2" charset="-122"/>
                <a:sym typeface="+mn-ea"/>
              </a:rPr>
              <a:t># 去掉没用的列 员工号码，标准工时（=80）</a:t>
            </a:r>
          </a:p>
          <a:p>
            <a:pPr marL="0" indent="0">
              <a:lnSpc>
                <a:spcPct val="100000"/>
              </a:lnSpc>
              <a:spcAft>
                <a:spcPts val="500"/>
              </a:spcAft>
              <a:buNone/>
            </a:pPr>
            <a:r>
              <a:rPr sz="1400" dirty="0">
                <a:ea typeface="宋体" panose="02010600030101010101" pitchFamily="2" charset="-122"/>
                <a:sym typeface="+mn-ea"/>
              </a:rPr>
              <a:t>train = train.drop(['EmployeeNumber', 'StandardHours'], axis=1)</a:t>
            </a:r>
          </a:p>
          <a:p>
            <a:pPr marL="0" indent="0">
              <a:lnSpc>
                <a:spcPct val="100000"/>
              </a:lnSpc>
              <a:spcAft>
                <a:spcPts val="500"/>
              </a:spcAft>
              <a:buNone/>
            </a:pPr>
            <a:r>
              <a:rPr sz="1400" dirty="0">
                <a:ea typeface="宋体" panose="02010600030101010101" pitchFamily="2" charset="-122"/>
                <a:sym typeface="+mn-ea"/>
              </a:rPr>
              <a:t>test = test.drop(['EmployeeNumber', 'StandardHours'], axis=1)</a:t>
            </a:r>
          </a:p>
          <a:p>
            <a:pPr marL="0" indent="0">
              <a:lnSpc>
                <a:spcPct val="100000"/>
              </a:lnSpc>
              <a:spcAft>
                <a:spcPts val="500"/>
              </a:spcAft>
              <a:buNone/>
            </a:pPr>
            <a:r>
              <a:rPr sz="1400" dirty="0">
                <a:ea typeface="宋体" panose="02010600030101010101" pitchFamily="2" charset="-122"/>
                <a:sym typeface="+mn-ea"/>
              </a:rPr>
              <a:t># 对于分类特征进行特征值编码</a:t>
            </a:r>
          </a:p>
          <a:p>
            <a:pPr marL="0" indent="0">
              <a:lnSpc>
                <a:spcPct val="100000"/>
              </a:lnSpc>
              <a:spcAft>
                <a:spcPts val="500"/>
              </a:spcAft>
              <a:buNone/>
            </a:pPr>
            <a:r>
              <a:rPr lang="zh-CN" altLang="en-US" sz="1400" dirty="0">
                <a:ea typeface="宋体" panose="02010600030101010101" pitchFamily="2" charset="-122"/>
                <a:sym typeface="+mn-ea"/>
              </a:rPr>
              <a:t>from sklearn.preprocessing import LabelEncoder</a:t>
            </a:r>
            <a:endParaRPr sz="1400" dirty="0">
              <a:ea typeface="宋体" panose="02010600030101010101" pitchFamily="2" charset="-122"/>
              <a:sym typeface="+mn-ea"/>
            </a:endParaRPr>
          </a:p>
          <a:p>
            <a:pPr marL="0" indent="0">
              <a:lnSpc>
                <a:spcPct val="100000"/>
              </a:lnSpc>
              <a:spcAft>
                <a:spcPts val="500"/>
              </a:spcAft>
              <a:buNone/>
            </a:pPr>
            <a:r>
              <a:rPr sz="1400" dirty="0">
                <a:ea typeface="宋体" panose="02010600030101010101" pitchFamily="2" charset="-122"/>
                <a:sym typeface="+mn-ea"/>
              </a:rPr>
              <a:t>attr=['Age','BusinessTravel','Department','Education','EducationField','Gender','JobRole','MaritalStatus','Over18','OverTime']</a:t>
            </a:r>
          </a:p>
          <a:p>
            <a:pPr marL="0" indent="0">
              <a:lnSpc>
                <a:spcPct val="100000"/>
              </a:lnSpc>
              <a:spcAft>
                <a:spcPts val="500"/>
              </a:spcAft>
              <a:buNone/>
            </a:pPr>
            <a:r>
              <a:rPr sz="1400" dirty="0">
                <a:ea typeface="宋体" panose="02010600030101010101" pitchFamily="2" charset="-122"/>
                <a:sym typeface="+mn-ea"/>
              </a:rPr>
              <a:t>for feature in attr:</a:t>
            </a:r>
          </a:p>
          <a:p>
            <a:pPr marL="0" indent="0">
              <a:lnSpc>
                <a:spcPct val="100000"/>
              </a:lnSpc>
              <a:spcAft>
                <a:spcPts val="500"/>
              </a:spcAft>
              <a:buNone/>
            </a:pPr>
            <a:r>
              <a:rPr sz="1400" dirty="0">
                <a:ea typeface="宋体" panose="02010600030101010101" pitchFamily="2" charset="-122"/>
                <a:sym typeface="+mn-ea"/>
              </a:rPr>
              <a:t>    lbe=LabelEncoder()</a:t>
            </a:r>
          </a:p>
          <a:p>
            <a:pPr marL="0" indent="0">
              <a:lnSpc>
                <a:spcPct val="100000"/>
              </a:lnSpc>
              <a:spcAft>
                <a:spcPts val="500"/>
              </a:spcAft>
              <a:buNone/>
            </a:pPr>
            <a:r>
              <a:rPr sz="1400" dirty="0">
                <a:ea typeface="宋体" panose="02010600030101010101" pitchFamily="2" charset="-122"/>
                <a:sym typeface="+mn-ea"/>
              </a:rPr>
              <a:t>    train[feature]=lbe.fit_transform(train[feature])</a:t>
            </a:r>
          </a:p>
          <a:p>
            <a:pPr marL="0" indent="0">
              <a:lnSpc>
                <a:spcPct val="100000"/>
              </a:lnSpc>
              <a:spcAft>
                <a:spcPts val="500"/>
              </a:spcAft>
              <a:buNone/>
            </a:pPr>
            <a:r>
              <a:rPr sz="1400" dirty="0">
                <a:ea typeface="宋体" panose="02010600030101010101" pitchFamily="2" charset="-122"/>
                <a:sym typeface="+mn-ea"/>
              </a:rPr>
              <a:t>    test[feature]=lbe.transform(test[feature])</a:t>
            </a:r>
          </a:p>
          <a:p>
            <a:pPr marL="0" indent="0">
              <a:lnSpc>
                <a:spcPct val="100000"/>
              </a:lnSpc>
              <a:spcAft>
                <a:spcPts val="500"/>
              </a:spcAft>
              <a:buNone/>
            </a:pPr>
            <a:r>
              <a:rPr sz="1400" dirty="0">
                <a:ea typeface="宋体" panose="02010600030101010101" pitchFamily="2" charset="-122"/>
                <a:sym typeface="+mn-ea"/>
              </a:rPr>
              <a:t>train.to_csv('temp.csv')</a:t>
            </a:r>
          </a:p>
        </p:txBody>
      </p:sp>
      <p:sp>
        <p:nvSpPr>
          <p:cNvPr id="44" name="右箭头 43"/>
          <p:cNvSpPr/>
          <p:nvPr/>
        </p:nvSpPr>
        <p:spPr>
          <a:xfrm>
            <a:off x="5885180" y="3670935"/>
            <a:ext cx="421005" cy="274955"/>
          </a:xfrm>
          <a:prstGeom prst="rightArrow">
            <a:avLst/>
          </a:prstGeom>
          <a:solidFill>
            <a:srgbClr val="FFFFFF"/>
          </a:solidFill>
          <a:ln w="12700" cap="flat">
            <a:solidFill>
              <a:schemeClr val="accent1"/>
            </a:solidFill>
            <a:prstDash val="solid"/>
            <a:miter lim="8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ctr" forceAA="0">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n-lt"/>
              <a:ea typeface="+mn-ea"/>
              <a:cs typeface="+mn-cs"/>
              <a:sym typeface="Calibri" panose="020F0502020204030204"/>
            </a:endParaRPr>
          </a:p>
        </p:txBody>
      </p:sp>
      <p:pic>
        <p:nvPicPr>
          <p:cNvPr id="5" name="图片 4"/>
          <p:cNvPicPr>
            <a:picLocks noChangeAspect="1"/>
          </p:cNvPicPr>
          <p:nvPr/>
        </p:nvPicPr>
        <p:blipFill>
          <a:blip r:embed="rId4"/>
          <a:stretch>
            <a:fillRect/>
          </a:stretch>
        </p:blipFill>
        <p:spPr>
          <a:xfrm>
            <a:off x="6465570" y="1421130"/>
            <a:ext cx="5651500" cy="4972050"/>
          </a:xfrm>
          <a:prstGeom prst="rect">
            <a:avLst/>
          </a:prstGeom>
        </p:spPr>
      </p:pic>
      <p:sp>
        <p:nvSpPr>
          <p:cNvPr id="6" name="Content Placeholder 2"/>
          <p:cNvSpPr txBox="1">
            <a:spLocks noGrp="1"/>
          </p:cNvSpPr>
          <p:nvPr/>
        </p:nvSpPr>
        <p:spPr>
          <a:xfrm>
            <a:off x="352425" y="1012190"/>
            <a:ext cx="3730625" cy="532765"/>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en-US" altLang="zh-CN" sz="1600" dirty="0">
                <a:solidFill>
                  <a:srgbClr val="FF0000"/>
                </a:solidFill>
                <a:ea typeface="宋体" panose="02010600030101010101" pitchFamily="2" charset="-122"/>
                <a:sym typeface="+mn-ea"/>
              </a:rPr>
              <a:t>Step2</a:t>
            </a:r>
            <a:r>
              <a:rPr lang="zh-CN" altLang="zh-CN" sz="1600" dirty="0">
                <a:solidFill>
                  <a:srgbClr val="FF0000"/>
                </a:solidFill>
                <a:ea typeface="宋体" panose="02010600030101010101" pitchFamily="2" charset="-122"/>
                <a:sym typeface="+mn-ea"/>
              </a:rPr>
              <a:t>，去掉无用特征，处理分类特征</a:t>
            </a:r>
            <a:endParaRPr lang="zh-CN" altLang="en-US" sz="1600" dirty="0">
              <a:solidFill>
                <a:srgbClr val="FF0000"/>
              </a:solidFill>
              <a:ea typeface="宋体" panose="02010600030101010101" pitchFamily="2" charset="-122"/>
              <a:sym typeface="+mn-ea"/>
            </a:endParaRPr>
          </a:p>
        </p:txBody>
      </p:sp>
    </p:spTree>
    <p:custDataLst>
      <p:tags r:id="rId1"/>
    </p:custData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fontScale="90000"/>
          </a:bodyPr>
          <a:lstStyle>
            <a:lvl1pPr>
              <a:defRPr>
                <a:solidFill>
                  <a:srgbClr val="C00000"/>
                </a:solidFill>
              </a:defRPr>
            </a:lvl1pPr>
          </a:lstStyle>
          <a:p>
            <a:r>
              <a:rPr lang="en-US" dirty="0">
                <a:ea typeface="宋体" panose="02010600030101010101" pitchFamily="2" charset="-122"/>
                <a:sym typeface="+mn-ea"/>
              </a:rPr>
              <a:t>Project A</a:t>
            </a:r>
            <a:r>
              <a:rPr lang="zh-CN" dirty="0">
                <a:ea typeface="宋体" panose="02010600030101010101" pitchFamily="2" charset="-122"/>
                <a:sym typeface="+mn-ea"/>
              </a:rPr>
              <a:t>：数据预处理</a:t>
            </a:r>
            <a:endParaRPr lang="en-US" altLang="zh-CN" dirty="0">
              <a:ea typeface="宋体" panose="02010600030101010101" pitchFamily="2" charset="-122"/>
              <a:sym typeface="+mn-ea"/>
            </a:endParaRPr>
          </a:p>
        </p:txBody>
      </p:sp>
      <p:sp>
        <p:nvSpPr>
          <p:cNvPr id="44" name="右箭头 43"/>
          <p:cNvSpPr/>
          <p:nvPr/>
        </p:nvSpPr>
        <p:spPr>
          <a:xfrm>
            <a:off x="5885180" y="3670935"/>
            <a:ext cx="421005" cy="274955"/>
          </a:xfrm>
          <a:prstGeom prst="rightArrow">
            <a:avLst/>
          </a:prstGeom>
          <a:solidFill>
            <a:srgbClr val="FFFFFF"/>
          </a:solidFill>
          <a:ln w="12700" cap="flat">
            <a:solidFill>
              <a:schemeClr val="accent1"/>
            </a:solidFill>
            <a:prstDash val="solid"/>
            <a:miter lim="8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ctr" forceAA="0">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n-lt"/>
              <a:ea typeface="+mn-ea"/>
              <a:cs typeface="+mn-cs"/>
              <a:sym typeface="Calibri" panose="020F0502020204030204"/>
            </a:endParaRPr>
          </a:p>
        </p:txBody>
      </p:sp>
      <p:pic>
        <p:nvPicPr>
          <p:cNvPr id="5" name="图片 4"/>
          <p:cNvPicPr>
            <a:picLocks noChangeAspect="1"/>
          </p:cNvPicPr>
          <p:nvPr/>
        </p:nvPicPr>
        <p:blipFill>
          <a:blip r:embed="rId4"/>
          <a:stretch>
            <a:fillRect/>
          </a:stretch>
        </p:blipFill>
        <p:spPr>
          <a:xfrm>
            <a:off x="6465570" y="1421130"/>
            <a:ext cx="5651500" cy="4972050"/>
          </a:xfrm>
          <a:prstGeom prst="rect">
            <a:avLst/>
          </a:prstGeom>
        </p:spPr>
      </p:pic>
      <p:pic>
        <p:nvPicPr>
          <p:cNvPr id="2" name="图片 1"/>
          <p:cNvPicPr>
            <a:picLocks noChangeAspect="1"/>
          </p:cNvPicPr>
          <p:nvPr/>
        </p:nvPicPr>
        <p:blipFill>
          <a:blip r:embed="rId5"/>
          <a:stretch>
            <a:fillRect/>
          </a:stretch>
        </p:blipFill>
        <p:spPr>
          <a:xfrm>
            <a:off x="473075" y="1421130"/>
            <a:ext cx="5121910" cy="4984750"/>
          </a:xfrm>
          <a:prstGeom prst="rect">
            <a:avLst/>
          </a:prstGeom>
        </p:spPr>
      </p:pic>
      <p:sp>
        <p:nvSpPr>
          <p:cNvPr id="3" name="Content Placeholder 2"/>
          <p:cNvSpPr txBox="1">
            <a:spLocks noGrp="1"/>
          </p:cNvSpPr>
          <p:nvPr/>
        </p:nvSpPr>
        <p:spPr>
          <a:xfrm>
            <a:off x="352425" y="1012190"/>
            <a:ext cx="3730625" cy="532765"/>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zh-CN" altLang="zh-CN" sz="1600" dirty="0">
                <a:solidFill>
                  <a:srgbClr val="FF0000"/>
                </a:solidFill>
                <a:ea typeface="宋体" panose="02010600030101010101" pitchFamily="2" charset="-122"/>
                <a:sym typeface="+mn-ea"/>
              </a:rPr>
              <a:t>处理前，处理后数据对比</a:t>
            </a:r>
            <a:endParaRPr lang="zh-CN" altLang="en-US" sz="1600" dirty="0">
              <a:solidFill>
                <a:srgbClr val="FF0000"/>
              </a:solidFill>
              <a:ea typeface="宋体" panose="02010600030101010101" pitchFamily="2" charset="-122"/>
              <a:sym typeface="+mn-ea"/>
            </a:endParaRPr>
          </a:p>
        </p:txBody>
      </p:sp>
    </p:spTree>
    <p:custDataLst>
      <p:tags r:id="rId1"/>
    </p:custData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fontScale="90000"/>
          </a:bodyPr>
          <a:lstStyle>
            <a:lvl1pPr>
              <a:defRPr>
                <a:solidFill>
                  <a:srgbClr val="C00000"/>
                </a:solidFill>
              </a:defRPr>
            </a:lvl1pPr>
          </a:lstStyle>
          <a:p>
            <a:r>
              <a:rPr lang="en-US" altLang="zh-CN" dirty="0">
                <a:ea typeface="宋体" panose="02010600030101010101" pitchFamily="2" charset="-122"/>
                <a:sym typeface="+mn-ea"/>
              </a:rPr>
              <a:t>LR</a:t>
            </a:r>
            <a:r>
              <a:rPr lang="zh-CN" altLang="en-US" dirty="0">
                <a:ea typeface="宋体" panose="02010600030101010101" pitchFamily="2" charset="-122"/>
                <a:sym typeface="+mn-ea"/>
              </a:rPr>
              <a:t>工具</a:t>
            </a:r>
            <a:endParaRPr lang="en-US" altLang="zh-CN" dirty="0">
              <a:ea typeface="宋体" panose="02010600030101010101" pitchFamily="2" charset="-122"/>
              <a:sym typeface="+mn-ea"/>
            </a:endParaRPr>
          </a:p>
        </p:txBody>
      </p:sp>
      <p:sp>
        <p:nvSpPr>
          <p:cNvPr id="131" name="Content Placeholder 2"/>
          <p:cNvSpPr txBox="1">
            <a:spLocks noGrp="1"/>
          </p:cNvSpPr>
          <p:nvPr/>
        </p:nvSpPr>
        <p:spPr>
          <a:xfrm>
            <a:off x="598805" y="1366520"/>
            <a:ext cx="5605145"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en-US" altLang="zh-CN" sz="1400" dirty="0">
                <a:ea typeface="宋体" panose="02010600030101010101" pitchFamily="2" charset="-122"/>
                <a:sym typeface="+mn-ea"/>
              </a:rPr>
              <a:t>LR</a:t>
            </a:r>
            <a:r>
              <a:rPr lang="zh-CN" sz="1400" dirty="0">
                <a:ea typeface="宋体" panose="02010600030101010101" pitchFamily="2" charset="-122"/>
                <a:sym typeface="+mn-ea"/>
              </a:rPr>
              <a:t>工具</a:t>
            </a:r>
            <a:r>
              <a:rPr lang="zh-CN" altLang="en-US" sz="1400" dirty="0">
                <a:ea typeface="宋体" panose="02010600030101010101" pitchFamily="2" charset="-122"/>
                <a:sym typeface="+mn-ea"/>
              </a:rPr>
              <a:t>：</a:t>
            </a:r>
          </a:p>
          <a:p>
            <a:pPr>
              <a:lnSpc>
                <a:spcPct val="150000"/>
              </a:lnSpc>
            </a:pPr>
            <a:r>
              <a:rPr lang="zh-CN" sz="1400" dirty="0">
                <a:ea typeface="宋体" panose="02010600030101010101" pitchFamily="2" charset="-122"/>
                <a:sym typeface="+mn-ea"/>
              </a:rPr>
              <a:t>from sklearn.linear_model.logistic import LogisticRegression</a:t>
            </a:r>
          </a:p>
          <a:p>
            <a:pPr marL="0" indent="0">
              <a:lnSpc>
                <a:spcPct val="150000"/>
              </a:lnSpc>
              <a:buNone/>
            </a:pPr>
            <a:r>
              <a:rPr lang="zh-CN" sz="1400" dirty="0">
                <a:ea typeface="宋体" panose="02010600030101010101" pitchFamily="2" charset="-122"/>
                <a:sym typeface="+mn-ea"/>
              </a:rPr>
              <a:t>参数：</a:t>
            </a:r>
          </a:p>
          <a:p>
            <a:pPr>
              <a:lnSpc>
                <a:spcPct val="150000"/>
              </a:lnSpc>
            </a:pPr>
            <a:r>
              <a:rPr sz="1400" dirty="0">
                <a:ea typeface="宋体" panose="02010600030101010101" pitchFamily="2" charset="-122"/>
                <a:sym typeface="+mn-ea"/>
              </a:rPr>
              <a:t>penalty</a:t>
            </a:r>
            <a:r>
              <a:rPr lang="zh-CN" sz="1400" dirty="0">
                <a:ea typeface="宋体" panose="02010600030101010101" pitchFamily="2" charset="-122"/>
                <a:sym typeface="+mn-ea"/>
              </a:rPr>
              <a:t>，惩罚项，正则化参数，防止过拟合，</a:t>
            </a:r>
            <a:r>
              <a:rPr sz="1400" dirty="0">
                <a:ea typeface="宋体" panose="02010600030101010101" pitchFamily="2" charset="-122"/>
                <a:sym typeface="+mn-ea"/>
              </a:rPr>
              <a:t>l1或l2</a:t>
            </a:r>
            <a:r>
              <a:rPr lang="zh-CN" sz="1400" dirty="0">
                <a:ea typeface="宋体" panose="02010600030101010101" pitchFamily="2" charset="-122"/>
                <a:sym typeface="+mn-ea"/>
              </a:rPr>
              <a:t>，</a:t>
            </a:r>
            <a:r>
              <a:rPr sz="1400" dirty="0">
                <a:ea typeface="宋体" panose="02010600030101010101" pitchFamily="2" charset="-122"/>
                <a:sym typeface="+mn-ea"/>
              </a:rPr>
              <a:t>默认</a:t>
            </a:r>
            <a:r>
              <a:rPr lang="zh-CN" sz="1400" dirty="0">
                <a:ea typeface="宋体" panose="02010600030101010101" pitchFamily="2" charset="-122"/>
                <a:sym typeface="+mn-ea"/>
              </a:rPr>
              <a:t>为</a:t>
            </a:r>
            <a:r>
              <a:rPr sz="1400" dirty="0">
                <a:ea typeface="宋体" panose="02010600030101010101" pitchFamily="2" charset="-122"/>
                <a:sym typeface="+mn-ea"/>
              </a:rPr>
              <a:t>l2</a:t>
            </a:r>
          </a:p>
          <a:p>
            <a:pPr>
              <a:lnSpc>
                <a:spcPct val="150000"/>
              </a:lnSpc>
            </a:pPr>
            <a:r>
              <a:rPr sz="1400" dirty="0">
                <a:ea typeface="宋体" panose="02010600030101010101" pitchFamily="2" charset="-122"/>
                <a:sym typeface="+mn-ea"/>
              </a:rPr>
              <a:t>C</a:t>
            </a:r>
            <a:r>
              <a:rPr lang="zh-CN" sz="1400" dirty="0">
                <a:ea typeface="宋体" panose="02010600030101010101" pitchFamily="2" charset="-122"/>
                <a:sym typeface="+mn-ea"/>
              </a:rPr>
              <a:t>，</a:t>
            </a:r>
            <a:r>
              <a:rPr sz="1400" dirty="0">
                <a:ea typeface="宋体" panose="02010600030101010101" pitchFamily="2" charset="-122"/>
                <a:sym typeface="+mn-ea"/>
              </a:rPr>
              <a:t>正则化系数λ的倒数</a:t>
            </a:r>
            <a:r>
              <a:rPr lang="zh-CN" sz="1400" dirty="0">
                <a:ea typeface="宋体" panose="02010600030101010101" pitchFamily="2" charset="-122"/>
                <a:sym typeface="+mn-ea"/>
              </a:rPr>
              <a:t>，</a:t>
            </a:r>
            <a:r>
              <a:rPr lang="en-US" altLang="zh-CN" sz="1400" dirty="0">
                <a:ea typeface="宋体" panose="02010600030101010101" pitchFamily="2" charset="-122"/>
                <a:sym typeface="+mn-ea"/>
              </a:rPr>
              <a:t>float</a:t>
            </a:r>
            <a:r>
              <a:rPr lang="zh-CN" altLang="en-US" sz="1400" dirty="0">
                <a:ea typeface="宋体" panose="02010600030101010101" pitchFamily="2" charset="-122"/>
                <a:sym typeface="+mn-ea"/>
              </a:rPr>
              <a:t>类型，</a:t>
            </a:r>
            <a:r>
              <a:rPr sz="1400" dirty="0">
                <a:ea typeface="宋体" panose="02010600030101010101" pitchFamily="2" charset="-122"/>
                <a:sym typeface="+mn-ea"/>
              </a:rPr>
              <a:t>默认为1</a:t>
            </a:r>
            <a:r>
              <a:rPr lang="en-US" sz="1400" dirty="0">
                <a:ea typeface="宋体" panose="02010600030101010101" pitchFamily="2" charset="-122"/>
                <a:sym typeface="+mn-ea"/>
              </a:rPr>
              <a:t>.0</a:t>
            </a:r>
            <a:endParaRPr sz="1400" dirty="0">
              <a:ea typeface="宋体" panose="02010600030101010101" pitchFamily="2" charset="-122"/>
              <a:sym typeface="+mn-ea"/>
            </a:endParaRPr>
          </a:p>
          <a:p>
            <a:pPr>
              <a:lnSpc>
                <a:spcPct val="150000"/>
              </a:lnSpc>
            </a:pPr>
            <a:r>
              <a:rPr lang="zh-CN" sz="1400" dirty="0">
                <a:ea typeface="宋体" panose="02010600030101010101" pitchFamily="2" charset="-122"/>
                <a:sym typeface="+mn-ea"/>
              </a:rPr>
              <a:t>solver，损失函数优化方法，liblinear（默认），lbfgs， newton-cg，sag</a:t>
            </a:r>
          </a:p>
          <a:p>
            <a:pPr>
              <a:lnSpc>
                <a:spcPct val="150000"/>
              </a:lnSpc>
            </a:pPr>
            <a:r>
              <a:rPr lang="zh-CN" sz="1400" dirty="0">
                <a:ea typeface="宋体" panose="02010600030101010101" pitchFamily="2" charset="-122"/>
                <a:sym typeface="+mn-ea"/>
              </a:rPr>
              <a:t>random_state，随机数种子</a:t>
            </a:r>
          </a:p>
          <a:p>
            <a:pPr>
              <a:lnSpc>
                <a:spcPct val="150000"/>
              </a:lnSpc>
            </a:pPr>
            <a:r>
              <a:rPr lang="zh-CN" sz="1400" dirty="0">
                <a:ea typeface="宋体" panose="02010600030101010101" pitchFamily="2" charset="-122"/>
                <a:sym typeface="+mn-ea"/>
              </a:rPr>
              <a:t>max_iter，算法收敛的最大迭代次数，默认为</a:t>
            </a:r>
            <a:r>
              <a:rPr lang="en-US" altLang="zh-CN" sz="1400" dirty="0">
                <a:ea typeface="宋体" panose="02010600030101010101" pitchFamily="2" charset="-122"/>
                <a:sym typeface="+mn-ea"/>
              </a:rPr>
              <a:t>100</a:t>
            </a:r>
          </a:p>
          <a:p>
            <a:pPr>
              <a:lnSpc>
                <a:spcPct val="150000"/>
              </a:lnSpc>
            </a:pPr>
            <a:r>
              <a:rPr lang="zh-CN" sz="1400" dirty="0">
                <a:ea typeface="宋体" panose="02010600030101010101" pitchFamily="2" charset="-122"/>
                <a:sym typeface="+mn-ea"/>
              </a:rPr>
              <a:t>tol=0.0001 : 优化算法停止条件，迭代前后函数差小于</a:t>
            </a:r>
            <a:r>
              <a:rPr lang="en-US" altLang="zh-CN" sz="1400" dirty="0">
                <a:ea typeface="宋体" panose="02010600030101010101" pitchFamily="2" charset="-122"/>
                <a:sym typeface="+mn-ea"/>
              </a:rPr>
              <a:t>tol</a:t>
            </a:r>
            <a:r>
              <a:rPr lang="zh-CN" altLang="en-US" sz="1400" dirty="0">
                <a:ea typeface="宋体" panose="02010600030101010101" pitchFamily="2" charset="-122"/>
                <a:sym typeface="+mn-ea"/>
              </a:rPr>
              <a:t>则</a:t>
            </a:r>
            <a:r>
              <a:rPr lang="zh-CN" sz="1400" dirty="0">
                <a:ea typeface="宋体" panose="02010600030101010101" pitchFamily="2" charset="-122"/>
                <a:sym typeface="+mn-ea"/>
              </a:rPr>
              <a:t>终止</a:t>
            </a:r>
          </a:p>
          <a:p>
            <a:pPr marL="285750" indent="-285750">
              <a:lnSpc>
                <a:spcPct val="150000"/>
              </a:lnSpc>
              <a:buFont typeface="Arial" panose="020B0604020202020204" pitchFamily="34" charset="0"/>
              <a:buChar char="•"/>
            </a:pPr>
            <a:r>
              <a:rPr lang="zh-CN" sz="1400" dirty="0">
                <a:ea typeface="宋体" panose="02010600030101010101" pitchFamily="2" charset="-122"/>
                <a:sym typeface="+mn-ea"/>
              </a:rPr>
              <a:t>verbose=0 : 日志冗长度int：冗长度；0：不输出训练过程；1：偶尔输出； &gt;1：对每个子模型都输出</a:t>
            </a:r>
          </a:p>
          <a:p>
            <a:pPr marL="285750" indent="-285750">
              <a:lnSpc>
                <a:spcPct val="150000"/>
              </a:lnSpc>
              <a:buFont typeface="Arial" panose="020B0604020202020204" pitchFamily="34" charset="0"/>
              <a:buChar char="•"/>
            </a:pPr>
            <a:r>
              <a:rPr sz="1400" dirty="0">
                <a:ea typeface="宋体" panose="02010600030101010101" pitchFamily="2" charset="-122"/>
                <a:sym typeface="+mn-ea"/>
              </a:rPr>
              <a:t>n_jobs=1 : 并行数，int：个数；-1：跟CPU核数一致；1:默认值</a:t>
            </a:r>
          </a:p>
          <a:p>
            <a:pPr marL="0" indent="0">
              <a:lnSpc>
                <a:spcPct val="150000"/>
              </a:lnSpc>
              <a:buNone/>
            </a:pPr>
            <a:endParaRPr lang="zh-CN" sz="1400" dirty="0">
              <a:ea typeface="宋体" panose="02010600030101010101" pitchFamily="2" charset="-122"/>
              <a:sym typeface="+mn-ea"/>
            </a:endParaRPr>
          </a:p>
          <a:p>
            <a:pPr>
              <a:lnSpc>
                <a:spcPct val="150000"/>
              </a:lnSpc>
            </a:pPr>
            <a:endParaRPr lang="zh-CN" altLang="en-US" sz="1400" dirty="0">
              <a:ea typeface="宋体" panose="02010600030101010101" pitchFamily="2" charset="-122"/>
              <a:sym typeface="+mn-ea"/>
            </a:endParaRPr>
          </a:p>
          <a:p>
            <a:pPr>
              <a:lnSpc>
                <a:spcPct val="150000"/>
              </a:lnSpc>
            </a:pPr>
            <a:endParaRPr sz="1400" dirty="0">
              <a:ea typeface="宋体" panose="02010600030101010101" pitchFamily="2" charset="-122"/>
              <a:sym typeface="+mn-ea"/>
            </a:endParaRPr>
          </a:p>
        </p:txBody>
      </p:sp>
      <p:sp>
        <p:nvSpPr>
          <p:cNvPr id="2" name="文本框 1"/>
          <p:cNvSpPr txBox="1"/>
          <p:nvPr/>
        </p:nvSpPr>
        <p:spPr>
          <a:xfrm>
            <a:off x="6134100" y="2026285"/>
            <a:ext cx="5955030" cy="304482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t" forceAA="0">
            <a:spAutoFit/>
          </a:bodyPr>
          <a:lstStyle/>
          <a:p>
            <a:pPr>
              <a:lnSpc>
                <a:spcPct val="150000"/>
              </a:lnSpc>
              <a:buFont typeface="Arial" panose="020B0604020202020204" pitchFamily="34" charset="0"/>
            </a:pPr>
            <a:r>
              <a:rPr lang="zh-CN" sz="1600" dirty="0">
                <a:ea typeface="宋体" panose="02010600030101010101" pitchFamily="2" charset="-122"/>
                <a:sym typeface="+mn-ea"/>
              </a:rPr>
              <a:t>常用方法：</a:t>
            </a:r>
          </a:p>
          <a:p>
            <a:pPr marL="285750" indent="-285750">
              <a:lnSpc>
                <a:spcPct val="150000"/>
              </a:lnSpc>
              <a:buFont typeface="Arial" panose="020B0604020202020204" pitchFamily="34" charset="0"/>
              <a:buChar char="•"/>
            </a:pPr>
            <a:r>
              <a:rPr lang="zh-CN" sz="1600" dirty="0">
                <a:ea typeface="宋体" panose="02010600030101010101" pitchFamily="2" charset="-122"/>
                <a:sym typeface="+mn-ea"/>
              </a:rPr>
              <a:t>fit(X, y, sample_weight=None)</a:t>
            </a:r>
          </a:p>
          <a:p>
            <a:pPr marL="285750" indent="-285750">
              <a:lnSpc>
                <a:spcPct val="150000"/>
              </a:lnSpc>
              <a:buFont typeface="Arial" panose="020B0604020202020204" pitchFamily="34" charset="0"/>
              <a:buChar char="•"/>
            </a:pPr>
            <a:r>
              <a:rPr lang="zh-CN" sz="1600" dirty="0">
                <a:ea typeface="宋体" panose="02010600030101010101" pitchFamily="2" charset="-122"/>
                <a:sym typeface="+mn-ea"/>
              </a:rPr>
              <a:t>fit_transform(X, y=None, **fit_params)</a:t>
            </a:r>
          </a:p>
          <a:p>
            <a:pPr marL="285750" indent="-285750">
              <a:lnSpc>
                <a:spcPct val="150000"/>
              </a:lnSpc>
              <a:buFont typeface="Arial" panose="020B0604020202020204" pitchFamily="34" charset="0"/>
              <a:buChar char="•"/>
            </a:pPr>
            <a:r>
              <a:rPr lang="zh-CN" sz="1600" dirty="0">
                <a:ea typeface="宋体" panose="02010600030101010101" pitchFamily="2" charset="-122"/>
                <a:sym typeface="+mn-ea"/>
              </a:rPr>
              <a:t>predict(X)，用来预测样本，也就是分类</a:t>
            </a:r>
          </a:p>
          <a:p>
            <a:pPr marL="285750" indent="-285750">
              <a:lnSpc>
                <a:spcPct val="150000"/>
              </a:lnSpc>
              <a:buFont typeface="Arial" panose="020B0604020202020204" pitchFamily="34" charset="0"/>
              <a:buChar char="•"/>
            </a:pPr>
            <a:r>
              <a:rPr sz="1600" dirty="0">
                <a:ea typeface="宋体" panose="02010600030101010101" pitchFamily="2" charset="-122"/>
                <a:sym typeface="+mn-ea"/>
              </a:rPr>
              <a:t>predict_proba(X)</a:t>
            </a:r>
            <a:r>
              <a:rPr lang="zh-CN" sz="1600" dirty="0">
                <a:ea typeface="宋体" panose="02010600030101010101" pitchFamily="2" charset="-122"/>
                <a:sym typeface="+mn-ea"/>
              </a:rPr>
              <a:t>，</a:t>
            </a:r>
            <a:r>
              <a:rPr lang="en-US" sz="1600" dirty="0">
                <a:ea typeface="宋体" panose="02010600030101010101" pitchFamily="2" charset="-122"/>
                <a:sym typeface="+mn-ea"/>
              </a:rPr>
              <a:t>输出分类概率。返回每种类别的概率，按照分类类别顺序给出。</a:t>
            </a:r>
          </a:p>
          <a:p>
            <a:pPr marL="285750" indent="-285750">
              <a:lnSpc>
                <a:spcPct val="150000"/>
              </a:lnSpc>
              <a:buFont typeface="Arial" panose="020B0604020202020204" pitchFamily="34" charset="0"/>
              <a:buChar char="•"/>
            </a:pPr>
            <a:r>
              <a:rPr sz="1600" dirty="0">
                <a:ea typeface="宋体" panose="02010600030101010101" pitchFamily="2" charset="-122"/>
                <a:sym typeface="+mn-ea"/>
              </a:rPr>
              <a:t>score(X, y, sample_weight=None)</a:t>
            </a:r>
            <a:r>
              <a:rPr lang="zh-CN" sz="1600" dirty="0">
                <a:ea typeface="宋体" panose="02010600030101010101" pitchFamily="2" charset="-122"/>
                <a:sym typeface="+mn-ea"/>
              </a:rPr>
              <a:t>，返回给定测试集合的平均准确率（mean accuracy）</a:t>
            </a:r>
          </a:p>
        </p:txBody>
      </p:sp>
    </p:spTree>
    <p:custDataLst>
      <p:tags r:id="rId1"/>
    </p:custData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fontScale="90000"/>
          </a:bodyPr>
          <a:lstStyle>
            <a:lvl1pPr>
              <a:defRPr>
                <a:solidFill>
                  <a:srgbClr val="C00000"/>
                </a:solidFill>
              </a:defRPr>
            </a:lvl1pPr>
          </a:lstStyle>
          <a:p>
            <a:r>
              <a:rPr lang="en-US" altLang="zh-CN" dirty="0">
                <a:ea typeface="宋体" panose="02010600030101010101" pitchFamily="2" charset="-122"/>
                <a:sym typeface="+mn-ea"/>
              </a:rPr>
              <a:t>LR</a:t>
            </a:r>
            <a:r>
              <a:rPr lang="zh-CN" altLang="en-US" dirty="0">
                <a:ea typeface="宋体" panose="02010600030101010101" pitchFamily="2" charset="-122"/>
                <a:sym typeface="+mn-ea"/>
              </a:rPr>
              <a:t>工具</a:t>
            </a:r>
            <a:endParaRPr lang="en-US" altLang="zh-CN" dirty="0">
              <a:ea typeface="宋体" panose="02010600030101010101" pitchFamily="2" charset="-122"/>
              <a:sym typeface="+mn-ea"/>
            </a:endParaRPr>
          </a:p>
        </p:txBody>
      </p:sp>
      <p:sp>
        <p:nvSpPr>
          <p:cNvPr id="131" name="Content Placeholder 2"/>
          <p:cNvSpPr txBox="1">
            <a:spLocks noGrp="1"/>
          </p:cNvSpPr>
          <p:nvPr/>
        </p:nvSpPr>
        <p:spPr>
          <a:xfrm>
            <a:off x="598805" y="1490345"/>
            <a:ext cx="7085965"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00000"/>
              </a:lnSpc>
              <a:spcAft>
                <a:spcPts val="500"/>
              </a:spcAft>
              <a:buNone/>
            </a:pPr>
            <a:r>
              <a:rPr sz="1600" dirty="0">
                <a:ea typeface="宋体" panose="02010600030101010101" pitchFamily="2" charset="-122"/>
                <a:sym typeface="+mn-ea"/>
              </a:rPr>
              <a:t>model = LogisticRegression(max_iter=100, </a:t>
            </a:r>
          </a:p>
          <a:p>
            <a:pPr marL="0" indent="0">
              <a:lnSpc>
                <a:spcPct val="100000"/>
              </a:lnSpc>
              <a:spcAft>
                <a:spcPts val="500"/>
              </a:spcAft>
              <a:buNone/>
            </a:pPr>
            <a:r>
              <a:rPr sz="1600" dirty="0">
                <a:ea typeface="宋体" panose="02010600030101010101" pitchFamily="2" charset="-122"/>
                <a:sym typeface="+mn-ea"/>
              </a:rPr>
              <a:t>                           verbose=True, </a:t>
            </a:r>
          </a:p>
          <a:p>
            <a:pPr marL="0" indent="0">
              <a:lnSpc>
                <a:spcPct val="100000"/>
              </a:lnSpc>
              <a:spcAft>
                <a:spcPts val="500"/>
              </a:spcAft>
              <a:buNone/>
            </a:pPr>
            <a:r>
              <a:rPr sz="1600" dirty="0">
                <a:ea typeface="宋体" panose="02010600030101010101" pitchFamily="2" charset="-122"/>
                <a:sym typeface="+mn-ea"/>
              </a:rPr>
              <a:t>                           random_state=33,</a:t>
            </a:r>
          </a:p>
          <a:p>
            <a:pPr marL="0" indent="0">
              <a:lnSpc>
                <a:spcPct val="100000"/>
              </a:lnSpc>
              <a:spcAft>
                <a:spcPts val="500"/>
              </a:spcAft>
              <a:buNone/>
            </a:pPr>
            <a:r>
              <a:rPr sz="1600" dirty="0">
                <a:ea typeface="宋体" panose="02010600030101010101" pitchFamily="2" charset="-122"/>
                <a:sym typeface="+mn-ea"/>
              </a:rPr>
              <a:t>                           tol=1e-4</a:t>
            </a:r>
          </a:p>
          <a:p>
            <a:pPr marL="0" indent="0">
              <a:lnSpc>
                <a:spcPct val="100000"/>
              </a:lnSpc>
              <a:spcAft>
                <a:spcPts val="500"/>
              </a:spcAft>
              <a:buNone/>
            </a:pPr>
            <a:r>
              <a:rPr sz="1600" dirty="0">
                <a:ea typeface="宋体" panose="02010600030101010101" pitchFamily="2" charset="-122"/>
                <a:sym typeface="+mn-ea"/>
              </a:rPr>
              <a:t>                          )</a:t>
            </a:r>
          </a:p>
          <a:p>
            <a:pPr marL="0" indent="0">
              <a:lnSpc>
                <a:spcPct val="100000"/>
              </a:lnSpc>
              <a:spcAft>
                <a:spcPts val="500"/>
              </a:spcAft>
              <a:buNone/>
            </a:pPr>
            <a:r>
              <a:rPr sz="1600" dirty="0">
                <a:ea typeface="宋体" panose="02010600030101010101" pitchFamily="2" charset="-122"/>
                <a:sym typeface="+mn-ea"/>
              </a:rPr>
              <a:t>model.fit(X_train, y_train)</a:t>
            </a:r>
          </a:p>
          <a:p>
            <a:pPr marL="0" indent="0">
              <a:lnSpc>
                <a:spcPct val="100000"/>
              </a:lnSpc>
              <a:spcAft>
                <a:spcPts val="500"/>
              </a:spcAft>
              <a:buNone/>
            </a:pPr>
            <a:r>
              <a:rPr sz="1600" dirty="0">
                <a:ea typeface="宋体" panose="02010600030101010101" pitchFamily="2" charset="-122"/>
                <a:sym typeface="+mn-ea"/>
              </a:rPr>
              <a:t>predict = model.predict_proba(test)[:, 1]</a:t>
            </a:r>
          </a:p>
          <a:p>
            <a:pPr marL="0" indent="0">
              <a:lnSpc>
                <a:spcPct val="100000"/>
              </a:lnSpc>
              <a:spcAft>
                <a:spcPts val="500"/>
              </a:spcAft>
              <a:buNone/>
            </a:pPr>
            <a:r>
              <a:rPr sz="1600" dirty="0">
                <a:ea typeface="宋体" panose="02010600030101010101" pitchFamily="2" charset="-122"/>
                <a:sym typeface="+mn-ea"/>
              </a:rPr>
              <a:t>test['Attrition']=predict</a:t>
            </a:r>
          </a:p>
          <a:p>
            <a:pPr marL="0" indent="0">
              <a:lnSpc>
                <a:spcPct val="100000"/>
              </a:lnSpc>
              <a:spcAft>
                <a:spcPts val="500"/>
              </a:spcAft>
              <a:buNone/>
            </a:pPr>
            <a:r>
              <a:rPr sz="1600" dirty="0">
                <a:ea typeface="宋体" panose="02010600030101010101" pitchFamily="2" charset="-122"/>
                <a:sym typeface="+mn-ea"/>
              </a:rPr>
              <a:t># 转化为二分类输出</a:t>
            </a:r>
          </a:p>
          <a:p>
            <a:pPr marL="0" indent="0">
              <a:lnSpc>
                <a:spcPct val="100000"/>
              </a:lnSpc>
              <a:spcAft>
                <a:spcPts val="500"/>
              </a:spcAft>
              <a:buNone/>
            </a:pPr>
            <a:r>
              <a:rPr sz="1600" dirty="0">
                <a:ea typeface="宋体" panose="02010600030101010101" pitchFamily="2" charset="-122"/>
                <a:sym typeface="+mn-ea"/>
              </a:rPr>
              <a:t>test['Attrition']=test['Attrition'].map(lambda x:1 if x&gt;=0.5 else 0)</a:t>
            </a:r>
          </a:p>
          <a:p>
            <a:pPr marL="0" indent="0">
              <a:lnSpc>
                <a:spcPct val="100000"/>
              </a:lnSpc>
              <a:spcAft>
                <a:spcPts val="500"/>
              </a:spcAft>
              <a:buNone/>
            </a:pPr>
            <a:r>
              <a:rPr sz="1600" dirty="0">
                <a:ea typeface="宋体" panose="02010600030101010101" pitchFamily="2" charset="-122"/>
                <a:sym typeface="+mn-ea"/>
              </a:rPr>
              <a:t>test[['Attrition']].to_csv('submit_lr.csv')</a:t>
            </a:r>
          </a:p>
        </p:txBody>
      </p:sp>
      <p:sp>
        <p:nvSpPr>
          <p:cNvPr id="6" name="Content Placeholder 2"/>
          <p:cNvSpPr txBox="1">
            <a:spLocks noGrp="1"/>
          </p:cNvSpPr>
          <p:nvPr/>
        </p:nvSpPr>
        <p:spPr>
          <a:xfrm>
            <a:off x="352425" y="1012190"/>
            <a:ext cx="3730625" cy="532765"/>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en-US" altLang="zh-CN" sz="1600" dirty="0">
                <a:solidFill>
                  <a:srgbClr val="FF0000"/>
                </a:solidFill>
                <a:ea typeface="宋体" panose="02010600030101010101" pitchFamily="2" charset="-122"/>
                <a:sym typeface="+mn-ea"/>
              </a:rPr>
              <a:t>Step3</a:t>
            </a:r>
            <a:r>
              <a:rPr lang="zh-CN" altLang="zh-CN" sz="1600" dirty="0">
                <a:solidFill>
                  <a:srgbClr val="FF0000"/>
                </a:solidFill>
                <a:ea typeface="宋体" panose="02010600030101010101" pitchFamily="2" charset="-122"/>
                <a:sym typeface="+mn-ea"/>
              </a:rPr>
              <a:t>，模型参数配置</a:t>
            </a:r>
            <a:endParaRPr lang="zh-CN" altLang="en-US" sz="1600" dirty="0">
              <a:solidFill>
                <a:srgbClr val="FF0000"/>
              </a:solidFill>
              <a:ea typeface="宋体" panose="02010600030101010101" pitchFamily="2" charset="-122"/>
              <a:sym typeface="+mn-ea"/>
            </a:endParaRPr>
          </a:p>
        </p:txBody>
      </p:sp>
      <p:pic>
        <p:nvPicPr>
          <p:cNvPr id="2" name="图片 1"/>
          <p:cNvPicPr>
            <a:picLocks noChangeAspect="1"/>
          </p:cNvPicPr>
          <p:nvPr/>
        </p:nvPicPr>
        <p:blipFill>
          <a:blip r:embed="rId4"/>
          <a:stretch>
            <a:fillRect/>
          </a:stretch>
        </p:blipFill>
        <p:spPr>
          <a:xfrm>
            <a:off x="10348595" y="1228090"/>
            <a:ext cx="1400175" cy="5181600"/>
          </a:xfrm>
          <a:prstGeom prst="rect">
            <a:avLst/>
          </a:prstGeom>
        </p:spPr>
      </p:pic>
      <p:pic>
        <p:nvPicPr>
          <p:cNvPr id="3" name="图片 2"/>
          <p:cNvPicPr>
            <a:picLocks noChangeAspect="1"/>
          </p:cNvPicPr>
          <p:nvPr/>
        </p:nvPicPr>
        <p:blipFill>
          <a:blip r:embed="rId5"/>
          <a:stretch>
            <a:fillRect/>
          </a:stretch>
        </p:blipFill>
        <p:spPr>
          <a:xfrm>
            <a:off x="4963795" y="2839085"/>
            <a:ext cx="5229860" cy="2090420"/>
          </a:xfrm>
          <a:prstGeom prst="rect">
            <a:avLst/>
          </a:prstGeom>
        </p:spPr>
      </p:pic>
      <p:sp>
        <p:nvSpPr>
          <p:cNvPr id="4" name="右箭头 3"/>
          <p:cNvSpPr/>
          <p:nvPr/>
        </p:nvSpPr>
        <p:spPr>
          <a:xfrm>
            <a:off x="4267200" y="3600450"/>
            <a:ext cx="421005" cy="274955"/>
          </a:xfrm>
          <a:prstGeom prst="rightArrow">
            <a:avLst/>
          </a:prstGeom>
          <a:solidFill>
            <a:srgbClr val="FFFFFF"/>
          </a:solidFill>
          <a:ln w="12700" cap="flat">
            <a:solidFill>
              <a:schemeClr val="accent1"/>
            </a:solidFill>
            <a:prstDash val="solid"/>
            <a:miter lim="8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ctr" forceAA="0">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n-lt"/>
              <a:ea typeface="+mn-ea"/>
              <a:cs typeface="+mn-cs"/>
              <a:sym typeface="Calibri" panose="020F0502020204030204"/>
            </a:endParaRPr>
          </a:p>
        </p:txBody>
      </p:sp>
    </p:spTree>
    <p:custDataLst>
      <p:tags r:id="rId1"/>
    </p:custData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fontScale="90000"/>
          </a:bodyPr>
          <a:lstStyle>
            <a:lvl1pPr>
              <a:defRPr>
                <a:solidFill>
                  <a:srgbClr val="C00000"/>
                </a:solidFill>
              </a:defRPr>
            </a:lvl1pPr>
          </a:lstStyle>
          <a:p>
            <a:r>
              <a:rPr lang="en-US" altLang="zh-CN" dirty="0">
                <a:ea typeface="宋体" panose="02010600030101010101" pitchFamily="2" charset="-122"/>
                <a:sym typeface="+mn-ea"/>
              </a:rPr>
              <a:t>SVM</a:t>
            </a:r>
            <a:r>
              <a:rPr lang="zh-CN" altLang="en-US" dirty="0">
                <a:ea typeface="宋体" panose="02010600030101010101" pitchFamily="2" charset="-122"/>
                <a:sym typeface="+mn-ea"/>
              </a:rPr>
              <a:t>工具</a:t>
            </a:r>
            <a:endParaRPr lang="en-US" altLang="zh-CN" dirty="0">
              <a:ea typeface="宋体" panose="02010600030101010101" pitchFamily="2" charset="-122"/>
              <a:sym typeface="+mn-ea"/>
            </a:endParaRPr>
          </a:p>
        </p:txBody>
      </p:sp>
      <p:sp>
        <p:nvSpPr>
          <p:cNvPr id="131" name="Content Placeholder 2"/>
          <p:cNvSpPr txBox="1">
            <a:spLocks noGrp="1"/>
          </p:cNvSpPr>
          <p:nvPr/>
        </p:nvSpPr>
        <p:spPr>
          <a:xfrm>
            <a:off x="598805" y="1366520"/>
            <a:ext cx="5605145"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en-US" altLang="zh-CN" sz="1400" dirty="0">
                <a:ea typeface="宋体" panose="02010600030101010101" pitchFamily="2" charset="-122"/>
                <a:sym typeface="+mn-ea"/>
              </a:rPr>
              <a:t>SVM</a:t>
            </a:r>
            <a:r>
              <a:rPr lang="zh-CN" sz="1400" dirty="0">
                <a:ea typeface="宋体" panose="02010600030101010101" pitchFamily="2" charset="-122"/>
                <a:sym typeface="+mn-ea"/>
              </a:rPr>
              <a:t>工具</a:t>
            </a:r>
            <a:r>
              <a:rPr lang="zh-CN" altLang="en-US" sz="1400" dirty="0">
                <a:ea typeface="宋体" panose="02010600030101010101" pitchFamily="2" charset="-122"/>
                <a:sym typeface="+mn-ea"/>
              </a:rPr>
              <a:t>：</a:t>
            </a:r>
          </a:p>
          <a:p>
            <a:pPr>
              <a:lnSpc>
                <a:spcPct val="150000"/>
              </a:lnSpc>
            </a:pPr>
            <a:r>
              <a:rPr lang="zh-CN" sz="1400" dirty="0">
                <a:ea typeface="宋体" panose="02010600030101010101" pitchFamily="2" charset="-122"/>
                <a:sym typeface="+mn-ea"/>
              </a:rPr>
              <a:t>sklearn中支持向量分类主要有三种方法：SVC、NuSVC、LinearSVC</a:t>
            </a:r>
          </a:p>
          <a:p>
            <a:pPr>
              <a:lnSpc>
                <a:spcPct val="150000"/>
              </a:lnSpc>
            </a:pPr>
            <a:r>
              <a:rPr lang="zh-CN" sz="1400" dirty="0">
                <a:ea typeface="宋体" panose="02010600030101010101" pitchFamily="2" charset="-122"/>
                <a:sym typeface="+mn-ea"/>
              </a:rPr>
              <a:t>sklearn.svm.SVC(</a:t>
            </a:r>
            <a:r>
              <a:rPr lang="zh-CN" sz="1400" b="1" dirty="0">
                <a:ea typeface="宋体" panose="02010600030101010101" pitchFamily="2" charset="-122"/>
                <a:sym typeface="+mn-ea"/>
              </a:rPr>
              <a:t>C=1.0</a:t>
            </a:r>
            <a:r>
              <a:rPr lang="zh-CN" sz="1400" dirty="0">
                <a:ea typeface="宋体" panose="02010600030101010101" pitchFamily="2" charset="-122"/>
                <a:sym typeface="+mn-ea"/>
              </a:rPr>
              <a:t>, kernel='rbf', degree=3, gamma='auto', coef0=0.0, shrinking=True, probability=False, tol=0.001, cache_size=200, class_weight=None, verbose=False, max_iter=-1, decision_function_shape='ovr', random_state=None)　</a:t>
            </a:r>
          </a:p>
          <a:p>
            <a:pPr>
              <a:lnSpc>
                <a:spcPct val="150000"/>
              </a:lnSpc>
            </a:pPr>
            <a:r>
              <a:rPr sz="1400" dirty="0">
                <a:ea typeface="宋体" panose="02010600030101010101" pitchFamily="2" charset="-122"/>
                <a:sym typeface="+mn-ea"/>
              </a:rPr>
              <a:t>sklearn.svm.NuSVC(</a:t>
            </a:r>
            <a:r>
              <a:rPr sz="1400" b="1" dirty="0">
                <a:ea typeface="宋体" panose="02010600030101010101" pitchFamily="2" charset="-122"/>
                <a:sym typeface="+mn-ea"/>
              </a:rPr>
              <a:t>nu=0.5</a:t>
            </a:r>
            <a:r>
              <a:rPr sz="1400" dirty="0">
                <a:ea typeface="宋体" panose="02010600030101010101" pitchFamily="2" charset="-122"/>
                <a:sym typeface="+mn-ea"/>
              </a:rPr>
              <a:t>, kernel='rbf', degree=3, gamma='auto', coef0=0.0, shrinking=True, probability=False, tol=0.001, cache_size=200, class_weight=None, verbose=False, max_iter=-1, decision_function_shape='ovr', random_state=None) </a:t>
            </a:r>
          </a:p>
          <a:p>
            <a:pPr>
              <a:lnSpc>
                <a:spcPct val="150000"/>
              </a:lnSpc>
            </a:pPr>
            <a:r>
              <a:rPr sz="1400" dirty="0">
                <a:ea typeface="宋体" panose="02010600030101010101" pitchFamily="2" charset="-122"/>
                <a:sym typeface="+mn-ea"/>
              </a:rPr>
              <a:t>sklearn.svm.LinearSVC(penalty='l2', loss='squared_hinge', dual=True, tol=0.0001, C=1.0, multi_class='ovr', fit_intercept=True, intercept_scaling=1, class_weight=None, verbose=0, random_state=None, max_iter=1000)</a:t>
            </a:r>
          </a:p>
          <a:p>
            <a:pPr>
              <a:lnSpc>
                <a:spcPct val="150000"/>
              </a:lnSpc>
            </a:pPr>
            <a:endParaRPr lang="zh-CN" altLang="en-US" sz="1400" dirty="0">
              <a:ea typeface="宋体" panose="02010600030101010101" pitchFamily="2" charset="-122"/>
              <a:sym typeface="+mn-ea"/>
            </a:endParaRPr>
          </a:p>
          <a:p>
            <a:pPr>
              <a:lnSpc>
                <a:spcPct val="150000"/>
              </a:lnSpc>
            </a:pPr>
            <a:endParaRPr sz="1400" dirty="0">
              <a:ea typeface="宋体" panose="02010600030101010101" pitchFamily="2" charset="-122"/>
              <a:sym typeface="+mn-ea"/>
            </a:endParaRPr>
          </a:p>
        </p:txBody>
      </p:sp>
      <p:sp>
        <p:nvSpPr>
          <p:cNvPr id="2" name="文本框 1"/>
          <p:cNvSpPr txBox="1"/>
          <p:nvPr/>
        </p:nvSpPr>
        <p:spPr>
          <a:xfrm>
            <a:off x="6134100" y="1321435"/>
            <a:ext cx="5955030" cy="526097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t" forceAA="0">
            <a:spAutoFit/>
          </a:bodyPr>
          <a:lstStyle/>
          <a:p>
            <a:pPr>
              <a:lnSpc>
                <a:spcPct val="150000"/>
              </a:lnSpc>
              <a:buFont typeface="Arial" panose="020B0604020202020204" pitchFamily="34" charset="0"/>
            </a:pPr>
            <a:r>
              <a:rPr lang="zh-CN" sz="1600" dirty="0">
                <a:ea typeface="宋体" panose="02010600030101010101" pitchFamily="2" charset="-122"/>
                <a:sym typeface="+mn-ea"/>
              </a:rPr>
              <a:t>常用参数：</a:t>
            </a:r>
          </a:p>
          <a:p>
            <a:pPr marL="285750" indent="-285750">
              <a:lnSpc>
                <a:spcPct val="150000"/>
              </a:lnSpc>
              <a:buFont typeface="Arial" panose="020B0604020202020204" pitchFamily="34" charset="0"/>
              <a:buChar char="•"/>
            </a:pPr>
            <a:r>
              <a:rPr lang="en-US" altLang="zh-CN" sz="1600" dirty="0">
                <a:ea typeface="宋体" panose="02010600030101010101" pitchFamily="2" charset="-122"/>
                <a:sym typeface="+mn-ea"/>
              </a:rPr>
              <a:t>C</a:t>
            </a:r>
            <a:r>
              <a:rPr lang="zh-CN" altLang="en-US" sz="1600" dirty="0">
                <a:ea typeface="宋体" panose="02010600030101010101" pitchFamily="2" charset="-122"/>
                <a:sym typeface="+mn-ea"/>
              </a:rPr>
              <a:t>，</a:t>
            </a:r>
            <a:r>
              <a:rPr lang="zh-CN" sz="1600" dirty="0">
                <a:ea typeface="宋体" panose="02010600030101010101" pitchFamily="2" charset="-122"/>
                <a:sym typeface="+mn-ea"/>
              </a:rPr>
              <a:t>惩罚系数，类似于LR中的正则化系数，</a:t>
            </a:r>
            <a:r>
              <a:rPr lang="en-US" altLang="zh-CN" sz="1600" dirty="0">
                <a:ea typeface="宋体" panose="02010600030101010101" pitchFamily="2" charset="-122"/>
                <a:sym typeface="+mn-ea"/>
              </a:rPr>
              <a:t>C</a:t>
            </a:r>
            <a:r>
              <a:rPr lang="zh-CN" altLang="en-US" sz="1600" dirty="0">
                <a:ea typeface="宋体" panose="02010600030101010101" pitchFamily="2" charset="-122"/>
                <a:sym typeface="+mn-ea"/>
              </a:rPr>
              <a:t>越大惩罚越大</a:t>
            </a:r>
          </a:p>
          <a:p>
            <a:pPr marL="285750" indent="-285750">
              <a:lnSpc>
                <a:spcPct val="150000"/>
              </a:lnSpc>
              <a:buFont typeface="Arial" panose="020B0604020202020204" pitchFamily="34" charset="0"/>
              <a:buChar char="•"/>
            </a:pPr>
            <a:r>
              <a:rPr lang="en-US" altLang="zh-CN" sz="1600" dirty="0">
                <a:ea typeface="宋体" panose="02010600030101010101" pitchFamily="2" charset="-122"/>
                <a:sym typeface="+mn-ea"/>
              </a:rPr>
              <a:t>nu</a:t>
            </a:r>
            <a:r>
              <a:rPr lang="zh-CN" altLang="en-US" sz="1600" dirty="0">
                <a:ea typeface="宋体" panose="02010600030101010101" pitchFamily="2" charset="-122"/>
                <a:sym typeface="+mn-ea"/>
              </a:rPr>
              <a:t>，代表训练集训练的错误率的上限（用于</a:t>
            </a:r>
            <a:r>
              <a:rPr lang="en-US" altLang="zh-CN" sz="1600" dirty="0">
                <a:ea typeface="宋体" panose="02010600030101010101" pitchFamily="2" charset="-122"/>
                <a:sym typeface="+mn-ea"/>
              </a:rPr>
              <a:t>NuSVC</a:t>
            </a:r>
            <a:r>
              <a:rPr lang="zh-CN" altLang="en-US" sz="1600" dirty="0">
                <a:ea typeface="宋体" panose="02010600030101010101" pitchFamily="2" charset="-122"/>
                <a:sym typeface="+mn-ea"/>
              </a:rPr>
              <a:t>）</a:t>
            </a:r>
          </a:p>
          <a:p>
            <a:pPr marL="285750" indent="-285750">
              <a:lnSpc>
                <a:spcPct val="150000"/>
              </a:lnSpc>
              <a:buFont typeface="Arial" panose="020B0604020202020204" pitchFamily="34" charset="0"/>
              <a:buChar char="•"/>
            </a:pPr>
            <a:r>
              <a:rPr lang="en-US" altLang="zh-CN" sz="1600" dirty="0">
                <a:ea typeface="宋体" panose="02010600030101010101" pitchFamily="2" charset="-122"/>
                <a:sym typeface="+mn-ea"/>
              </a:rPr>
              <a:t>kernel</a:t>
            </a:r>
            <a:r>
              <a:rPr lang="zh-CN" altLang="zh-CN" sz="1600" dirty="0">
                <a:ea typeface="宋体" panose="02010600030101010101" pitchFamily="2" charset="-122"/>
                <a:sym typeface="+mn-ea"/>
              </a:rPr>
              <a:t>，</a:t>
            </a:r>
            <a:r>
              <a:rPr lang="zh-CN" sz="1600" dirty="0">
                <a:ea typeface="宋体" panose="02010600030101010101" pitchFamily="2" charset="-122"/>
                <a:sym typeface="+mn-ea"/>
              </a:rPr>
              <a:t>核函数类型，RBF, Linear, Poly, Sigmoid，precomputed，默认为</a:t>
            </a:r>
            <a:r>
              <a:rPr lang="en-US" altLang="zh-CN" sz="1600" dirty="0">
                <a:ea typeface="宋体" panose="02010600030101010101" pitchFamily="2" charset="-122"/>
                <a:sym typeface="+mn-ea"/>
              </a:rPr>
              <a:t>RBF</a:t>
            </a:r>
            <a:r>
              <a:rPr lang="zh-CN" altLang="en-US" sz="1600" dirty="0">
                <a:ea typeface="宋体" panose="02010600030101010101" pitchFamily="2" charset="-122"/>
                <a:sym typeface="+mn-ea"/>
              </a:rPr>
              <a:t>径向基核（高斯核函数）</a:t>
            </a:r>
          </a:p>
          <a:p>
            <a:pPr marL="285750" indent="-285750">
              <a:lnSpc>
                <a:spcPct val="150000"/>
              </a:lnSpc>
              <a:buFont typeface="Arial" panose="020B0604020202020204" pitchFamily="34" charset="0"/>
              <a:buChar char="•"/>
            </a:pPr>
            <a:r>
              <a:rPr lang="zh-CN" altLang="en-US" sz="1600" dirty="0">
                <a:ea typeface="宋体" panose="02010600030101010101" pitchFamily="2" charset="-122"/>
                <a:sym typeface="+mn-ea"/>
              </a:rPr>
              <a:t>gamma，核函数系数，默认为</a:t>
            </a:r>
            <a:r>
              <a:rPr lang="en-US" altLang="zh-CN" sz="1600" dirty="0">
                <a:ea typeface="宋体" panose="02010600030101010101" pitchFamily="2" charset="-122"/>
                <a:sym typeface="+mn-ea"/>
              </a:rPr>
              <a:t>auto</a:t>
            </a:r>
            <a:endParaRPr lang="zh-CN" altLang="en-US" sz="1600" dirty="0">
              <a:ea typeface="宋体" panose="02010600030101010101" pitchFamily="2" charset="-122"/>
              <a:sym typeface="+mn-ea"/>
            </a:endParaRPr>
          </a:p>
          <a:p>
            <a:pPr marL="285750" indent="-285750">
              <a:lnSpc>
                <a:spcPct val="150000"/>
              </a:lnSpc>
              <a:buFont typeface="Arial" panose="020B0604020202020204" pitchFamily="34" charset="0"/>
              <a:buChar char="•"/>
            </a:pPr>
            <a:r>
              <a:rPr lang="zh-CN" sz="1600" dirty="0">
                <a:ea typeface="宋体" panose="02010600030101010101" pitchFamily="2" charset="-122"/>
                <a:sym typeface="+mn-ea"/>
              </a:rPr>
              <a:t>degree，当指定kernel为'poly'时，表示选择的多项式的最高次数，默认为三次多项式</a:t>
            </a:r>
          </a:p>
          <a:p>
            <a:pPr marL="285750" indent="-285750">
              <a:lnSpc>
                <a:spcPct val="150000"/>
              </a:lnSpc>
              <a:buFont typeface="Arial" panose="020B0604020202020204" pitchFamily="34" charset="0"/>
              <a:buChar char="•"/>
            </a:pPr>
            <a:r>
              <a:rPr lang="zh-CN" sz="1600" dirty="0">
                <a:ea typeface="宋体" panose="02010600030101010101" pitchFamily="2" charset="-122"/>
                <a:sym typeface="+mn-ea"/>
              </a:rPr>
              <a:t>probability，是否使用概率估计</a:t>
            </a:r>
          </a:p>
          <a:p>
            <a:pPr marL="285750" indent="-285750">
              <a:lnSpc>
                <a:spcPct val="150000"/>
              </a:lnSpc>
              <a:buFont typeface="Arial" panose="020B0604020202020204" pitchFamily="34" charset="0"/>
              <a:buChar char="•"/>
            </a:pPr>
            <a:r>
              <a:rPr sz="1600" dirty="0">
                <a:ea typeface="宋体" panose="02010600030101010101" pitchFamily="2" charset="-122"/>
                <a:sym typeface="+mn-ea"/>
              </a:rPr>
              <a:t>shrinking</a:t>
            </a:r>
            <a:r>
              <a:rPr lang="zh-CN" sz="1600" dirty="0">
                <a:ea typeface="宋体" panose="02010600030101010101" pitchFamily="2" charset="-122"/>
                <a:sym typeface="+mn-ea"/>
              </a:rPr>
              <a:t>，是否进行启发式，</a:t>
            </a:r>
            <a:r>
              <a:rPr lang="en-US" altLang="zh-CN" sz="1600" dirty="0">
                <a:ea typeface="宋体" panose="02010600030101010101" pitchFamily="2" charset="-122"/>
                <a:sym typeface="+mn-ea"/>
              </a:rPr>
              <a:t>SVM只</a:t>
            </a:r>
            <a:r>
              <a:rPr lang="zh-CN" altLang="en-US" sz="1600" dirty="0">
                <a:ea typeface="宋体" panose="02010600030101010101" pitchFamily="2" charset="-122"/>
                <a:sym typeface="+mn-ea"/>
              </a:rPr>
              <a:t>用</a:t>
            </a:r>
            <a:r>
              <a:rPr lang="en-US" altLang="zh-CN" sz="1600" dirty="0">
                <a:ea typeface="宋体" panose="02010600030101010101" pitchFamily="2" charset="-122"/>
                <a:sym typeface="+mn-ea"/>
              </a:rPr>
              <a:t>少</a:t>
            </a:r>
            <a:r>
              <a:rPr lang="zh-CN" altLang="en-US" sz="1600" dirty="0">
                <a:ea typeface="宋体" panose="02010600030101010101" pitchFamily="2" charset="-122"/>
                <a:sym typeface="+mn-ea"/>
              </a:rPr>
              <a:t>量</a:t>
            </a:r>
            <a:r>
              <a:rPr lang="en-US" altLang="zh-CN" sz="1600" dirty="0">
                <a:ea typeface="宋体" panose="02010600030101010101" pitchFamily="2" charset="-122"/>
                <a:sym typeface="+mn-ea"/>
              </a:rPr>
              <a:t>训练样本</a:t>
            </a:r>
            <a:r>
              <a:rPr lang="zh-CN" altLang="en-US" sz="1600" dirty="0">
                <a:ea typeface="宋体" panose="02010600030101010101" pitchFamily="2" charset="-122"/>
                <a:sym typeface="+mn-ea"/>
              </a:rPr>
              <a:t>进行计算</a:t>
            </a:r>
            <a:endParaRPr lang="en-US" altLang="zh-CN" sz="1600" dirty="0">
              <a:ea typeface="宋体" panose="02010600030101010101" pitchFamily="2" charset="-122"/>
              <a:sym typeface="+mn-ea"/>
            </a:endParaRPr>
          </a:p>
          <a:p>
            <a:pPr marL="285750" indent="-285750">
              <a:lnSpc>
                <a:spcPct val="150000"/>
              </a:lnSpc>
              <a:buFont typeface="Arial" panose="020B0604020202020204" pitchFamily="34" charset="0"/>
              <a:buChar char="•"/>
            </a:pPr>
            <a:r>
              <a:rPr lang="zh-CN" sz="1600" dirty="0">
                <a:ea typeface="宋体" panose="02010600030101010101" pitchFamily="2" charset="-122"/>
                <a:sym typeface="+mn-ea"/>
              </a:rPr>
              <a:t>penalty，正则化参数，L1和L2两种参数可选，仅LinearSVC有</a:t>
            </a:r>
          </a:p>
          <a:p>
            <a:pPr marL="285750" indent="-285750">
              <a:lnSpc>
                <a:spcPct val="150000"/>
              </a:lnSpc>
              <a:buFont typeface="Arial" panose="020B0604020202020204" pitchFamily="34" charset="0"/>
              <a:buChar char="•"/>
            </a:pPr>
            <a:r>
              <a:rPr lang="en-US" sz="1600" dirty="0">
                <a:ea typeface="宋体" panose="02010600030101010101" pitchFamily="2" charset="-122"/>
                <a:sym typeface="+mn-ea"/>
              </a:rPr>
              <a:t>loss</a:t>
            </a:r>
            <a:r>
              <a:rPr lang="zh-CN" sz="1600" dirty="0">
                <a:ea typeface="宋体" panose="02010600030101010101" pitchFamily="2" charset="-122"/>
                <a:sym typeface="+mn-ea"/>
              </a:rPr>
              <a:t>，损失函数，有‘hinge’和‘squared_hinge’两种可选，前者又称L1损失，后者称为L2损失</a:t>
            </a:r>
          </a:p>
          <a:p>
            <a:pPr marL="285750" indent="-285750">
              <a:lnSpc>
                <a:spcPct val="150000"/>
              </a:lnSpc>
              <a:buFont typeface="Arial" panose="020B0604020202020204" pitchFamily="34" charset="0"/>
              <a:buChar char="•"/>
            </a:pPr>
            <a:r>
              <a:rPr lang="zh-CN" sz="1600" dirty="0">
                <a:ea typeface="宋体" panose="02010600030101010101" pitchFamily="2" charset="-122"/>
                <a:sym typeface="+mn-ea"/>
              </a:rPr>
              <a:t>tol: 残差收敛条件，默认是0.0001，与LR中的一致</a:t>
            </a:r>
          </a:p>
        </p:txBody>
      </p:sp>
    </p:spTree>
    <p:custDataLst>
      <p:tags r:id="rId1"/>
    </p:custData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fontScale="90000"/>
          </a:bodyPr>
          <a:lstStyle>
            <a:lvl1pPr>
              <a:defRPr>
                <a:solidFill>
                  <a:srgbClr val="C00000"/>
                </a:solidFill>
              </a:defRPr>
            </a:lvl1pPr>
          </a:lstStyle>
          <a:p>
            <a:r>
              <a:rPr lang="en-US" altLang="zh-CN" dirty="0">
                <a:ea typeface="宋体" panose="02010600030101010101" pitchFamily="2" charset="-122"/>
                <a:sym typeface="+mn-ea"/>
              </a:rPr>
              <a:t>SVM</a:t>
            </a:r>
            <a:r>
              <a:rPr lang="zh-CN" altLang="en-US" dirty="0">
                <a:ea typeface="宋体" panose="02010600030101010101" pitchFamily="2" charset="-122"/>
                <a:sym typeface="+mn-ea"/>
              </a:rPr>
              <a:t>工具</a:t>
            </a:r>
            <a:endParaRPr lang="en-US" altLang="zh-CN" dirty="0">
              <a:ea typeface="宋体" panose="02010600030101010101" pitchFamily="2" charset="-122"/>
              <a:sym typeface="+mn-ea"/>
            </a:endParaRPr>
          </a:p>
        </p:txBody>
      </p:sp>
      <p:sp>
        <p:nvSpPr>
          <p:cNvPr id="131" name="Content Placeholder 2"/>
          <p:cNvSpPr txBox="1">
            <a:spLocks noGrp="1"/>
          </p:cNvSpPr>
          <p:nvPr/>
        </p:nvSpPr>
        <p:spPr>
          <a:xfrm>
            <a:off x="598805" y="1366520"/>
            <a:ext cx="5605145"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en-US" altLang="zh-CN" sz="1400" dirty="0">
                <a:ea typeface="宋体" panose="02010600030101010101" pitchFamily="2" charset="-122"/>
                <a:sym typeface="+mn-ea"/>
              </a:rPr>
              <a:t>SVM</a:t>
            </a:r>
            <a:r>
              <a:rPr lang="zh-CN" sz="1400" dirty="0">
                <a:ea typeface="宋体" panose="02010600030101010101" pitchFamily="2" charset="-122"/>
                <a:sym typeface="+mn-ea"/>
              </a:rPr>
              <a:t>工具</a:t>
            </a:r>
            <a:r>
              <a:rPr lang="zh-CN" altLang="en-US" sz="1400" dirty="0">
                <a:ea typeface="宋体" panose="02010600030101010101" pitchFamily="2" charset="-122"/>
                <a:sym typeface="+mn-ea"/>
              </a:rPr>
              <a:t>：</a:t>
            </a:r>
          </a:p>
          <a:p>
            <a:pPr>
              <a:lnSpc>
                <a:spcPct val="150000"/>
              </a:lnSpc>
            </a:pPr>
            <a:r>
              <a:rPr lang="en-US" sz="1400" dirty="0">
                <a:ea typeface="宋体" panose="02010600030101010101" pitchFamily="2" charset="-122"/>
                <a:sym typeface="+mn-ea"/>
              </a:rPr>
              <a:t>SVC</a:t>
            </a:r>
            <a:r>
              <a:rPr lang="zh-CN" altLang="en-US" sz="1400" dirty="0">
                <a:ea typeface="宋体" panose="02010600030101010101" pitchFamily="2" charset="-122"/>
                <a:sym typeface="+mn-ea"/>
              </a:rPr>
              <a:t>，</a:t>
            </a:r>
            <a:r>
              <a:rPr sz="1400" dirty="0">
                <a:ea typeface="宋体" panose="02010600030101010101" pitchFamily="2" charset="-122"/>
                <a:sym typeface="+mn-ea"/>
              </a:rPr>
              <a:t>Support Vector Classification，支持向量机用于分类</a:t>
            </a:r>
          </a:p>
          <a:p>
            <a:pPr>
              <a:lnSpc>
                <a:spcPct val="150000"/>
              </a:lnSpc>
            </a:pPr>
            <a:r>
              <a:rPr lang="en-US" sz="1400" dirty="0">
                <a:ea typeface="宋体" panose="02010600030101010101" pitchFamily="2" charset="-122"/>
                <a:sym typeface="+mn-ea"/>
              </a:rPr>
              <a:t>SVR</a:t>
            </a:r>
            <a:r>
              <a:rPr lang="zh-CN" altLang="en-US" sz="1400" dirty="0">
                <a:ea typeface="宋体" panose="02010600030101010101" pitchFamily="2" charset="-122"/>
                <a:sym typeface="+mn-ea"/>
              </a:rPr>
              <a:t>，</a:t>
            </a:r>
            <a:r>
              <a:rPr sz="1400" dirty="0">
                <a:ea typeface="宋体" panose="02010600030101010101" pitchFamily="2" charset="-122"/>
                <a:sym typeface="+mn-ea"/>
              </a:rPr>
              <a:t>Support Vector Regression，支持向量机用于回归</a:t>
            </a:r>
          </a:p>
          <a:p>
            <a:pPr>
              <a:lnSpc>
                <a:spcPct val="150000"/>
              </a:lnSpc>
            </a:pPr>
            <a:r>
              <a:rPr lang="zh-CN" sz="1400" dirty="0">
                <a:ea typeface="宋体" panose="02010600030101010101" pitchFamily="2" charset="-122"/>
                <a:sym typeface="+mn-ea"/>
              </a:rPr>
              <a:t>sklearn中</a:t>
            </a:r>
            <a:r>
              <a:rPr lang="zh-CN" sz="1400" b="1" dirty="0">
                <a:ea typeface="宋体" panose="02010600030101010101" pitchFamily="2" charset="-122"/>
                <a:sym typeface="+mn-ea"/>
              </a:rPr>
              <a:t>支持向量分类</a:t>
            </a:r>
            <a:r>
              <a:rPr lang="zh-CN" sz="1400" dirty="0">
                <a:ea typeface="宋体" panose="02010600030101010101" pitchFamily="2" charset="-122"/>
                <a:sym typeface="+mn-ea"/>
              </a:rPr>
              <a:t>主要有三种方法：SVC、NuSVC、LinearSVC</a:t>
            </a:r>
          </a:p>
          <a:p>
            <a:pPr>
              <a:lnSpc>
                <a:spcPct val="150000"/>
              </a:lnSpc>
            </a:pPr>
            <a:r>
              <a:rPr lang="zh-CN" sz="1400" dirty="0">
                <a:ea typeface="宋体" panose="02010600030101010101" pitchFamily="2" charset="-122"/>
                <a:sym typeface="+mn-ea"/>
              </a:rPr>
              <a:t>基于</a:t>
            </a:r>
            <a:r>
              <a:rPr lang="en-US" sz="1400" dirty="0">
                <a:ea typeface="宋体" panose="02010600030101010101" pitchFamily="2" charset="-122"/>
                <a:sym typeface="+mn-ea"/>
              </a:rPr>
              <a:t>l</a:t>
            </a:r>
            <a:r>
              <a:rPr lang="en-US" altLang="zh-CN" sz="1400" dirty="0">
                <a:ea typeface="宋体" panose="02010600030101010101" pitchFamily="2" charset="-122"/>
                <a:sym typeface="+mn-ea"/>
              </a:rPr>
              <a:t>ibsvm</a:t>
            </a:r>
            <a:r>
              <a:rPr lang="zh-CN" altLang="zh-CN" sz="1400" dirty="0">
                <a:ea typeface="宋体" panose="02010600030101010101" pitchFamily="2" charset="-122"/>
                <a:sym typeface="+mn-ea"/>
              </a:rPr>
              <a:t>工具包实现，</a:t>
            </a:r>
            <a:r>
              <a:rPr sz="1400" dirty="0">
                <a:ea typeface="宋体" panose="02010600030101010101" pitchFamily="2" charset="-122"/>
                <a:sym typeface="+mn-ea"/>
              </a:rPr>
              <a:t>台湾大学林智仁教授</a:t>
            </a:r>
            <a:r>
              <a:rPr lang="zh-CN" sz="1400" dirty="0">
                <a:ea typeface="宋体" panose="02010600030101010101" pitchFamily="2" charset="-122"/>
                <a:sym typeface="+mn-ea"/>
              </a:rPr>
              <a:t>在</a:t>
            </a:r>
            <a:r>
              <a:rPr sz="1400" dirty="0">
                <a:ea typeface="宋体" panose="02010600030101010101" pitchFamily="2" charset="-122"/>
                <a:sym typeface="+mn-ea"/>
              </a:rPr>
              <a:t>2001年开发</a:t>
            </a:r>
            <a:r>
              <a:rPr lang="zh-CN" sz="1400" dirty="0">
                <a:ea typeface="宋体" panose="02010600030101010101" pitchFamily="2" charset="-122"/>
                <a:sym typeface="+mn-ea"/>
              </a:rPr>
              <a:t>的</a:t>
            </a:r>
            <a:r>
              <a:rPr sz="1400" dirty="0">
                <a:ea typeface="宋体" panose="02010600030101010101" pitchFamily="2" charset="-122"/>
                <a:sym typeface="+mn-ea"/>
              </a:rPr>
              <a:t>一个简单易用的SVM</a:t>
            </a:r>
            <a:r>
              <a:rPr lang="zh-CN" sz="1400" dirty="0">
                <a:ea typeface="宋体" panose="02010600030101010101" pitchFamily="2" charset="-122"/>
                <a:sym typeface="+mn-ea"/>
              </a:rPr>
              <a:t>工具包</a:t>
            </a:r>
          </a:p>
          <a:p>
            <a:pPr>
              <a:lnSpc>
                <a:spcPct val="150000"/>
              </a:lnSpc>
            </a:pPr>
            <a:r>
              <a:rPr lang="en-US" altLang="zh-CN" sz="1400" dirty="0">
                <a:ea typeface="宋体" panose="02010600030101010101" pitchFamily="2" charset="-122"/>
                <a:sym typeface="+mn-ea"/>
              </a:rPr>
              <a:t>SVC</a:t>
            </a:r>
            <a:r>
              <a:rPr lang="zh-CN" altLang="en-US" sz="1400" dirty="0">
                <a:ea typeface="宋体" panose="02010600030101010101" pitchFamily="2" charset="-122"/>
                <a:sym typeface="+mn-ea"/>
              </a:rPr>
              <a:t>，C-Support Vector Classification，</a:t>
            </a:r>
            <a:r>
              <a:rPr lang="zh-CN" sz="1400" dirty="0">
                <a:ea typeface="宋体" panose="02010600030101010101" pitchFamily="2" charset="-122"/>
                <a:sym typeface="+mn-ea"/>
              </a:rPr>
              <a:t>支持向量分类</a:t>
            </a:r>
          </a:p>
          <a:p>
            <a:pPr>
              <a:lnSpc>
                <a:spcPct val="150000"/>
              </a:lnSpc>
            </a:pPr>
            <a:r>
              <a:rPr lang="en-US" sz="1400" dirty="0">
                <a:ea typeface="宋体" panose="02010600030101010101" pitchFamily="2" charset="-122"/>
                <a:sym typeface="+mn-ea"/>
              </a:rPr>
              <a:t>NuSVC</a:t>
            </a:r>
            <a:r>
              <a:rPr lang="zh-CN" altLang="en-US" sz="1400" dirty="0">
                <a:ea typeface="宋体" panose="02010600030101010101" pitchFamily="2" charset="-122"/>
                <a:sym typeface="+mn-ea"/>
              </a:rPr>
              <a:t>，Nu-Support Vector Classification，核支持向量分类，和SVC类似，不同的是可以使用参数来控制支持向量的个数</a:t>
            </a:r>
          </a:p>
          <a:p>
            <a:pPr>
              <a:lnSpc>
                <a:spcPct val="150000"/>
              </a:lnSpc>
            </a:pPr>
            <a:r>
              <a:rPr lang="zh-CN" sz="1400" dirty="0">
                <a:ea typeface="宋体" panose="02010600030101010101" pitchFamily="2" charset="-122"/>
                <a:sym typeface="+mn-ea"/>
              </a:rPr>
              <a:t>LinearSVC，Linear Support Vector Classification</a:t>
            </a:r>
          </a:p>
          <a:p>
            <a:pPr marL="0" indent="0">
              <a:lnSpc>
                <a:spcPct val="150000"/>
              </a:lnSpc>
              <a:buNone/>
            </a:pPr>
            <a:r>
              <a:rPr sz="1400" dirty="0">
                <a:ea typeface="宋体" panose="02010600030101010101" pitchFamily="2" charset="-122"/>
                <a:sym typeface="+mn-ea"/>
              </a:rPr>
              <a:t>线性支持向量分类，使用的核函数是linear</a:t>
            </a:r>
          </a:p>
          <a:p>
            <a:pPr marL="0" indent="0">
              <a:lnSpc>
                <a:spcPct val="150000"/>
              </a:lnSpc>
              <a:buNone/>
            </a:pPr>
            <a:endParaRPr lang="zh-CN" altLang="en-US" sz="1400" dirty="0">
              <a:ea typeface="宋体" panose="02010600030101010101" pitchFamily="2" charset="-122"/>
              <a:sym typeface="+mn-ea"/>
            </a:endParaRPr>
          </a:p>
          <a:p>
            <a:pPr>
              <a:lnSpc>
                <a:spcPct val="150000"/>
              </a:lnSpc>
            </a:pPr>
            <a:endParaRPr sz="1400" dirty="0">
              <a:ea typeface="宋体" panose="02010600030101010101" pitchFamily="2" charset="-122"/>
              <a:sym typeface="+mn-ea"/>
            </a:endParaRPr>
          </a:p>
        </p:txBody>
      </p:sp>
      <p:sp>
        <p:nvSpPr>
          <p:cNvPr id="2" name="文本框 1"/>
          <p:cNvSpPr txBox="1"/>
          <p:nvPr/>
        </p:nvSpPr>
        <p:spPr>
          <a:xfrm>
            <a:off x="6172200" y="1778635"/>
            <a:ext cx="5716270" cy="312166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t" forceAA="0">
            <a:spAutoFit/>
          </a:bodyPr>
          <a:lstStyle/>
          <a:p>
            <a:pPr lvl="0" algn="l" hangingPunct="1">
              <a:lnSpc>
                <a:spcPct val="150000"/>
              </a:lnSpc>
              <a:spcBef>
                <a:spcPts val="1000"/>
              </a:spcBef>
              <a:buNone/>
            </a:pPr>
            <a:r>
              <a:rPr lang="en-US" altLang="zh-CN" sz="1400" dirty="0">
                <a:ea typeface="宋体" panose="02010600030101010101" pitchFamily="2" charset="-122"/>
                <a:sym typeface="+mn-ea"/>
              </a:rPr>
              <a:t>libsvm中自带了四种核函数：线性核、多项式核、RBF以及sigmoid核</a:t>
            </a:r>
          </a:p>
          <a:p>
            <a:pPr lvl="0" algn="l" hangingPunct="1">
              <a:lnSpc>
                <a:spcPct val="150000"/>
              </a:lnSpc>
              <a:spcBef>
                <a:spcPts val="1000"/>
              </a:spcBef>
              <a:buNone/>
            </a:pPr>
            <a:r>
              <a:rPr lang="en-US" altLang="zh-CN" sz="1400" dirty="0">
                <a:ea typeface="宋体" panose="02010600030101010101" pitchFamily="2" charset="-122"/>
                <a:sym typeface="+mn-ea"/>
              </a:rPr>
              <a:t>Kernel 核的选择技巧的：</a:t>
            </a:r>
          </a:p>
          <a:p>
            <a:pPr lvl="0" algn="l" hangingPunct="1">
              <a:lnSpc>
                <a:spcPct val="150000"/>
              </a:lnSpc>
              <a:spcBef>
                <a:spcPts val="1000"/>
              </a:spcBef>
              <a:buFont typeface="Arial" panose="020B0604020202020204" pitchFamily="34" charset="0"/>
              <a:buChar char="•"/>
            </a:pPr>
            <a:r>
              <a:rPr lang="en-US" altLang="zh-CN" sz="1400" dirty="0">
                <a:ea typeface="宋体" panose="02010600030101010101" pitchFamily="2" charset="-122"/>
                <a:sym typeface="+mn-ea"/>
              </a:rPr>
              <a:t>如果样本数量 &lt; 特征数</a:t>
            </a:r>
            <a:r>
              <a:rPr lang="zh-CN" altLang="en-US" sz="1400" dirty="0">
                <a:ea typeface="宋体" panose="02010600030101010101" pitchFamily="2" charset="-122"/>
                <a:sym typeface="+mn-ea"/>
              </a:rPr>
              <a:t>：</a:t>
            </a:r>
          </a:p>
          <a:p>
            <a:pPr lvl="0" algn="l" hangingPunct="1">
              <a:lnSpc>
                <a:spcPct val="150000"/>
              </a:lnSpc>
              <a:spcBef>
                <a:spcPts val="1000"/>
              </a:spcBef>
              <a:buFont typeface="Arial" panose="020B0604020202020204" pitchFamily="34" charset="0"/>
            </a:pPr>
            <a:r>
              <a:rPr lang="en-US" altLang="zh-CN" sz="1400" dirty="0">
                <a:ea typeface="宋体" panose="02010600030101010101" pitchFamily="2" charset="-122"/>
                <a:sym typeface="+mn-ea"/>
              </a:rPr>
              <a:t>方法1：简单的使用线性核就可以，不用选择非线性核</a:t>
            </a:r>
          </a:p>
          <a:p>
            <a:pPr lvl="0" algn="l" hangingPunct="1">
              <a:lnSpc>
                <a:spcPct val="150000"/>
              </a:lnSpc>
              <a:spcBef>
                <a:spcPts val="1000"/>
              </a:spcBef>
              <a:buFont typeface="Arial" panose="020B0604020202020204" pitchFamily="34" charset="0"/>
            </a:pPr>
            <a:r>
              <a:rPr lang="en-US" altLang="zh-CN" sz="1400" dirty="0">
                <a:ea typeface="宋体" panose="02010600030101010101" pitchFamily="2" charset="-122"/>
                <a:sym typeface="+mn-ea"/>
              </a:rPr>
              <a:t>方法2：可以先对数据进行降维，然后使用非线性核</a:t>
            </a:r>
          </a:p>
          <a:p>
            <a:pPr lvl="0" algn="l" hangingPunct="1">
              <a:lnSpc>
                <a:spcPct val="150000"/>
              </a:lnSpc>
              <a:spcBef>
                <a:spcPts val="1000"/>
              </a:spcBef>
              <a:buFont typeface="Arial" panose="020B0604020202020204" pitchFamily="34" charset="0"/>
              <a:buChar char="•"/>
            </a:pPr>
            <a:r>
              <a:rPr lang="en-US" altLang="zh-CN" sz="1400" dirty="0">
                <a:ea typeface="宋体" panose="02010600030101010101" pitchFamily="2" charset="-122"/>
                <a:sym typeface="+mn-ea"/>
              </a:rPr>
              <a:t>如果样本数量 &gt;= 特征数</a:t>
            </a:r>
          </a:p>
          <a:p>
            <a:pPr lvl="0" algn="l" hangingPunct="1">
              <a:lnSpc>
                <a:spcPct val="150000"/>
              </a:lnSpc>
              <a:spcBef>
                <a:spcPts val="1000"/>
              </a:spcBef>
              <a:buFont typeface="Arial" panose="020B0604020202020204" pitchFamily="34" charset="0"/>
            </a:pPr>
            <a:r>
              <a:rPr lang="en-US" altLang="zh-CN" sz="1400" dirty="0">
                <a:ea typeface="宋体" panose="02010600030101010101" pitchFamily="2" charset="-122"/>
                <a:sym typeface="+mn-ea"/>
              </a:rPr>
              <a:t>可以使用非线性核，将样本映射到更高维度，可以得到</a:t>
            </a:r>
            <a:r>
              <a:rPr lang="zh-CN" altLang="en-US" sz="1400" dirty="0">
                <a:ea typeface="宋体" panose="02010600030101010101" pitchFamily="2" charset="-122"/>
                <a:sym typeface="+mn-ea"/>
              </a:rPr>
              <a:t>比较好</a:t>
            </a:r>
            <a:r>
              <a:rPr lang="en-US" altLang="zh-CN" sz="1400" dirty="0">
                <a:ea typeface="宋体" panose="02010600030101010101" pitchFamily="2" charset="-122"/>
                <a:sym typeface="+mn-ea"/>
              </a:rPr>
              <a:t>的结果</a:t>
            </a:r>
          </a:p>
        </p:txBody>
      </p:sp>
    </p:spTree>
    <p:custDataLst>
      <p:tags r:id="rId1"/>
    </p:custData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fontScale="90000"/>
          </a:bodyPr>
          <a:lstStyle>
            <a:lvl1pPr>
              <a:defRPr>
                <a:solidFill>
                  <a:srgbClr val="C00000"/>
                </a:solidFill>
              </a:defRPr>
            </a:lvl1pPr>
          </a:lstStyle>
          <a:p>
            <a:r>
              <a:rPr lang="en-US" altLang="zh-CN" dirty="0">
                <a:ea typeface="宋体" panose="02010600030101010101" pitchFamily="2" charset="-122"/>
                <a:sym typeface="+mn-ea"/>
              </a:rPr>
              <a:t>SVM</a:t>
            </a:r>
            <a:r>
              <a:rPr lang="zh-CN" altLang="en-US" dirty="0">
                <a:ea typeface="宋体" panose="02010600030101010101" pitchFamily="2" charset="-122"/>
                <a:sym typeface="+mn-ea"/>
              </a:rPr>
              <a:t>工具</a:t>
            </a:r>
            <a:endParaRPr lang="en-US" altLang="zh-CN" dirty="0">
              <a:ea typeface="宋体" panose="02010600030101010101" pitchFamily="2" charset="-122"/>
              <a:sym typeface="+mn-ea"/>
            </a:endParaRPr>
          </a:p>
        </p:txBody>
      </p:sp>
      <p:sp>
        <p:nvSpPr>
          <p:cNvPr id="131" name="Content Placeholder 2"/>
          <p:cNvSpPr txBox="1">
            <a:spLocks noGrp="1"/>
          </p:cNvSpPr>
          <p:nvPr/>
        </p:nvSpPr>
        <p:spPr>
          <a:xfrm>
            <a:off x="598805" y="1366520"/>
            <a:ext cx="10638155"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en-US" altLang="zh-CN" sz="1600" dirty="0">
                <a:ea typeface="宋体" panose="02010600030101010101" pitchFamily="2" charset="-122"/>
                <a:sym typeface="+mn-ea"/>
              </a:rPr>
              <a:t>SVM</a:t>
            </a:r>
            <a:r>
              <a:rPr lang="zh-CN" sz="1600" dirty="0">
                <a:ea typeface="宋体" panose="02010600030101010101" pitchFamily="2" charset="-122"/>
                <a:sym typeface="+mn-ea"/>
              </a:rPr>
              <a:t>思想</a:t>
            </a:r>
            <a:r>
              <a:rPr lang="zh-CN" altLang="en-US" sz="1600" dirty="0">
                <a:ea typeface="宋体" panose="02010600030101010101" pitchFamily="2" charset="-122"/>
                <a:sym typeface="+mn-ea"/>
              </a:rPr>
              <a:t>：一些线性不可分的问题可能是非线性可分的，也就是在高维空间中存在分离超平面（</a:t>
            </a:r>
            <a:r>
              <a:rPr lang="en-US" altLang="zh-CN" sz="1600" dirty="0">
                <a:ea typeface="宋体" panose="02010600030101010101" pitchFamily="2" charset="-122"/>
                <a:sym typeface="+mn-ea"/>
              </a:rPr>
              <a:t>separating hyperplane</a:t>
            </a:r>
            <a:r>
              <a:rPr lang="zh-CN" altLang="en-US" sz="1600" dirty="0">
                <a:ea typeface="宋体" panose="02010600030101010101" pitchFamily="2" charset="-122"/>
                <a:sym typeface="+mn-ea"/>
              </a:rPr>
              <a:t>）</a:t>
            </a:r>
          </a:p>
          <a:p>
            <a:pPr marL="0" indent="0">
              <a:lnSpc>
                <a:spcPct val="150000"/>
              </a:lnSpc>
              <a:buNone/>
            </a:pPr>
            <a:r>
              <a:rPr lang="zh-CN" altLang="en-US" sz="1600" dirty="0">
                <a:ea typeface="宋体" panose="02010600030101010101" pitchFamily="2" charset="-122"/>
                <a:sym typeface="+mn-ea"/>
              </a:rPr>
              <a:t>使用非线性函数从原始的特征空间映射至更高维的空间，转化为线性可分问题</a:t>
            </a:r>
          </a:p>
        </p:txBody>
      </p:sp>
      <p:pic>
        <p:nvPicPr>
          <p:cNvPr id="3" name="图片 2"/>
          <p:cNvPicPr>
            <a:picLocks noChangeAspect="1"/>
          </p:cNvPicPr>
          <p:nvPr/>
        </p:nvPicPr>
        <p:blipFill>
          <a:blip r:embed="rId4"/>
          <a:stretch>
            <a:fillRect/>
          </a:stretch>
        </p:blipFill>
        <p:spPr>
          <a:xfrm>
            <a:off x="1268095" y="2360295"/>
            <a:ext cx="9610725" cy="4333875"/>
          </a:xfrm>
          <a:prstGeom prst="rect">
            <a:avLst/>
          </a:prstGeom>
        </p:spPr>
      </p:pic>
    </p:spTree>
    <p:custDataLst>
      <p:tags r:id="rId1"/>
    </p:custData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fontScale="90000"/>
          </a:bodyPr>
          <a:lstStyle>
            <a:lvl1pPr>
              <a:defRPr>
                <a:solidFill>
                  <a:srgbClr val="C00000"/>
                </a:solidFill>
              </a:defRPr>
            </a:lvl1pPr>
          </a:lstStyle>
          <a:p>
            <a:r>
              <a:rPr lang="en-US" altLang="zh-CN" dirty="0">
                <a:ea typeface="宋体" panose="02010600030101010101" pitchFamily="2" charset="-122"/>
                <a:sym typeface="+mn-ea"/>
              </a:rPr>
              <a:t>SVM</a:t>
            </a:r>
            <a:r>
              <a:rPr lang="zh-CN" altLang="en-US" dirty="0">
                <a:ea typeface="宋体" panose="02010600030101010101" pitchFamily="2" charset="-122"/>
                <a:sym typeface="+mn-ea"/>
              </a:rPr>
              <a:t>工具</a:t>
            </a:r>
            <a:endParaRPr lang="en-US" altLang="zh-CN" dirty="0">
              <a:ea typeface="宋体" panose="02010600030101010101" pitchFamily="2" charset="-122"/>
              <a:sym typeface="+mn-ea"/>
            </a:endParaRPr>
          </a:p>
        </p:txBody>
      </p:sp>
      <p:sp>
        <p:nvSpPr>
          <p:cNvPr id="131" name="Content Placeholder 2"/>
          <p:cNvSpPr txBox="1">
            <a:spLocks noGrp="1"/>
          </p:cNvSpPr>
          <p:nvPr/>
        </p:nvSpPr>
        <p:spPr>
          <a:xfrm>
            <a:off x="598805" y="1490345"/>
            <a:ext cx="7085965"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00000"/>
              </a:lnSpc>
              <a:spcAft>
                <a:spcPts val="500"/>
              </a:spcAft>
              <a:buNone/>
            </a:pPr>
            <a:r>
              <a:rPr sz="1400" dirty="0">
                <a:ea typeface="宋体" panose="02010600030101010101" pitchFamily="2" charset="-122"/>
                <a:sym typeface="+mn-ea"/>
              </a:rPr>
              <a:t>model = LinearSVC(max_iter=1000,</a:t>
            </a:r>
          </a:p>
          <a:p>
            <a:pPr marL="0" indent="0">
              <a:lnSpc>
                <a:spcPct val="100000"/>
              </a:lnSpc>
              <a:spcAft>
                <a:spcPts val="500"/>
              </a:spcAft>
              <a:buNone/>
            </a:pPr>
            <a:r>
              <a:rPr sz="1400" dirty="0">
                <a:ea typeface="宋体" panose="02010600030101010101" pitchFamily="2" charset="-122"/>
                <a:sym typeface="+mn-ea"/>
              </a:rPr>
              <a:t>		random_state=33,</a:t>
            </a:r>
          </a:p>
          <a:p>
            <a:pPr marL="0" indent="0">
              <a:lnSpc>
                <a:spcPct val="100000"/>
              </a:lnSpc>
              <a:spcAft>
                <a:spcPts val="500"/>
              </a:spcAft>
              <a:buNone/>
            </a:pPr>
            <a:r>
              <a:rPr sz="1400" dirty="0">
                <a:ea typeface="宋体" panose="02010600030101010101" pitchFamily="2" charset="-122"/>
                <a:sym typeface="+mn-ea"/>
              </a:rPr>
              <a:t>		verbose=True,</a:t>
            </a:r>
          </a:p>
          <a:p>
            <a:pPr marL="0" indent="0">
              <a:lnSpc>
                <a:spcPct val="100000"/>
              </a:lnSpc>
              <a:spcAft>
                <a:spcPts val="500"/>
              </a:spcAft>
              <a:buNone/>
            </a:pPr>
            <a:r>
              <a:rPr sz="1400" dirty="0">
                <a:ea typeface="宋体" panose="02010600030101010101" pitchFamily="2" charset="-122"/>
                <a:sym typeface="+mn-ea"/>
              </a:rPr>
              <a:t>	   )</a:t>
            </a:r>
          </a:p>
          <a:p>
            <a:pPr marL="0" indent="0">
              <a:lnSpc>
                <a:spcPct val="100000"/>
              </a:lnSpc>
              <a:spcAft>
                <a:spcPts val="500"/>
              </a:spcAft>
              <a:buNone/>
            </a:pPr>
            <a:r>
              <a:rPr sz="1400" dirty="0">
                <a:ea typeface="宋体" panose="02010600030101010101" pitchFamily="2" charset="-122"/>
                <a:sym typeface="+mn-ea"/>
              </a:rPr>
              <a:t>model.fit(X_train, y_train)</a:t>
            </a:r>
          </a:p>
          <a:p>
            <a:pPr marL="0" indent="0">
              <a:lnSpc>
                <a:spcPct val="100000"/>
              </a:lnSpc>
              <a:spcAft>
                <a:spcPts val="500"/>
              </a:spcAft>
              <a:buNone/>
            </a:pPr>
            <a:r>
              <a:rPr sz="1400" dirty="0">
                <a:ea typeface="宋体" panose="02010600030101010101" pitchFamily="2" charset="-122"/>
                <a:sym typeface="+mn-ea"/>
              </a:rPr>
              <a:t>predict = model.predict(test)</a:t>
            </a:r>
          </a:p>
          <a:p>
            <a:pPr marL="0" indent="0">
              <a:lnSpc>
                <a:spcPct val="100000"/>
              </a:lnSpc>
              <a:spcAft>
                <a:spcPts val="500"/>
              </a:spcAft>
              <a:buNone/>
            </a:pPr>
            <a:r>
              <a:rPr sz="1400" dirty="0">
                <a:ea typeface="宋体" panose="02010600030101010101" pitchFamily="2" charset="-122"/>
                <a:sym typeface="+mn-ea"/>
              </a:rPr>
              <a:t>print(predict)</a:t>
            </a:r>
          </a:p>
          <a:p>
            <a:pPr marL="0" indent="0">
              <a:lnSpc>
                <a:spcPct val="100000"/>
              </a:lnSpc>
              <a:spcAft>
                <a:spcPts val="500"/>
              </a:spcAft>
              <a:buNone/>
            </a:pPr>
            <a:r>
              <a:rPr sz="1400" dirty="0">
                <a:ea typeface="宋体" panose="02010600030101010101" pitchFamily="2" charset="-122"/>
                <a:sym typeface="+mn-ea"/>
              </a:rPr>
              <a:t>test1['Attrition']=predict</a:t>
            </a:r>
          </a:p>
          <a:p>
            <a:pPr marL="0" indent="0">
              <a:lnSpc>
                <a:spcPct val="100000"/>
              </a:lnSpc>
              <a:spcAft>
                <a:spcPts val="500"/>
              </a:spcAft>
              <a:buNone/>
            </a:pPr>
            <a:r>
              <a:rPr sz="1400" dirty="0">
                <a:ea typeface="宋体" panose="02010600030101010101" pitchFamily="2" charset="-122"/>
                <a:sym typeface="+mn-ea"/>
              </a:rPr>
              <a:t>test1[['Attrition']].to_csv('submit_svc.csv')</a:t>
            </a:r>
          </a:p>
        </p:txBody>
      </p:sp>
      <p:sp>
        <p:nvSpPr>
          <p:cNvPr id="6" name="Content Placeholder 2"/>
          <p:cNvSpPr txBox="1">
            <a:spLocks noGrp="1"/>
          </p:cNvSpPr>
          <p:nvPr/>
        </p:nvSpPr>
        <p:spPr>
          <a:xfrm>
            <a:off x="352425" y="1012190"/>
            <a:ext cx="3730625" cy="532765"/>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en-US" altLang="zh-CN" sz="1600" dirty="0">
                <a:solidFill>
                  <a:srgbClr val="FF0000"/>
                </a:solidFill>
                <a:ea typeface="宋体" panose="02010600030101010101" pitchFamily="2" charset="-122"/>
                <a:sym typeface="+mn-ea"/>
              </a:rPr>
              <a:t>Step3</a:t>
            </a:r>
            <a:r>
              <a:rPr lang="zh-CN" altLang="zh-CN" sz="1600" dirty="0">
                <a:solidFill>
                  <a:srgbClr val="FF0000"/>
                </a:solidFill>
                <a:ea typeface="宋体" panose="02010600030101010101" pitchFamily="2" charset="-122"/>
                <a:sym typeface="+mn-ea"/>
              </a:rPr>
              <a:t>，模型参数配置</a:t>
            </a:r>
            <a:endParaRPr lang="zh-CN" altLang="en-US" sz="1600" dirty="0">
              <a:solidFill>
                <a:srgbClr val="FF0000"/>
              </a:solidFill>
              <a:ea typeface="宋体" panose="02010600030101010101" pitchFamily="2" charset="-122"/>
              <a:sym typeface="+mn-ea"/>
            </a:endParaRPr>
          </a:p>
        </p:txBody>
      </p:sp>
      <p:sp>
        <p:nvSpPr>
          <p:cNvPr id="4" name="右箭头 3"/>
          <p:cNvSpPr/>
          <p:nvPr/>
        </p:nvSpPr>
        <p:spPr>
          <a:xfrm>
            <a:off x="3867785" y="3599815"/>
            <a:ext cx="421005" cy="274955"/>
          </a:xfrm>
          <a:prstGeom prst="rightArrow">
            <a:avLst/>
          </a:prstGeom>
          <a:solidFill>
            <a:srgbClr val="FFFFFF"/>
          </a:solidFill>
          <a:ln w="12700" cap="flat">
            <a:solidFill>
              <a:schemeClr val="accent1"/>
            </a:solidFill>
            <a:prstDash val="solid"/>
            <a:miter lim="8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ctr" forceAA="0">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n-lt"/>
              <a:ea typeface="+mn-ea"/>
              <a:cs typeface="+mn-cs"/>
              <a:sym typeface="Calibri" panose="020F0502020204030204"/>
            </a:endParaRPr>
          </a:p>
        </p:txBody>
      </p:sp>
      <p:pic>
        <p:nvPicPr>
          <p:cNvPr id="7" name="图片 6"/>
          <p:cNvPicPr>
            <a:picLocks noChangeAspect="1"/>
          </p:cNvPicPr>
          <p:nvPr/>
        </p:nvPicPr>
        <p:blipFill>
          <a:blip r:embed="rId4"/>
          <a:stretch>
            <a:fillRect/>
          </a:stretch>
        </p:blipFill>
        <p:spPr>
          <a:xfrm>
            <a:off x="4414520" y="2613660"/>
            <a:ext cx="5934075" cy="2247900"/>
          </a:xfrm>
          <a:prstGeom prst="rect">
            <a:avLst/>
          </a:prstGeom>
        </p:spPr>
      </p:pic>
      <p:pic>
        <p:nvPicPr>
          <p:cNvPr id="8" name="图片 7"/>
          <p:cNvPicPr>
            <a:picLocks noChangeAspect="1"/>
          </p:cNvPicPr>
          <p:nvPr/>
        </p:nvPicPr>
        <p:blipFill>
          <a:blip r:embed="rId5"/>
          <a:stretch>
            <a:fillRect/>
          </a:stretch>
        </p:blipFill>
        <p:spPr>
          <a:xfrm>
            <a:off x="10528935" y="1241425"/>
            <a:ext cx="1400175" cy="5133975"/>
          </a:xfrm>
          <a:prstGeom prst="rect">
            <a:avLst/>
          </a:prstGeom>
        </p:spPr>
      </p:pic>
    </p:spTree>
    <p:custDataLst>
      <p:tags r:id="rId1"/>
    </p:custData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lstStyle>
            <a:lvl1pPr>
              <a:defRPr>
                <a:solidFill>
                  <a:srgbClr val="C00000"/>
                </a:solidFill>
              </a:defRPr>
            </a:lvl1pPr>
          </a:lstStyle>
          <a:p>
            <a:r>
              <a:rPr lang="zh-CN" altLang="en-US" dirty="0"/>
              <a:t>学习方法</a:t>
            </a:r>
            <a:endParaRPr dirty="0"/>
          </a:p>
        </p:txBody>
      </p:sp>
      <p:sp>
        <p:nvSpPr>
          <p:cNvPr id="164" name="Content Placeholder 2"/>
          <p:cNvSpPr txBox="1">
            <a:spLocks noGrp="1"/>
          </p:cNvSpPr>
          <p:nvPr>
            <p:ph type="body" idx="1"/>
          </p:nvPr>
        </p:nvSpPr>
        <p:spPr>
          <a:prstGeom prst="rect">
            <a:avLst/>
          </a:prstGeom>
        </p:spPr>
        <p:txBody>
          <a:bodyPr>
            <a:normAutofit/>
          </a:bodyPr>
          <a:lstStyle/>
          <a:p>
            <a:r>
              <a:rPr lang="en-US" altLang="zh-CN" dirty="0"/>
              <a:t>Thinking</a:t>
            </a:r>
            <a:r>
              <a:rPr lang="zh-CN" altLang="zh-CN" dirty="0"/>
              <a:t>：</a:t>
            </a:r>
            <a:r>
              <a:rPr lang="en-US" altLang="zh-CN" dirty="0"/>
              <a:t>behind the theory, original from the real problem</a:t>
            </a:r>
            <a:endParaRPr lang="zh-CN" altLang="zh-CN" dirty="0"/>
          </a:p>
          <a:p>
            <a:r>
              <a:rPr lang="en-US" altLang="zh-CN" dirty="0"/>
              <a:t>Action</a:t>
            </a:r>
            <a:r>
              <a:rPr lang="zh-CN" altLang="zh-CN" dirty="0"/>
              <a:t>：</a:t>
            </a:r>
            <a:r>
              <a:rPr lang="en-US" altLang="zh-CN" dirty="0"/>
              <a:t>solve problems by tools, present the results</a:t>
            </a:r>
            <a:endParaRPr lang="zh-CN" altLang="zh-CN" dirty="0"/>
          </a:p>
          <a:p>
            <a:pPr>
              <a:lnSpc>
                <a:spcPct val="81000"/>
              </a:lnSpc>
            </a:pPr>
            <a:endParaRPr dirty="0"/>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fontScale="90000"/>
          </a:bodyPr>
          <a:lstStyle>
            <a:lvl1pPr>
              <a:defRPr>
                <a:solidFill>
                  <a:srgbClr val="C00000"/>
                </a:solidFill>
              </a:defRPr>
            </a:lvl1pPr>
          </a:lstStyle>
          <a:p>
            <a:r>
              <a:rPr lang="en-US" dirty="0">
                <a:ea typeface="宋体" panose="02010600030101010101" pitchFamily="2" charset="-122"/>
                <a:sym typeface="+mn-ea"/>
              </a:rPr>
              <a:t>Project </a:t>
            </a:r>
            <a:r>
              <a:rPr lang="en-US" altLang="zh-CN" dirty="0">
                <a:ea typeface="宋体" panose="02010600030101010101" pitchFamily="2" charset="-122"/>
                <a:sym typeface="+mn-ea"/>
              </a:rPr>
              <a:t>B</a:t>
            </a:r>
            <a:r>
              <a:rPr lang="zh-CN" altLang="en-US" dirty="0">
                <a:ea typeface="宋体" panose="02010600030101010101" pitchFamily="2" charset="-122"/>
                <a:sym typeface="+mn-ea"/>
              </a:rPr>
              <a:t>：男女声音识别</a:t>
            </a:r>
            <a:endParaRPr lang="en-US" altLang="zh-CN" dirty="0">
              <a:ea typeface="宋体" panose="02010600030101010101" pitchFamily="2" charset="-122"/>
              <a:sym typeface="+mn-ea"/>
            </a:endParaRPr>
          </a:p>
        </p:txBody>
      </p:sp>
      <p:sp>
        <p:nvSpPr>
          <p:cNvPr id="131" name="Content Placeholder 2"/>
          <p:cNvSpPr txBox="1">
            <a:spLocks noGrp="1"/>
          </p:cNvSpPr>
          <p:nvPr/>
        </p:nvSpPr>
        <p:spPr>
          <a:xfrm>
            <a:off x="598805" y="1442720"/>
            <a:ext cx="6188710"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zh-CN" sz="1800" dirty="0">
                <a:ea typeface="宋体" panose="02010600030101010101" pitchFamily="2" charset="-122"/>
                <a:sym typeface="+mn-ea"/>
              </a:rPr>
              <a:t>男女声音识别</a:t>
            </a:r>
            <a:endParaRPr sz="1800" dirty="0">
              <a:ea typeface="宋体" panose="02010600030101010101" pitchFamily="2" charset="-122"/>
              <a:sym typeface="+mn-ea"/>
            </a:endParaRPr>
          </a:p>
          <a:p>
            <a:pPr>
              <a:lnSpc>
                <a:spcPct val="150000"/>
              </a:lnSpc>
            </a:pPr>
            <a:r>
              <a:rPr lang="en-US" altLang="zh-CN" sz="1800" dirty="0">
                <a:ea typeface="宋体" panose="02010600030101010101" pitchFamily="2" charset="-122"/>
                <a:sym typeface="+mn-ea"/>
              </a:rPr>
              <a:t>In Class Competition</a:t>
            </a:r>
            <a:endParaRPr lang="zh-CN" altLang="zh-CN" sz="1800" dirty="0">
              <a:ea typeface="宋体" panose="02010600030101010101" pitchFamily="2" charset="-122"/>
              <a:sym typeface="+mn-ea"/>
            </a:endParaRPr>
          </a:p>
          <a:p>
            <a:pPr>
              <a:lnSpc>
                <a:spcPct val="150000"/>
              </a:lnSpc>
            </a:pPr>
            <a:r>
              <a:rPr altLang="zh-CN" sz="1800" dirty="0">
                <a:ea typeface="宋体" panose="02010600030101010101" pitchFamily="2" charset="-122"/>
                <a:sym typeface="+mn-ea"/>
              </a:rPr>
              <a:t>https://www.kaggle.com/c/bi-attrition-predict/</a:t>
            </a:r>
            <a:endParaRPr lang="zh-CN" altLang="zh-CN" sz="1800" dirty="0">
              <a:ea typeface="宋体" panose="02010600030101010101" pitchFamily="2" charset="-122"/>
              <a:sym typeface="+mn-ea"/>
            </a:endParaRPr>
          </a:p>
          <a:p>
            <a:pPr>
              <a:lnSpc>
                <a:spcPct val="150000"/>
              </a:lnSpc>
            </a:pPr>
            <a:r>
              <a:rPr lang="zh-CN" sz="1800" dirty="0">
                <a:ea typeface="宋体" panose="02010600030101010101" pitchFamily="2" charset="-122"/>
                <a:sym typeface="+mn-ea"/>
              </a:rPr>
              <a:t>数据集：3168个录制的声音样本（来自男性和女性演讲者），采集的频率范围是</a:t>
            </a:r>
            <a:r>
              <a:rPr lang="en-US" altLang="zh-CN" sz="1800" dirty="0">
                <a:ea typeface="宋体" panose="02010600030101010101" pitchFamily="2" charset="-122"/>
                <a:sym typeface="+mn-ea"/>
              </a:rPr>
              <a:t>0hz-280hz</a:t>
            </a:r>
            <a:r>
              <a:rPr lang="zh-CN" altLang="zh-CN" sz="1800" dirty="0">
                <a:ea typeface="宋体" panose="02010600030101010101" pitchFamily="2" charset="-122"/>
                <a:sym typeface="+mn-ea"/>
              </a:rPr>
              <a:t>，已经</a:t>
            </a:r>
            <a:r>
              <a:rPr lang="zh-CN" sz="1800" dirty="0">
                <a:ea typeface="宋体" panose="02010600030101010101" pitchFamily="2" charset="-122"/>
                <a:sym typeface="+mn-ea"/>
              </a:rPr>
              <a:t>对数据进行了预处理</a:t>
            </a:r>
          </a:p>
          <a:p>
            <a:pPr>
              <a:lnSpc>
                <a:spcPct val="150000"/>
              </a:lnSpc>
            </a:pPr>
            <a:r>
              <a:rPr lang="zh-CN" sz="1800" dirty="0">
                <a:ea typeface="宋体" panose="02010600030101010101" pitchFamily="2" charset="-122"/>
                <a:sym typeface="+mn-ea"/>
              </a:rPr>
              <a:t>一共有</a:t>
            </a:r>
            <a:r>
              <a:rPr lang="en-US" altLang="zh-CN" sz="1800" dirty="0">
                <a:ea typeface="宋体" panose="02010600030101010101" pitchFamily="2" charset="-122"/>
                <a:sym typeface="+mn-ea"/>
              </a:rPr>
              <a:t>21</a:t>
            </a:r>
            <a:r>
              <a:rPr lang="zh-CN" altLang="en-US" sz="1800" dirty="0">
                <a:ea typeface="宋体" panose="02010600030101010101" pitchFamily="2" charset="-122"/>
                <a:sym typeface="+mn-ea"/>
              </a:rPr>
              <a:t>个属性值，请判断该</a:t>
            </a:r>
            <a:r>
              <a:rPr lang="zh-CN" sz="1800" dirty="0">
                <a:ea typeface="宋体" panose="02010600030101010101" pitchFamily="2" charset="-122"/>
                <a:sym typeface="+mn-ea"/>
              </a:rPr>
              <a:t>声音是男还是女？</a:t>
            </a:r>
          </a:p>
          <a:p>
            <a:pPr>
              <a:lnSpc>
                <a:spcPct val="150000"/>
              </a:lnSpc>
            </a:pPr>
            <a:r>
              <a:rPr lang="zh-CN" sz="1800" dirty="0">
                <a:ea typeface="宋体" panose="02010600030101010101" pitchFamily="2" charset="-122"/>
                <a:sym typeface="+mn-ea"/>
              </a:rPr>
              <a:t>使用</a:t>
            </a:r>
            <a:r>
              <a:rPr lang="en-US" altLang="zh-CN" sz="1800" dirty="0">
                <a:ea typeface="宋体" panose="02010600030101010101" pitchFamily="2" charset="-122"/>
                <a:sym typeface="+mn-ea"/>
              </a:rPr>
              <a:t>Accuracy</a:t>
            </a:r>
            <a:r>
              <a:rPr lang="zh-CN" altLang="zh-CN" sz="1800" dirty="0">
                <a:ea typeface="宋体" panose="02010600030101010101" pitchFamily="2" charset="-122"/>
                <a:sym typeface="+mn-ea"/>
              </a:rPr>
              <a:t>作为评价标准</a:t>
            </a:r>
          </a:p>
        </p:txBody>
      </p:sp>
      <p:pic>
        <p:nvPicPr>
          <p:cNvPr id="3" name="图片 2"/>
          <p:cNvPicPr>
            <a:picLocks noChangeAspect="1"/>
          </p:cNvPicPr>
          <p:nvPr/>
        </p:nvPicPr>
        <p:blipFill>
          <a:blip r:embed="rId4"/>
          <a:stretch>
            <a:fillRect/>
          </a:stretch>
        </p:blipFill>
        <p:spPr>
          <a:xfrm>
            <a:off x="7898130" y="2044700"/>
            <a:ext cx="3167380" cy="2768600"/>
          </a:xfrm>
          <a:prstGeom prst="rect">
            <a:avLst/>
          </a:prstGeom>
        </p:spPr>
      </p:pic>
    </p:spTree>
    <p:custDataLst>
      <p:tags r:id="rId1"/>
    </p:custData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fontScale="90000"/>
          </a:bodyPr>
          <a:lstStyle>
            <a:lvl1pPr>
              <a:defRPr>
                <a:solidFill>
                  <a:srgbClr val="C00000"/>
                </a:solidFill>
              </a:defRPr>
            </a:lvl1pPr>
          </a:lstStyle>
          <a:p>
            <a:r>
              <a:rPr lang="en-US" dirty="0">
                <a:ea typeface="宋体" panose="02010600030101010101" pitchFamily="2" charset="-122"/>
                <a:sym typeface="+mn-ea"/>
              </a:rPr>
              <a:t>Project </a:t>
            </a:r>
            <a:r>
              <a:rPr lang="en-US" altLang="zh-CN" dirty="0">
                <a:ea typeface="宋体" panose="02010600030101010101" pitchFamily="2" charset="-122"/>
                <a:sym typeface="+mn-ea"/>
              </a:rPr>
              <a:t>B</a:t>
            </a:r>
            <a:r>
              <a:rPr lang="zh-CN" altLang="en-US" dirty="0">
                <a:ea typeface="宋体" panose="02010600030101010101" pitchFamily="2" charset="-122"/>
                <a:sym typeface="+mn-ea"/>
              </a:rPr>
              <a:t>：男女声音识别</a:t>
            </a:r>
            <a:endParaRPr lang="en-US" altLang="zh-CN" dirty="0">
              <a:ea typeface="宋体" panose="02010600030101010101" pitchFamily="2" charset="-122"/>
              <a:sym typeface="+mn-ea"/>
            </a:endParaRPr>
          </a:p>
        </p:txBody>
      </p:sp>
      <p:sp>
        <p:nvSpPr>
          <p:cNvPr id="131" name="Content Placeholder 2"/>
          <p:cNvSpPr txBox="1">
            <a:spLocks noGrp="1"/>
          </p:cNvSpPr>
          <p:nvPr/>
        </p:nvSpPr>
        <p:spPr>
          <a:xfrm>
            <a:off x="384810" y="1325880"/>
            <a:ext cx="6188710"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zh-CN" sz="1800" dirty="0">
                <a:ea typeface="宋体" panose="02010600030101010101" pitchFamily="2" charset="-122"/>
                <a:sym typeface="+mn-ea"/>
              </a:rPr>
              <a:t>数据表字段：</a:t>
            </a:r>
            <a:endParaRPr sz="1800" dirty="0">
              <a:ea typeface="宋体" panose="02010600030101010101" pitchFamily="2" charset="-122"/>
              <a:sym typeface="+mn-ea"/>
            </a:endParaRPr>
          </a:p>
          <a:p>
            <a:pPr>
              <a:lnSpc>
                <a:spcPct val="150000"/>
              </a:lnSpc>
            </a:pPr>
            <a:endParaRPr sz="1800" dirty="0">
              <a:ea typeface="宋体" panose="02010600030101010101" pitchFamily="2" charset="-122"/>
              <a:sym typeface="+mn-ea"/>
            </a:endParaRPr>
          </a:p>
        </p:txBody>
      </p:sp>
      <p:graphicFrame>
        <p:nvGraphicFramePr>
          <p:cNvPr id="7" name="表格 6"/>
          <p:cNvGraphicFramePr/>
          <p:nvPr>
            <p:custDataLst>
              <p:tags r:id="rId2"/>
            </p:custDataLst>
          </p:nvPr>
        </p:nvGraphicFramePr>
        <p:xfrm>
          <a:off x="6074831" y="1743710"/>
          <a:ext cx="5979160" cy="3836670"/>
        </p:xfrm>
        <a:graphic>
          <a:graphicData uri="http://schemas.openxmlformats.org/drawingml/2006/table">
            <a:tbl>
              <a:tblPr firstRow="1" bandRow="1">
                <a:tableStyleId>{5C22544A-7EE6-4342-B048-85BDC9FD1C3A}</a:tableStyleId>
              </a:tblPr>
              <a:tblGrid>
                <a:gridCol w="1931670">
                  <a:extLst>
                    <a:ext uri="{9D8B030D-6E8A-4147-A177-3AD203B41FA5}">
                      <a16:colId xmlns:a16="http://schemas.microsoft.com/office/drawing/2014/main" val="20000"/>
                    </a:ext>
                  </a:extLst>
                </a:gridCol>
                <a:gridCol w="4047490">
                  <a:extLst>
                    <a:ext uri="{9D8B030D-6E8A-4147-A177-3AD203B41FA5}">
                      <a16:colId xmlns:a16="http://schemas.microsoft.com/office/drawing/2014/main" val="20001"/>
                    </a:ext>
                  </a:extLst>
                </a:gridCol>
              </a:tblGrid>
              <a:tr h="273050">
                <a:tc>
                  <a:txBody>
                    <a:bodyPr/>
                    <a:lstStyle/>
                    <a:p>
                      <a:pPr algn="l">
                        <a:buNone/>
                      </a:pPr>
                      <a:r>
                        <a:rPr lang="zh-CN" sz="1400" b="1">
                          <a:solidFill>
                            <a:srgbClr val="FFFFFF"/>
                          </a:solidFill>
                          <a:latin typeface="宋体" panose="02010600030101010101" pitchFamily="2" charset="-122"/>
                          <a:ea typeface="宋体" panose="02010600030101010101" pitchFamily="2" charset="-122"/>
                        </a:rPr>
                        <a:t>字段</a:t>
                      </a:r>
                      <a:endParaRPr lang="zh-CN" altLang="en-US" sz="1400" b="1">
                        <a:solidFill>
                          <a:srgbClr val="FFFFFF"/>
                        </a:solidFill>
                        <a:latin typeface="宋体" panose="02010600030101010101" pitchFamily="2" charset="-122"/>
                        <a:ea typeface="宋体" panose="02010600030101010101" pitchFamily="2" charset="-122"/>
                      </a:endParaRPr>
                    </a:p>
                  </a:txBody>
                  <a:tcPr marL="12700" marR="12700" marT="12700">
                    <a:lnL>
                      <a:noFill/>
                    </a:lnL>
                    <a:lnR w="19050">
                      <a:solidFill>
                        <a:srgbClr val="FFFFFF"/>
                      </a:solidFill>
                      <a:prstDash val="solid"/>
                    </a:lnR>
                    <a:lnT>
                      <a:noFill/>
                    </a:lnT>
                    <a:lnB>
                      <a:noFill/>
                    </a:lnB>
                    <a:lnTlToBr>
                      <a:noFill/>
                    </a:lnTlToBr>
                    <a:lnBlToTr>
                      <a:noFill/>
                    </a:lnBlToTr>
                    <a:solidFill>
                      <a:srgbClr val="404040"/>
                    </a:solidFill>
                  </a:tcPr>
                </a:tc>
                <a:tc>
                  <a:txBody>
                    <a:bodyPr/>
                    <a:lstStyle/>
                    <a:p>
                      <a:pPr algn="l">
                        <a:buNone/>
                      </a:pPr>
                      <a:r>
                        <a:rPr lang="zh-CN" sz="1400" b="1">
                          <a:solidFill>
                            <a:srgbClr val="FFFFFF"/>
                          </a:solidFill>
                          <a:latin typeface="宋体" panose="02010600030101010101" pitchFamily="2" charset="-122"/>
                          <a:ea typeface="宋体" panose="02010600030101010101" pitchFamily="2" charset="-122"/>
                        </a:rPr>
                        <a:t>定义</a:t>
                      </a:r>
                      <a:endParaRPr lang="zh-CN" altLang="en-US" sz="1400" b="1">
                        <a:solidFill>
                          <a:srgbClr val="FFFFFF"/>
                        </a:solidFill>
                        <a:latin typeface="宋体" panose="02010600030101010101" pitchFamily="2" charset="-122"/>
                        <a:ea typeface="宋体" panose="02010600030101010101" pitchFamily="2" charset="-122"/>
                      </a:endParaRPr>
                    </a:p>
                  </a:txBody>
                  <a:tcPr marL="12700" marR="12700" marT="12700">
                    <a:lnL w="19050">
                      <a:solidFill>
                        <a:srgbClr val="FFFFFF"/>
                      </a:solidFill>
                      <a:prstDash val="solid"/>
                    </a:lnL>
                    <a:lnR>
                      <a:noFill/>
                    </a:lnR>
                    <a:lnT>
                      <a:noFill/>
                    </a:lnT>
                    <a:lnB>
                      <a:noFill/>
                    </a:lnB>
                    <a:lnTlToBr>
                      <a:noFill/>
                    </a:lnTlToBr>
                    <a:lnBlToTr>
                      <a:noFill/>
                    </a:lnBlToTr>
                    <a:solidFill>
                      <a:srgbClr val="E34D4D"/>
                    </a:solidFill>
                  </a:tcPr>
                </a:tc>
                <a:extLst>
                  <a:ext uri="{0D108BD9-81ED-4DB2-BD59-A6C34878D82A}">
                    <a16:rowId xmlns:a16="http://schemas.microsoft.com/office/drawing/2014/main" val="10000"/>
                  </a:ext>
                </a:extLst>
              </a:tr>
              <a:tr h="304800">
                <a:tc>
                  <a:txBody>
                    <a:bodyPr/>
                    <a:lstStyle/>
                    <a:p>
                      <a:pPr algn="l">
                        <a:buNone/>
                      </a:pPr>
                      <a:r>
                        <a:rPr lang="en-US" sz="1600">
                          <a:solidFill>
                            <a:srgbClr val="000000"/>
                          </a:solidFill>
                          <a:latin typeface="宋体" panose="02010600030101010101" pitchFamily="2" charset="-122"/>
                        </a:rPr>
                        <a:t>peakf</a:t>
                      </a:r>
                      <a:endParaRPr lang="en-US" altLang="en-US" sz="1600">
                        <a:solidFill>
                          <a:srgbClr val="000000"/>
                        </a:solidFill>
                        <a:latin typeface="宋体" panose="02010600030101010101" pitchFamily="2" charset="-122"/>
                      </a:endParaRPr>
                    </a:p>
                  </a:txBody>
                  <a:tcPr marL="12700" marR="12700" marT="12700" anchor="ctr">
                    <a:lnL>
                      <a:noFill/>
                    </a:lnL>
                    <a:lnR w="19050">
                      <a:solidFill>
                        <a:srgbClr val="FFFFFF"/>
                      </a:solidFill>
                      <a:prstDash val="solid"/>
                    </a:lnR>
                    <a:lnT>
                      <a:noFill/>
                    </a:lnT>
                    <a:lnB>
                      <a:noFill/>
                    </a:lnB>
                    <a:lnTlToBr>
                      <a:noFill/>
                    </a:lnTlToBr>
                    <a:lnBlToTr>
                      <a:noFill/>
                    </a:lnBlToTr>
                    <a:solidFill>
                      <a:srgbClr val="FFFFFF"/>
                    </a:solidFill>
                  </a:tcPr>
                </a:tc>
                <a:tc>
                  <a:txBody>
                    <a:bodyPr/>
                    <a:lstStyle/>
                    <a:p>
                      <a:pPr algn="l">
                        <a:buNone/>
                      </a:pPr>
                      <a:r>
                        <a:rPr lang="zh-CN" sz="1600">
                          <a:solidFill>
                            <a:srgbClr val="000000"/>
                          </a:solidFill>
                          <a:latin typeface="Arial" panose="020B0604020202020204" pitchFamily="34" charset="0"/>
                          <a:ea typeface="宋体" panose="02010600030101010101" pitchFamily="2" charset="-122"/>
                        </a:rPr>
                        <a:t>峰值频率</a:t>
                      </a:r>
                      <a:endParaRPr lang="zh-CN" altLang="en-US" sz="1600">
                        <a:solidFill>
                          <a:srgbClr val="000000"/>
                        </a:solidFill>
                        <a:latin typeface="Arial" panose="020B0604020202020204" pitchFamily="34" charset="0"/>
                        <a:ea typeface="宋体" panose="02010600030101010101" pitchFamily="2" charset="-122"/>
                      </a:endParaRPr>
                    </a:p>
                  </a:txBody>
                  <a:tcPr marL="12700" marR="12700" marT="12700" anchor="ctr">
                    <a:lnL w="19050">
                      <a:solidFill>
                        <a:srgbClr val="FFFFFF"/>
                      </a:solidFill>
                      <a:prstDash val="solid"/>
                    </a:lnL>
                    <a:lnR>
                      <a:noFill/>
                    </a:lnR>
                    <a:lnT>
                      <a:noFill/>
                    </a:lnT>
                    <a:lnB>
                      <a:noFill/>
                    </a:lnB>
                    <a:lnTlToBr>
                      <a:noFill/>
                    </a:lnTlToBr>
                    <a:lnBlToTr>
                      <a:noFill/>
                    </a:lnBlToTr>
                    <a:solidFill>
                      <a:srgbClr val="FFFFFF"/>
                    </a:solidFill>
                  </a:tcPr>
                </a:tc>
                <a:extLst>
                  <a:ext uri="{0D108BD9-81ED-4DB2-BD59-A6C34878D82A}">
                    <a16:rowId xmlns:a16="http://schemas.microsoft.com/office/drawing/2014/main" val="10001"/>
                  </a:ext>
                </a:extLst>
              </a:tr>
              <a:tr h="304165">
                <a:tc>
                  <a:txBody>
                    <a:bodyPr/>
                    <a:lstStyle/>
                    <a:p>
                      <a:pPr algn="l">
                        <a:buNone/>
                      </a:pPr>
                      <a:r>
                        <a:rPr lang="en-US" sz="1600">
                          <a:solidFill>
                            <a:srgbClr val="000000"/>
                          </a:solidFill>
                          <a:latin typeface="宋体" panose="02010600030101010101" pitchFamily="2" charset="-122"/>
                        </a:rPr>
                        <a:t>meanfun</a:t>
                      </a:r>
                      <a:endParaRPr lang="en-US" altLang="en-US" sz="1600">
                        <a:solidFill>
                          <a:srgbClr val="000000"/>
                        </a:solidFill>
                        <a:latin typeface="宋体" panose="02010600030101010101" pitchFamily="2" charset="-122"/>
                      </a:endParaRPr>
                    </a:p>
                  </a:txBody>
                  <a:tcPr marL="12700" marR="12700" marT="12700" anchor="ctr">
                    <a:lnL>
                      <a:noFill/>
                    </a:lnL>
                    <a:lnR w="19050">
                      <a:solidFill>
                        <a:srgbClr val="FFFFFF"/>
                      </a:solidFill>
                      <a:prstDash val="solid"/>
                    </a:lnR>
                    <a:lnT>
                      <a:noFill/>
                    </a:lnT>
                    <a:lnB>
                      <a:noFill/>
                    </a:lnB>
                    <a:lnTlToBr>
                      <a:noFill/>
                    </a:lnTlToBr>
                    <a:lnBlToTr>
                      <a:noFill/>
                    </a:lnBlToTr>
                    <a:solidFill>
                      <a:srgbClr val="F2F2F2"/>
                    </a:solidFill>
                  </a:tcPr>
                </a:tc>
                <a:tc>
                  <a:txBody>
                    <a:bodyPr/>
                    <a:lstStyle/>
                    <a:p>
                      <a:pPr algn="l">
                        <a:buNone/>
                      </a:pPr>
                      <a:r>
                        <a:rPr lang="zh-CN" sz="1600">
                          <a:solidFill>
                            <a:srgbClr val="000000"/>
                          </a:solidFill>
                          <a:latin typeface="Arial" panose="020B0604020202020204" pitchFamily="34" charset="0"/>
                          <a:ea typeface="宋体" panose="02010600030101010101" pitchFamily="2" charset="-122"/>
                        </a:rPr>
                        <a:t>测量声信号的基频平均值</a:t>
                      </a:r>
                      <a:endParaRPr lang="zh-CN" altLang="en-US" sz="1600">
                        <a:solidFill>
                          <a:srgbClr val="000000"/>
                        </a:solidFill>
                        <a:latin typeface="Arial" panose="020B0604020202020204" pitchFamily="34" charset="0"/>
                        <a:ea typeface="宋体" panose="02010600030101010101" pitchFamily="2" charset="-122"/>
                      </a:endParaRPr>
                    </a:p>
                  </a:txBody>
                  <a:tcPr marL="12700" marR="12700" marT="12700" anchor="ctr">
                    <a:lnL w="19050">
                      <a:solidFill>
                        <a:srgbClr val="FFFFFF"/>
                      </a:solidFill>
                      <a:prstDash val="solid"/>
                    </a:lnL>
                    <a:lnR>
                      <a:noFill/>
                    </a:lnR>
                    <a:lnT>
                      <a:noFill/>
                    </a:lnT>
                    <a:lnB>
                      <a:noFill/>
                    </a:lnB>
                    <a:lnTlToBr>
                      <a:noFill/>
                    </a:lnTlToBr>
                    <a:lnBlToTr>
                      <a:noFill/>
                    </a:lnBlToTr>
                    <a:solidFill>
                      <a:srgbClr val="F2F2F2"/>
                    </a:solidFill>
                  </a:tcPr>
                </a:tc>
                <a:extLst>
                  <a:ext uri="{0D108BD9-81ED-4DB2-BD59-A6C34878D82A}">
                    <a16:rowId xmlns:a16="http://schemas.microsoft.com/office/drawing/2014/main" val="10002"/>
                  </a:ext>
                </a:extLst>
              </a:tr>
              <a:tr h="579755">
                <a:tc>
                  <a:txBody>
                    <a:bodyPr/>
                    <a:lstStyle/>
                    <a:p>
                      <a:pPr algn="l">
                        <a:buNone/>
                      </a:pPr>
                      <a:r>
                        <a:rPr lang="en-US" sz="1600">
                          <a:solidFill>
                            <a:srgbClr val="000000"/>
                          </a:solidFill>
                          <a:latin typeface="宋体" panose="02010600030101010101" pitchFamily="2" charset="-122"/>
                        </a:rPr>
                        <a:t>minfun</a:t>
                      </a:r>
                      <a:endParaRPr lang="en-US" altLang="en-US" sz="1600">
                        <a:solidFill>
                          <a:srgbClr val="000000"/>
                        </a:solidFill>
                        <a:latin typeface="宋体" panose="02010600030101010101" pitchFamily="2" charset="-122"/>
                      </a:endParaRPr>
                    </a:p>
                  </a:txBody>
                  <a:tcPr marL="12700" marR="12700" marT="12700" anchor="ctr">
                    <a:lnL>
                      <a:noFill/>
                    </a:lnL>
                    <a:lnR w="19050">
                      <a:solidFill>
                        <a:srgbClr val="FFFFFF"/>
                      </a:solidFill>
                      <a:prstDash val="solid"/>
                    </a:lnR>
                    <a:lnT>
                      <a:noFill/>
                    </a:lnT>
                    <a:lnB>
                      <a:noFill/>
                    </a:lnB>
                    <a:lnTlToBr>
                      <a:noFill/>
                    </a:lnTlToBr>
                    <a:lnBlToTr>
                      <a:noFill/>
                    </a:lnBlToTr>
                    <a:solidFill>
                      <a:srgbClr val="FFFFFF"/>
                    </a:solidFill>
                  </a:tcPr>
                </a:tc>
                <a:tc>
                  <a:txBody>
                    <a:bodyPr/>
                    <a:lstStyle/>
                    <a:p>
                      <a:pPr algn="l">
                        <a:buNone/>
                      </a:pPr>
                      <a:r>
                        <a:rPr lang="zh-CN" sz="1600">
                          <a:solidFill>
                            <a:srgbClr val="000000"/>
                          </a:solidFill>
                          <a:latin typeface="Arial" panose="020B0604020202020204" pitchFamily="34" charset="0"/>
                          <a:ea typeface="宋体" panose="02010600030101010101" pitchFamily="2" charset="-122"/>
                        </a:rPr>
                        <a:t>测量声信号的最小基频</a:t>
                      </a:r>
                      <a:endParaRPr lang="zh-CN" altLang="en-US" sz="1600">
                        <a:solidFill>
                          <a:srgbClr val="000000"/>
                        </a:solidFill>
                        <a:latin typeface="Arial" panose="020B0604020202020204" pitchFamily="34" charset="0"/>
                        <a:ea typeface="宋体" panose="02010600030101010101" pitchFamily="2" charset="-122"/>
                      </a:endParaRPr>
                    </a:p>
                  </a:txBody>
                  <a:tcPr marL="12700" marR="12700" marT="12700" anchor="ctr">
                    <a:lnL w="19050">
                      <a:solidFill>
                        <a:srgbClr val="FFFFFF"/>
                      </a:solidFill>
                      <a:prstDash val="solid"/>
                    </a:lnL>
                    <a:lnR>
                      <a:noFill/>
                    </a:lnR>
                    <a:lnT>
                      <a:noFill/>
                    </a:lnT>
                    <a:lnB>
                      <a:noFill/>
                    </a:lnB>
                    <a:lnTlToBr>
                      <a:noFill/>
                    </a:lnTlToBr>
                    <a:lnBlToTr>
                      <a:noFill/>
                    </a:lnBlToTr>
                    <a:solidFill>
                      <a:srgbClr val="FFFFFF"/>
                    </a:solidFill>
                  </a:tcPr>
                </a:tc>
                <a:extLst>
                  <a:ext uri="{0D108BD9-81ED-4DB2-BD59-A6C34878D82A}">
                    <a16:rowId xmlns:a16="http://schemas.microsoft.com/office/drawing/2014/main" val="10003"/>
                  </a:ext>
                </a:extLst>
              </a:tr>
              <a:tr h="304165">
                <a:tc>
                  <a:txBody>
                    <a:bodyPr/>
                    <a:lstStyle/>
                    <a:p>
                      <a:pPr algn="l">
                        <a:buNone/>
                      </a:pPr>
                      <a:r>
                        <a:rPr lang="en-US" sz="1600">
                          <a:solidFill>
                            <a:srgbClr val="000000"/>
                          </a:solidFill>
                          <a:latin typeface="宋体" panose="02010600030101010101" pitchFamily="2" charset="-122"/>
                        </a:rPr>
                        <a:t>maxfun</a:t>
                      </a:r>
                      <a:endParaRPr lang="en-US" altLang="en-US" sz="1600">
                        <a:solidFill>
                          <a:srgbClr val="000000"/>
                        </a:solidFill>
                        <a:latin typeface="宋体" panose="02010600030101010101" pitchFamily="2" charset="-122"/>
                      </a:endParaRPr>
                    </a:p>
                  </a:txBody>
                  <a:tcPr marL="12700" marR="12700" marT="12700" anchor="ctr">
                    <a:lnL>
                      <a:noFill/>
                    </a:lnL>
                    <a:lnR w="19050">
                      <a:solidFill>
                        <a:srgbClr val="FFFFFF"/>
                      </a:solidFill>
                      <a:prstDash val="solid"/>
                    </a:lnR>
                    <a:lnT>
                      <a:noFill/>
                    </a:lnT>
                    <a:lnB>
                      <a:noFill/>
                    </a:lnB>
                    <a:lnTlToBr>
                      <a:noFill/>
                    </a:lnTlToBr>
                    <a:lnBlToTr>
                      <a:noFill/>
                    </a:lnBlToTr>
                    <a:solidFill>
                      <a:srgbClr val="F2F2F2"/>
                    </a:solidFill>
                  </a:tcPr>
                </a:tc>
                <a:tc>
                  <a:txBody>
                    <a:bodyPr/>
                    <a:lstStyle/>
                    <a:p>
                      <a:pPr algn="l">
                        <a:buNone/>
                      </a:pPr>
                      <a:r>
                        <a:rPr lang="zh-CN" sz="1600">
                          <a:solidFill>
                            <a:srgbClr val="000000"/>
                          </a:solidFill>
                          <a:latin typeface="Arial" panose="020B0604020202020204" pitchFamily="34" charset="0"/>
                          <a:ea typeface="宋体" panose="02010600030101010101" pitchFamily="2" charset="-122"/>
                        </a:rPr>
                        <a:t>测量声波信号的最大基频</a:t>
                      </a:r>
                      <a:endParaRPr lang="zh-CN" altLang="en-US" sz="1600">
                        <a:solidFill>
                          <a:srgbClr val="000000"/>
                        </a:solidFill>
                        <a:latin typeface="Arial" panose="020B0604020202020204" pitchFamily="34" charset="0"/>
                        <a:ea typeface="宋体" panose="02010600030101010101" pitchFamily="2" charset="-122"/>
                      </a:endParaRPr>
                    </a:p>
                  </a:txBody>
                  <a:tcPr marL="12700" marR="12700" marT="12700" anchor="ctr">
                    <a:lnL w="19050">
                      <a:solidFill>
                        <a:srgbClr val="FFFFFF"/>
                      </a:solidFill>
                      <a:prstDash val="solid"/>
                    </a:lnL>
                    <a:lnR>
                      <a:noFill/>
                    </a:lnR>
                    <a:lnT>
                      <a:noFill/>
                    </a:lnT>
                    <a:lnB>
                      <a:noFill/>
                    </a:lnB>
                    <a:lnTlToBr>
                      <a:noFill/>
                    </a:lnTlToBr>
                    <a:lnBlToTr>
                      <a:noFill/>
                    </a:lnBlToTr>
                    <a:solidFill>
                      <a:srgbClr val="F2F2F2"/>
                    </a:solidFill>
                  </a:tcPr>
                </a:tc>
                <a:extLst>
                  <a:ext uri="{0D108BD9-81ED-4DB2-BD59-A6C34878D82A}">
                    <a16:rowId xmlns:a16="http://schemas.microsoft.com/office/drawing/2014/main" val="10004"/>
                  </a:ext>
                </a:extLst>
              </a:tr>
              <a:tr h="304165">
                <a:tc>
                  <a:txBody>
                    <a:bodyPr/>
                    <a:lstStyle/>
                    <a:p>
                      <a:pPr algn="l">
                        <a:buNone/>
                      </a:pPr>
                      <a:r>
                        <a:rPr lang="en-US" sz="1600">
                          <a:solidFill>
                            <a:srgbClr val="000000"/>
                          </a:solidFill>
                          <a:latin typeface="宋体" panose="02010600030101010101" pitchFamily="2" charset="-122"/>
                        </a:rPr>
                        <a:t>meandom</a:t>
                      </a:r>
                      <a:endParaRPr lang="en-US" altLang="en-US" sz="1600">
                        <a:solidFill>
                          <a:srgbClr val="000000"/>
                        </a:solidFill>
                        <a:latin typeface="宋体" panose="02010600030101010101" pitchFamily="2" charset="-122"/>
                      </a:endParaRPr>
                    </a:p>
                  </a:txBody>
                  <a:tcPr marL="12700" marR="12700" marT="12700" anchor="ctr">
                    <a:lnL>
                      <a:noFill/>
                    </a:lnL>
                    <a:lnR w="19050">
                      <a:solidFill>
                        <a:srgbClr val="FFFFFF"/>
                      </a:solidFill>
                      <a:prstDash val="solid"/>
                    </a:lnR>
                    <a:lnT>
                      <a:noFill/>
                    </a:lnT>
                    <a:lnB>
                      <a:noFill/>
                    </a:lnB>
                    <a:lnTlToBr>
                      <a:noFill/>
                    </a:lnTlToBr>
                    <a:lnBlToTr>
                      <a:noFill/>
                    </a:lnBlToTr>
                    <a:solidFill>
                      <a:srgbClr val="FFFFFF"/>
                    </a:solidFill>
                  </a:tcPr>
                </a:tc>
                <a:tc>
                  <a:txBody>
                    <a:bodyPr/>
                    <a:lstStyle/>
                    <a:p>
                      <a:pPr algn="l">
                        <a:buNone/>
                      </a:pPr>
                      <a:r>
                        <a:rPr lang="zh-CN" sz="1600">
                          <a:solidFill>
                            <a:srgbClr val="000000"/>
                          </a:solidFill>
                          <a:latin typeface="Arial" panose="020B0604020202020204" pitchFamily="34" charset="0"/>
                          <a:ea typeface="宋体" panose="02010600030101010101" pitchFamily="2" charset="-122"/>
                        </a:rPr>
                        <a:t>通过声学信号测量的主导频率的平均值</a:t>
                      </a:r>
                      <a:endParaRPr lang="zh-CN" altLang="en-US" sz="1600">
                        <a:solidFill>
                          <a:srgbClr val="000000"/>
                        </a:solidFill>
                        <a:latin typeface="Arial" panose="020B0604020202020204" pitchFamily="34" charset="0"/>
                        <a:ea typeface="宋体" panose="02010600030101010101" pitchFamily="2" charset="-122"/>
                      </a:endParaRPr>
                    </a:p>
                  </a:txBody>
                  <a:tcPr marL="12700" marR="12700" marT="12700" anchor="ctr">
                    <a:lnL w="19050">
                      <a:solidFill>
                        <a:srgbClr val="FFFFFF"/>
                      </a:solidFill>
                      <a:prstDash val="solid"/>
                    </a:lnL>
                    <a:lnR>
                      <a:noFill/>
                    </a:lnR>
                    <a:lnT>
                      <a:noFill/>
                    </a:lnT>
                    <a:lnB>
                      <a:noFill/>
                    </a:lnB>
                    <a:lnTlToBr>
                      <a:noFill/>
                    </a:lnTlToBr>
                    <a:lnBlToTr>
                      <a:noFill/>
                    </a:lnBlToTr>
                    <a:solidFill>
                      <a:srgbClr val="FFFFFF"/>
                    </a:solidFill>
                  </a:tcPr>
                </a:tc>
                <a:extLst>
                  <a:ext uri="{0D108BD9-81ED-4DB2-BD59-A6C34878D82A}">
                    <a16:rowId xmlns:a16="http://schemas.microsoft.com/office/drawing/2014/main" val="10005"/>
                  </a:ext>
                </a:extLst>
              </a:tr>
              <a:tr h="304165">
                <a:tc>
                  <a:txBody>
                    <a:bodyPr/>
                    <a:lstStyle/>
                    <a:p>
                      <a:pPr algn="l">
                        <a:buNone/>
                      </a:pPr>
                      <a:r>
                        <a:rPr lang="en-US" sz="1600">
                          <a:solidFill>
                            <a:srgbClr val="000000"/>
                          </a:solidFill>
                          <a:latin typeface="宋体" panose="02010600030101010101" pitchFamily="2" charset="-122"/>
                        </a:rPr>
                        <a:t>mindom</a:t>
                      </a:r>
                      <a:endParaRPr lang="en-US" altLang="en-US" sz="1600">
                        <a:solidFill>
                          <a:srgbClr val="000000"/>
                        </a:solidFill>
                        <a:latin typeface="宋体" panose="02010600030101010101" pitchFamily="2" charset="-122"/>
                      </a:endParaRPr>
                    </a:p>
                  </a:txBody>
                  <a:tcPr marL="12700" marR="12700" marT="12700" anchor="ctr">
                    <a:lnL>
                      <a:noFill/>
                    </a:lnL>
                    <a:lnR w="19050">
                      <a:solidFill>
                        <a:srgbClr val="FFFFFF"/>
                      </a:solidFill>
                      <a:prstDash val="solid"/>
                    </a:lnR>
                    <a:lnT>
                      <a:noFill/>
                    </a:lnT>
                    <a:lnB>
                      <a:noFill/>
                    </a:lnB>
                    <a:lnTlToBr>
                      <a:noFill/>
                    </a:lnTlToBr>
                    <a:lnBlToTr>
                      <a:noFill/>
                    </a:lnBlToTr>
                    <a:solidFill>
                      <a:srgbClr val="F2F2F2"/>
                    </a:solidFill>
                  </a:tcPr>
                </a:tc>
                <a:tc>
                  <a:txBody>
                    <a:bodyPr/>
                    <a:lstStyle/>
                    <a:p>
                      <a:pPr algn="l">
                        <a:buNone/>
                      </a:pPr>
                      <a:r>
                        <a:rPr lang="zh-CN" sz="1600">
                          <a:solidFill>
                            <a:srgbClr val="000000"/>
                          </a:solidFill>
                          <a:latin typeface="Arial" panose="020B0604020202020204" pitchFamily="34" charset="0"/>
                          <a:ea typeface="宋体" panose="02010600030101010101" pitchFamily="2" charset="-122"/>
                        </a:rPr>
                        <a:t>通过声学信号测量的最小频率</a:t>
                      </a:r>
                      <a:endParaRPr lang="zh-CN" altLang="en-US" sz="1600">
                        <a:solidFill>
                          <a:srgbClr val="000000"/>
                        </a:solidFill>
                        <a:latin typeface="Arial" panose="020B0604020202020204" pitchFamily="34" charset="0"/>
                        <a:ea typeface="宋体" panose="02010600030101010101" pitchFamily="2" charset="-122"/>
                      </a:endParaRPr>
                    </a:p>
                  </a:txBody>
                  <a:tcPr marL="12700" marR="12700" marT="12700" anchor="ctr">
                    <a:lnL w="19050">
                      <a:solidFill>
                        <a:srgbClr val="FFFFFF"/>
                      </a:solidFill>
                      <a:prstDash val="solid"/>
                    </a:lnL>
                    <a:lnR>
                      <a:noFill/>
                    </a:lnR>
                    <a:lnT>
                      <a:noFill/>
                    </a:lnT>
                    <a:lnB>
                      <a:noFill/>
                    </a:lnB>
                    <a:lnTlToBr>
                      <a:noFill/>
                    </a:lnTlToBr>
                    <a:lnBlToTr>
                      <a:noFill/>
                    </a:lnBlToTr>
                    <a:solidFill>
                      <a:srgbClr val="F2F2F2"/>
                    </a:solidFill>
                  </a:tcPr>
                </a:tc>
                <a:extLst>
                  <a:ext uri="{0D108BD9-81ED-4DB2-BD59-A6C34878D82A}">
                    <a16:rowId xmlns:a16="http://schemas.microsoft.com/office/drawing/2014/main" val="10006"/>
                  </a:ext>
                </a:extLst>
              </a:tr>
              <a:tr h="304165">
                <a:tc>
                  <a:txBody>
                    <a:bodyPr/>
                    <a:lstStyle/>
                    <a:p>
                      <a:pPr algn="l">
                        <a:buNone/>
                      </a:pPr>
                      <a:r>
                        <a:rPr lang="en-US" sz="1600">
                          <a:solidFill>
                            <a:srgbClr val="000000"/>
                          </a:solidFill>
                          <a:latin typeface="宋体" panose="02010600030101010101" pitchFamily="2" charset="-122"/>
                        </a:rPr>
                        <a:t>maxdom</a:t>
                      </a:r>
                      <a:endParaRPr lang="en-US" altLang="en-US" sz="1600">
                        <a:solidFill>
                          <a:srgbClr val="000000"/>
                        </a:solidFill>
                        <a:latin typeface="宋体" panose="02010600030101010101" pitchFamily="2" charset="-122"/>
                      </a:endParaRPr>
                    </a:p>
                  </a:txBody>
                  <a:tcPr marL="12700" marR="12700" marT="12700" anchor="ctr">
                    <a:lnL>
                      <a:noFill/>
                    </a:lnL>
                    <a:lnR w="19050">
                      <a:solidFill>
                        <a:srgbClr val="FFFFFF"/>
                      </a:solidFill>
                      <a:prstDash val="solid"/>
                    </a:lnR>
                    <a:lnT>
                      <a:noFill/>
                    </a:lnT>
                    <a:lnB>
                      <a:noFill/>
                    </a:lnB>
                    <a:lnTlToBr>
                      <a:noFill/>
                    </a:lnTlToBr>
                    <a:lnBlToTr>
                      <a:noFill/>
                    </a:lnBlToTr>
                    <a:solidFill>
                      <a:srgbClr val="FFFFFF"/>
                    </a:solidFill>
                  </a:tcPr>
                </a:tc>
                <a:tc>
                  <a:txBody>
                    <a:bodyPr/>
                    <a:lstStyle/>
                    <a:p>
                      <a:pPr algn="l">
                        <a:buNone/>
                      </a:pPr>
                      <a:r>
                        <a:rPr lang="zh-CN" sz="1600">
                          <a:solidFill>
                            <a:srgbClr val="000000"/>
                          </a:solidFill>
                          <a:latin typeface="Arial" panose="020B0604020202020204" pitchFamily="34" charset="0"/>
                          <a:ea typeface="宋体" panose="02010600030101010101" pitchFamily="2" charset="-122"/>
                        </a:rPr>
                        <a:t>通过声学信号测量的最大频率</a:t>
                      </a:r>
                      <a:endParaRPr lang="zh-CN" altLang="en-US" sz="1600">
                        <a:solidFill>
                          <a:srgbClr val="000000"/>
                        </a:solidFill>
                        <a:latin typeface="Arial" panose="020B0604020202020204" pitchFamily="34" charset="0"/>
                        <a:ea typeface="宋体" panose="02010600030101010101" pitchFamily="2" charset="-122"/>
                      </a:endParaRPr>
                    </a:p>
                  </a:txBody>
                  <a:tcPr marL="12700" marR="12700" marT="12700" anchor="ctr">
                    <a:lnL w="19050">
                      <a:solidFill>
                        <a:srgbClr val="FFFFFF"/>
                      </a:solidFill>
                      <a:prstDash val="solid"/>
                    </a:lnL>
                    <a:lnR>
                      <a:noFill/>
                    </a:lnR>
                    <a:lnT>
                      <a:noFill/>
                    </a:lnT>
                    <a:lnB>
                      <a:noFill/>
                    </a:lnB>
                    <a:lnTlToBr>
                      <a:noFill/>
                    </a:lnTlToBr>
                    <a:lnBlToTr>
                      <a:noFill/>
                    </a:lnBlToTr>
                    <a:solidFill>
                      <a:srgbClr val="FFFFFF"/>
                    </a:solidFill>
                  </a:tcPr>
                </a:tc>
                <a:extLst>
                  <a:ext uri="{0D108BD9-81ED-4DB2-BD59-A6C34878D82A}">
                    <a16:rowId xmlns:a16="http://schemas.microsoft.com/office/drawing/2014/main" val="10007"/>
                  </a:ext>
                </a:extLst>
              </a:tr>
              <a:tr h="304800">
                <a:tc>
                  <a:txBody>
                    <a:bodyPr/>
                    <a:lstStyle/>
                    <a:p>
                      <a:pPr algn="l">
                        <a:buNone/>
                      </a:pPr>
                      <a:r>
                        <a:rPr lang="en-US" sz="1600">
                          <a:solidFill>
                            <a:srgbClr val="000000"/>
                          </a:solidFill>
                          <a:latin typeface="宋体" panose="02010600030101010101" pitchFamily="2" charset="-122"/>
                        </a:rPr>
                        <a:t>dfrange</a:t>
                      </a:r>
                      <a:endParaRPr lang="en-US" altLang="en-US" sz="1600">
                        <a:solidFill>
                          <a:srgbClr val="000000"/>
                        </a:solidFill>
                        <a:latin typeface="宋体" panose="02010600030101010101" pitchFamily="2" charset="-122"/>
                      </a:endParaRPr>
                    </a:p>
                  </a:txBody>
                  <a:tcPr marL="12700" marR="12700" marT="12700" anchor="ctr">
                    <a:lnL>
                      <a:noFill/>
                    </a:lnL>
                    <a:lnR w="19050">
                      <a:solidFill>
                        <a:srgbClr val="FFFFFF"/>
                      </a:solidFill>
                      <a:prstDash val="solid"/>
                    </a:lnR>
                    <a:lnT>
                      <a:noFill/>
                    </a:lnT>
                    <a:lnB>
                      <a:noFill/>
                    </a:lnB>
                    <a:lnTlToBr>
                      <a:noFill/>
                    </a:lnTlToBr>
                    <a:lnBlToTr>
                      <a:noFill/>
                    </a:lnBlToTr>
                    <a:solidFill>
                      <a:srgbClr val="F2F2F2"/>
                    </a:solidFill>
                  </a:tcPr>
                </a:tc>
                <a:tc>
                  <a:txBody>
                    <a:bodyPr/>
                    <a:lstStyle/>
                    <a:p>
                      <a:pPr algn="l">
                        <a:buNone/>
                      </a:pPr>
                      <a:r>
                        <a:rPr lang="zh-CN" sz="1600">
                          <a:solidFill>
                            <a:srgbClr val="000000"/>
                          </a:solidFill>
                          <a:latin typeface="Arial" panose="020B0604020202020204" pitchFamily="34" charset="0"/>
                          <a:ea typeface="宋体" panose="02010600030101010101" pitchFamily="2" charset="-122"/>
                        </a:rPr>
                        <a:t>声学信号测量的主频范围</a:t>
                      </a:r>
                      <a:endParaRPr lang="zh-CN" altLang="en-US" sz="1600">
                        <a:solidFill>
                          <a:srgbClr val="000000"/>
                        </a:solidFill>
                        <a:latin typeface="Arial" panose="020B0604020202020204" pitchFamily="34" charset="0"/>
                        <a:ea typeface="宋体" panose="02010600030101010101" pitchFamily="2" charset="-122"/>
                      </a:endParaRPr>
                    </a:p>
                  </a:txBody>
                  <a:tcPr marL="12700" marR="12700" marT="12700" anchor="ctr">
                    <a:lnL w="19050">
                      <a:solidFill>
                        <a:srgbClr val="FFFFFF"/>
                      </a:solidFill>
                      <a:prstDash val="solid"/>
                    </a:lnL>
                    <a:lnR>
                      <a:noFill/>
                    </a:lnR>
                    <a:lnT>
                      <a:noFill/>
                    </a:lnT>
                    <a:lnB>
                      <a:noFill/>
                    </a:lnB>
                    <a:lnTlToBr>
                      <a:noFill/>
                    </a:lnTlToBr>
                    <a:lnBlToTr>
                      <a:noFill/>
                    </a:lnBlToTr>
                    <a:solidFill>
                      <a:srgbClr val="F2F2F2"/>
                    </a:solidFill>
                  </a:tcPr>
                </a:tc>
                <a:extLst>
                  <a:ext uri="{0D108BD9-81ED-4DB2-BD59-A6C34878D82A}">
                    <a16:rowId xmlns:a16="http://schemas.microsoft.com/office/drawing/2014/main" val="10008"/>
                  </a:ext>
                </a:extLst>
              </a:tr>
              <a:tr h="548640">
                <a:tc>
                  <a:txBody>
                    <a:bodyPr/>
                    <a:lstStyle/>
                    <a:p>
                      <a:pPr algn="l">
                        <a:buNone/>
                      </a:pPr>
                      <a:r>
                        <a:rPr lang="en-US" sz="1600">
                          <a:solidFill>
                            <a:srgbClr val="000000"/>
                          </a:solidFill>
                          <a:latin typeface="宋体" panose="02010600030101010101" pitchFamily="2" charset="-122"/>
                        </a:rPr>
                        <a:t>modindx</a:t>
                      </a:r>
                      <a:endParaRPr lang="en-US" altLang="en-US" sz="1600">
                        <a:solidFill>
                          <a:srgbClr val="000000"/>
                        </a:solidFill>
                        <a:latin typeface="宋体" panose="02010600030101010101" pitchFamily="2" charset="-122"/>
                      </a:endParaRPr>
                    </a:p>
                  </a:txBody>
                  <a:tcPr marL="12700" marR="12700" marT="12700" anchor="ctr">
                    <a:lnL>
                      <a:noFill/>
                    </a:lnL>
                    <a:lnR w="19050">
                      <a:solidFill>
                        <a:srgbClr val="FFFFFF"/>
                      </a:solidFill>
                      <a:prstDash val="solid"/>
                    </a:lnR>
                    <a:lnT>
                      <a:noFill/>
                    </a:lnT>
                    <a:lnB>
                      <a:noFill/>
                    </a:lnB>
                    <a:lnTlToBr>
                      <a:noFill/>
                    </a:lnTlToBr>
                    <a:lnBlToTr>
                      <a:noFill/>
                    </a:lnBlToTr>
                    <a:solidFill>
                      <a:srgbClr val="FFFFFF"/>
                    </a:solidFill>
                  </a:tcPr>
                </a:tc>
                <a:tc>
                  <a:txBody>
                    <a:bodyPr/>
                    <a:lstStyle/>
                    <a:p>
                      <a:pPr algn="l">
                        <a:buNone/>
                      </a:pPr>
                      <a:r>
                        <a:rPr lang="zh-CN" sz="1600">
                          <a:solidFill>
                            <a:srgbClr val="000000"/>
                          </a:solidFill>
                          <a:latin typeface="Arial" panose="020B0604020202020204" pitchFamily="34" charset="0"/>
                          <a:ea typeface="宋体" panose="02010600030101010101" pitchFamily="2" charset="-122"/>
                        </a:rPr>
                        <a:t>调制指数（计算基频相邻测量值之间的累积绝对差除以频率范围）</a:t>
                      </a:r>
                      <a:endParaRPr lang="zh-CN" altLang="en-US" sz="1600">
                        <a:solidFill>
                          <a:srgbClr val="000000"/>
                        </a:solidFill>
                        <a:latin typeface="Arial" panose="020B0604020202020204" pitchFamily="34" charset="0"/>
                        <a:ea typeface="宋体" panose="02010600030101010101" pitchFamily="2" charset="-122"/>
                      </a:endParaRPr>
                    </a:p>
                  </a:txBody>
                  <a:tcPr marL="12700" marR="12700" marT="12700" anchor="ctr">
                    <a:lnL w="19050">
                      <a:solidFill>
                        <a:srgbClr val="FFFFFF"/>
                      </a:solidFill>
                      <a:prstDash val="solid"/>
                    </a:lnL>
                    <a:lnR>
                      <a:noFill/>
                    </a:lnR>
                    <a:lnT>
                      <a:noFill/>
                    </a:lnT>
                    <a:lnB>
                      <a:noFill/>
                    </a:lnB>
                    <a:lnTlToBr>
                      <a:noFill/>
                    </a:lnTlToBr>
                    <a:lnBlToTr>
                      <a:noFill/>
                    </a:lnBlToTr>
                    <a:solidFill>
                      <a:srgbClr val="FFFFFF"/>
                    </a:solidFill>
                  </a:tcPr>
                </a:tc>
                <a:extLst>
                  <a:ext uri="{0D108BD9-81ED-4DB2-BD59-A6C34878D82A}">
                    <a16:rowId xmlns:a16="http://schemas.microsoft.com/office/drawing/2014/main" val="10009"/>
                  </a:ext>
                </a:extLst>
              </a:tr>
              <a:tr h="304800">
                <a:tc>
                  <a:txBody>
                    <a:bodyPr/>
                    <a:lstStyle/>
                    <a:p>
                      <a:pPr algn="l">
                        <a:buNone/>
                      </a:pPr>
                      <a:r>
                        <a:rPr lang="en-US" sz="1600">
                          <a:solidFill>
                            <a:srgbClr val="000000"/>
                          </a:solidFill>
                          <a:latin typeface="宋体" panose="02010600030101010101" pitchFamily="2" charset="-122"/>
                        </a:rPr>
                        <a:t>label</a:t>
                      </a:r>
                      <a:endParaRPr lang="en-US" altLang="en-US" sz="1600">
                        <a:solidFill>
                          <a:srgbClr val="000000"/>
                        </a:solidFill>
                        <a:latin typeface="宋体" panose="02010600030101010101" pitchFamily="2" charset="-122"/>
                      </a:endParaRPr>
                    </a:p>
                  </a:txBody>
                  <a:tcPr marL="12700" marR="12700" marT="12700" anchor="ctr">
                    <a:lnL>
                      <a:noFill/>
                    </a:lnL>
                    <a:lnR w="19050">
                      <a:solidFill>
                        <a:srgbClr val="FFFFFF"/>
                      </a:solidFill>
                      <a:prstDash val="solid"/>
                    </a:lnR>
                    <a:lnT>
                      <a:noFill/>
                    </a:lnT>
                    <a:lnB>
                      <a:noFill/>
                    </a:lnB>
                    <a:lnTlToBr>
                      <a:noFill/>
                    </a:lnTlToBr>
                    <a:lnBlToTr>
                      <a:noFill/>
                    </a:lnBlToTr>
                    <a:solidFill>
                      <a:srgbClr val="F2F2F2"/>
                    </a:solidFill>
                  </a:tcPr>
                </a:tc>
                <a:tc>
                  <a:txBody>
                    <a:bodyPr/>
                    <a:lstStyle/>
                    <a:p>
                      <a:pPr algn="l">
                        <a:buNone/>
                      </a:pPr>
                      <a:r>
                        <a:rPr lang="zh-CN" sz="1600">
                          <a:solidFill>
                            <a:srgbClr val="000000"/>
                          </a:solidFill>
                          <a:latin typeface="Arial" panose="020B0604020202020204" pitchFamily="34" charset="0"/>
                          <a:ea typeface="宋体" panose="02010600030101010101" pitchFamily="2" charset="-122"/>
                        </a:rPr>
                        <a:t>男 or 女</a:t>
                      </a:r>
                      <a:endParaRPr lang="zh-CN" altLang="en-US" sz="1600">
                        <a:solidFill>
                          <a:srgbClr val="000000"/>
                        </a:solidFill>
                        <a:latin typeface="Arial" panose="020B0604020202020204" pitchFamily="34" charset="0"/>
                        <a:ea typeface="宋体" panose="02010600030101010101" pitchFamily="2" charset="-122"/>
                      </a:endParaRPr>
                    </a:p>
                  </a:txBody>
                  <a:tcPr marL="12700" marR="12700" marT="12700" anchor="ctr">
                    <a:lnL w="19050">
                      <a:solidFill>
                        <a:srgbClr val="FFFFFF"/>
                      </a:solidFill>
                      <a:prstDash val="solid"/>
                    </a:lnL>
                    <a:lnR>
                      <a:noFill/>
                    </a:lnR>
                    <a:lnT>
                      <a:noFill/>
                    </a:lnT>
                    <a:lnB>
                      <a:noFill/>
                    </a:lnB>
                    <a:lnTlToBr>
                      <a:noFill/>
                    </a:lnTlToBr>
                    <a:lnBlToTr>
                      <a:noFill/>
                    </a:lnBlToTr>
                    <a:solidFill>
                      <a:srgbClr val="F2F2F2"/>
                    </a:solidFill>
                  </a:tcPr>
                </a:tc>
                <a:extLst>
                  <a:ext uri="{0D108BD9-81ED-4DB2-BD59-A6C34878D82A}">
                    <a16:rowId xmlns:a16="http://schemas.microsoft.com/office/drawing/2014/main" val="10010"/>
                  </a:ext>
                </a:extLst>
              </a:tr>
            </a:tbl>
          </a:graphicData>
        </a:graphic>
      </p:graphicFrame>
      <p:graphicFrame>
        <p:nvGraphicFramePr>
          <p:cNvPr id="9" name="表格 8"/>
          <p:cNvGraphicFramePr/>
          <p:nvPr>
            <p:custDataLst>
              <p:tags r:id="rId3"/>
            </p:custDataLst>
          </p:nvPr>
        </p:nvGraphicFramePr>
        <p:xfrm>
          <a:off x="77470" y="1896745"/>
          <a:ext cx="5830570" cy="3095625"/>
        </p:xfrm>
        <a:graphic>
          <a:graphicData uri="http://schemas.openxmlformats.org/drawingml/2006/table">
            <a:tbl>
              <a:tblPr firstRow="1" bandRow="1">
                <a:tableStyleId>{5C22544A-7EE6-4342-B048-85BDC9FD1C3A}</a:tableStyleId>
              </a:tblPr>
              <a:tblGrid>
                <a:gridCol w="1626870">
                  <a:extLst>
                    <a:ext uri="{9D8B030D-6E8A-4147-A177-3AD203B41FA5}">
                      <a16:colId xmlns:a16="http://schemas.microsoft.com/office/drawing/2014/main" val="20000"/>
                    </a:ext>
                  </a:extLst>
                </a:gridCol>
                <a:gridCol w="4203700">
                  <a:extLst>
                    <a:ext uri="{9D8B030D-6E8A-4147-A177-3AD203B41FA5}">
                      <a16:colId xmlns:a16="http://schemas.microsoft.com/office/drawing/2014/main" val="20001"/>
                    </a:ext>
                  </a:extLst>
                </a:gridCol>
              </a:tblGrid>
              <a:tr h="271780">
                <a:tc>
                  <a:txBody>
                    <a:bodyPr/>
                    <a:lstStyle/>
                    <a:p>
                      <a:pPr algn="l">
                        <a:buNone/>
                      </a:pPr>
                      <a:r>
                        <a:rPr lang="zh-CN" sz="1400" b="1">
                          <a:solidFill>
                            <a:srgbClr val="FFFFFF"/>
                          </a:solidFill>
                          <a:latin typeface="宋体" panose="02010600030101010101" pitchFamily="2" charset="-122"/>
                          <a:ea typeface="宋体" panose="02010600030101010101" pitchFamily="2" charset="-122"/>
                        </a:rPr>
                        <a:t>字段</a:t>
                      </a:r>
                      <a:r>
                        <a:rPr lang="en-US" altLang="zh-CN" sz="1400" b="1">
                          <a:solidFill>
                            <a:srgbClr val="FFFFFF"/>
                          </a:solidFill>
                          <a:latin typeface="宋体" panose="02010600030101010101" pitchFamily="2" charset="-122"/>
                          <a:ea typeface="宋体" panose="02010600030101010101" pitchFamily="2" charset="-122"/>
                        </a:rPr>
                        <a:t>+</a:t>
                      </a:r>
                    </a:p>
                  </a:txBody>
                  <a:tcPr marL="12700" marR="12700" marT="12700">
                    <a:lnL>
                      <a:noFill/>
                    </a:lnL>
                    <a:lnR w="19050">
                      <a:solidFill>
                        <a:srgbClr val="FFFFFF"/>
                      </a:solidFill>
                      <a:prstDash val="solid"/>
                    </a:lnR>
                    <a:lnT>
                      <a:noFill/>
                    </a:lnT>
                    <a:lnB>
                      <a:noFill/>
                    </a:lnB>
                    <a:lnTlToBr>
                      <a:noFill/>
                    </a:lnTlToBr>
                    <a:lnBlToTr>
                      <a:noFill/>
                    </a:lnBlToTr>
                    <a:solidFill>
                      <a:srgbClr val="404040"/>
                    </a:solidFill>
                  </a:tcPr>
                </a:tc>
                <a:tc>
                  <a:txBody>
                    <a:bodyPr/>
                    <a:lstStyle/>
                    <a:p>
                      <a:pPr algn="l">
                        <a:buNone/>
                      </a:pPr>
                      <a:r>
                        <a:rPr lang="zh-CN" sz="1400" b="1">
                          <a:solidFill>
                            <a:srgbClr val="FFFFFF"/>
                          </a:solidFill>
                          <a:latin typeface="宋体" panose="02010600030101010101" pitchFamily="2" charset="-122"/>
                          <a:ea typeface="宋体" panose="02010600030101010101" pitchFamily="2" charset="-122"/>
                        </a:rPr>
                        <a:t>定义</a:t>
                      </a:r>
                      <a:endParaRPr lang="zh-CN" altLang="en-US" sz="1400" b="1">
                        <a:solidFill>
                          <a:srgbClr val="FFFFFF"/>
                        </a:solidFill>
                        <a:latin typeface="宋体" panose="02010600030101010101" pitchFamily="2" charset="-122"/>
                        <a:ea typeface="宋体" panose="02010600030101010101" pitchFamily="2" charset="-122"/>
                      </a:endParaRPr>
                    </a:p>
                  </a:txBody>
                  <a:tcPr marL="12700" marR="12700" marT="12700">
                    <a:lnL w="19050">
                      <a:solidFill>
                        <a:srgbClr val="FFFFFF"/>
                      </a:solidFill>
                      <a:prstDash val="solid"/>
                    </a:lnL>
                    <a:lnR>
                      <a:noFill/>
                    </a:lnR>
                    <a:lnT>
                      <a:noFill/>
                    </a:lnT>
                    <a:lnB>
                      <a:noFill/>
                    </a:lnB>
                    <a:lnTlToBr>
                      <a:noFill/>
                    </a:lnTlToBr>
                    <a:lnBlToTr>
                      <a:noFill/>
                    </a:lnBlToTr>
                    <a:solidFill>
                      <a:srgbClr val="E34D4D"/>
                    </a:solidFill>
                  </a:tcPr>
                </a:tc>
                <a:extLst>
                  <a:ext uri="{0D108BD9-81ED-4DB2-BD59-A6C34878D82A}">
                    <a16:rowId xmlns:a16="http://schemas.microsoft.com/office/drawing/2014/main" val="10000"/>
                  </a:ext>
                </a:extLst>
              </a:tr>
              <a:tr h="241300">
                <a:tc>
                  <a:txBody>
                    <a:bodyPr/>
                    <a:lstStyle/>
                    <a:p>
                      <a:pPr algn="l">
                        <a:buNone/>
                      </a:pPr>
                      <a:r>
                        <a:rPr lang="en-US" altLang="en-US" sz="1600">
                          <a:solidFill>
                            <a:srgbClr val="000000"/>
                          </a:solidFill>
                          <a:latin typeface="宋体" panose="02010600030101010101" pitchFamily="2" charset="-122"/>
                        </a:rPr>
                        <a:t>meanfreq</a:t>
                      </a:r>
                    </a:p>
                  </a:txBody>
                  <a:tcPr marL="12700" marR="12700" marT="12700" anchor="ctr">
                    <a:lnL>
                      <a:noFill/>
                    </a:lnL>
                    <a:lnR w="19050">
                      <a:solidFill>
                        <a:srgbClr val="FFFFFF"/>
                      </a:solidFill>
                      <a:prstDash val="solid"/>
                    </a:lnR>
                    <a:lnT>
                      <a:noFill/>
                    </a:lnT>
                    <a:lnB>
                      <a:noFill/>
                    </a:lnB>
                    <a:lnTlToBr>
                      <a:noFill/>
                    </a:lnTlToBr>
                    <a:lnBlToTr>
                      <a:noFill/>
                    </a:lnBlToTr>
                    <a:solidFill>
                      <a:srgbClr val="FFFFFF"/>
                    </a:solidFill>
                  </a:tcPr>
                </a:tc>
                <a:tc>
                  <a:txBody>
                    <a:bodyPr/>
                    <a:lstStyle/>
                    <a:p>
                      <a:pPr algn="l">
                        <a:buNone/>
                      </a:pPr>
                      <a:r>
                        <a:rPr lang="zh-CN" sz="1600">
                          <a:solidFill>
                            <a:srgbClr val="000000"/>
                          </a:solidFill>
                          <a:latin typeface="Arial" panose="020B0604020202020204" pitchFamily="34" charset="0"/>
                          <a:ea typeface="宋体" panose="02010600030101010101" pitchFamily="2" charset="-122"/>
                        </a:rPr>
                        <a:t>平均频率（单位kHz）</a:t>
                      </a:r>
                      <a:endParaRPr lang="zh-CN" altLang="en-US" sz="1600">
                        <a:solidFill>
                          <a:srgbClr val="000000"/>
                        </a:solidFill>
                        <a:latin typeface="Arial" panose="020B0604020202020204" pitchFamily="34" charset="0"/>
                        <a:ea typeface="宋体" panose="02010600030101010101" pitchFamily="2" charset="-122"/>
                      </a:endParaRPr>
                    </a:p>
                  </a:txBody>
                  <a:tcPr marL="12700" marR="12700" marT="12700" anchor="ctr">
                    <a:lnL w="19050">
                      <a:solidFill>
                        <a:srgbClr val="FFFFFF"/>
                      </a:solidFill>
                      <a:prstDash val="solid"/>
                    </a:lnL>
                    <a:lnR>
                      <a:noFill/>
                    </a:lnR>
                    <a:lnT>
                      <a:noFill/>
                    </a:lnT>
                    <a:lnB>
                      <a:noFill/>
                    </a:lnB>
                    <a:lnTlToBr>
                      <a:noFill/>
                    </a:lnTlToBr>
                    <a:lnBlToTr>
                      <a:noFill/>
                    </a:lnBlToTr>
                    <a:solidFill>
                      <a:srgbClr val="FFFFFF"/>
                    </a:solidFill>
                  </a:tcPr>
                </a:tc>
                <a:extLst>
                  <a:ext uri="{0D108BD9-81ED-4DB2-BD59-A6C34878D82A}">
                    <a16:rowId xmlns:a16="http://schemas.microsoft.com/office/drawing/2014/main" val="10001"/>
                  </a:ext>
                </a:extLst>
              </a:tr>
              <a:tr h="241300">
                <a:tc>
                  <a:txBody>
                    <a:bodyPr/>
                    <a:lstStyle/>
                    <a:p>
                      <a:pPr algn="l">
                        <a:buNone/>
                      </a:pPr>
                      <a:r>
                        <a:rPr lang="en-US" sz="1600">
                          <a:solidFill>
                            <a:srgbClr val="000000"/>
                          </a:solidFill>
                          <a:latin typeface="宋体" panose="02010600030101010101" pitchFamily="2" charset="-122"/>
                        </a:rPr>
                        <a:t>sd</a:t>
                      </a:r>
                      <a:endParaRPr lang="en-US" altLang="en-US" sz="1600">
                        <a:solidFill>
                          <a:srgbClr val="000000"/>
                        </a:solidFill>
                        <a:latin typeface="宋体" panose="02010600030101010101" pitchFamily="2" charset="-122"/>
                      </a:endParaRPr>
                    </a:p>
                  </a:txBody>
                  <a:tcPr marL="12700" marR="12700" marT="12700" anchor="ctr">
                    <a:lnL>
                      <a:noFill/>
                    </a:lnL>
                    <a:lnR w="19050">
                      <a:solidFill>
                        <a:srgbClr val="FFFFFF"/>
                      </a:solidFill>
                      <a:prstDash val="solid"/>
                    </a:lnR>
                    <a:lnT>
                      <a:noFill/>
                    </a:lnT>
                    <a:lnB>
                      <a:noFill/>
                    </a:lnB>
                    <a:lnTlToBr>
                      <a:noFill/>
                    </a:lnTlToBr>
                    <a:lnBlToTr>
                      <a:noFill/>
                    </a:lnBlToTr>
                    <a:solidFill>
                      <a:srgbClr val="F2F2F2"/>
                    </a:solidFill>
                  </a:tcPr>
                </a:tc>
                <a:tc>
                  <a:txBody>
                    <a:bodyPr/>
                    <a:lstStyle/>
                    <a:p>
                      <a:pPr algn="l">
                        <a:buNone/>
                      </a:pPr>
                      <a:r>
                        <a:rPr lang="zh-CN" sz="1600">
                          <a:solidFill>
                            <a:srgbClr val="000000"/>
                          </a:solidFill>
                          <a:latin typeface="Arial" panose="020B0604020202020204" pitchFamily="34" charset="0"/>
                          <a:ea typeface="宋体" panose="02010600030101010101" pitchFamily="2" charset="-122"/>
                        </a:rPr>
                        <a:t>频率标准差</a:t>
                      </a:r>
                      <a:endParaRPr lang="zh-CN" altLang="en-US" sz="1600">
                        <a:solidFill>
                          <a:srgbClr val="000000"/>
                        </a:solidFill>
                        <a:latin typeface="Arial" panose="020B0604020202020204" pitchFamily="34" charset="0"/>
                        <a:ea typeface="宋体" panose="02010600030101010101" pitchFamily="2" charset="-122"/>
                      </a:endParaRPr>
                    </a:p>
                  </a:txBody>
                  <a:tcPr marL="12700" marR="12700" marT="12700" anchor="ctr">
                    <a:lnL w="19050">
                      <a:solidFill>
                        <a:srgbClr val="FFFFFF"/>
                      </a:solidFill>
                      <a:prstDash val="solid"/>
                    </a:lnL>
                    <a:lnR>
                      <a:noFill/>
                    </a:lnR>
                    <a:lnT>
                      <a:noFill/>
                    </a:lnT>
                    <a:lnB>
                      <a:noFill/>
                    </a:lnB>
                    <a:lnTlToBr>
                      <a:noFill/>
                    </a:lnTlToBr>
                    <a:lnBlToTr>
                      <a:noFill/>
                    </a:lnBlToTr>
                    <a:solidFill>
                      <a:srgbClr val="F2F2F2"/>
                    </a:solidFill>
                  </a:tcPr>
                </a:tc>
                <a:extLst>
                  <a:ext uri="{0D108BD9-81ED-4DB2-BD59-A6C34878D82A}">
                    <a16:rowId xmlns:a16="http://schemas.microsoft.com/office/drawing/2014/main" val="10002"/>
                  </a:ext>
                </a:extLst>
              </a:tr>
              <a:tr h="241300">
                <a:tc>
                  <a:txBody>
                    <a:bodyPr/>
                    <a:lstStyle/>
                    <a:p>
                      <a:pPr algn="l">
                        <a:buNone/>
                      </a:pPr>
                      <a:r>
                        <a:rPr lang="en-US" sz="1600">
                          <a:solidFill>
                            <a:srgbClr val="000000"/>
                          </a:solidFill>
                          <a:latin typeface="宋体" panose="02010600030101010101" pitchFamily="2" charset="-122"/>
                        </a:rPr>
                        <a:t>median</a:t>
                      </a:r>
                      <a:endParaRPr lang="en-US" altLang="en-US" sz="1600">
                        <a:solidFill>
                          <a:srgbClr val="000000"/>
                        </a:solidFill>
                        <a:latin typeface="宋体" panose="02010600030101010101" pitchFamily="2" charset="-122"/>
                      </a:endParaRPr>
                    </a:p>
                  </a:txBody>
                  <a:tcPr marL="12700" marR="12700" marT="12700" anchor="ctr">
                    <a:lnL>
                      <a:noFill/>
                    </a:lnL>
                    <a:lnR w="19050">
                      <a:solidFill>
                        <a:srgbClr val="FFFFFF"/>
                      </a:solidFill>
                      <a:prstDash val="solid"/>
                    </a:lnR>
                    <a:lnT>
                      <a:noFill/>
                    </a:lnT>
                    <a:lnB>
                      <a:noFill/>
                    </a:lnB>
                    <a:lnTlToBr>
                      <a:noFill/>
                    </a:lnTlToBr>
                    <a:lnBlToTr>
                      <a:noFill/>
                    </a:lnBlToTr>
                    <a:solidFill>
                      <a:srgbClr val="FFFFFF"/>
                    </a:solidFill>
                  </a:tcPr>
                </a:tc>
                <a:tc>
                  <a:txBody>
                    <a:bodyPr/>
                    <a:lstStyle/>
                    <a:p>
                      <a:pPr algn="l">
                        <a:buNone/>
                      </a:pPr>
                      <a:r>
                        <a:rPr lang="zh-CN" sz="1600">
                          <a:solidFill>
                            <a:srgbClr val="000000"/>
                          </a:solidFill>
                          <a:latin typeface="Arial" panose="020B0604020202020204" pitchFamily="34" charset="0"/>
                          <a:ea typeface="宋体" panose="02010600030101010101" pitchFamily="2" charset="-122"/>
                        </a:rPr>
                        <a:t>中位频率（单位kHz)</a:t>
                      </a:r>
                      <a:endParaRPr lang="zh-CN" altLang="en-US" sz="1600">
                        <a:solidFill>
                          <a:srgbClr val="000000"/>
                        </a:solidFill>
                        <a:latin typeface="Arial" panose="020B0604020202020204" pitchFamily="34" charset="0"/>
                        <a:ea typeface="宋体" panose="02010600030101010101" pitchFamily="2" charset="-122"/>
                      </a:endParaRPr>
                    </a:p>
                  </a:txBody>
                  <a:tcPr marL="12700" marR="12700" marT="12700" anchor="ctr">
                    <a:lnL w="19050">
                      <a:solidFill>
                        <a:srgbClr val="FFFFFF"/>
                      </a:solidFill>
                      <a:prstDash val="solid"/>
                    </a:lnL>
                    <a:lnR>
                      <a:noFill/>
                    </a:lnR>
                    <a:lnT>
                      <a:noFill/>
                    </a:lnT>
                    <a:lnB>
                      <a:noFill/>
                    </a:lnB>
                    <a:lnTlToBr>
                      <a:noFill/>
                    </a:lnTlToBr>
                    <a:lnBlToTr>
                      <a:noFill/>
                    </a:lnBlToTr>
                    <a:solidFill>
                      <a:srgbClr val="FFFFFF"/>
                    </a:solidFill>
                  </a:tcPr>
                </a:tc>
                <a:extLst>
                  <a:ext uri="{0D108BD9-81ED-4DB2-BD59-A6C34878D82A}">
                    <a16:rowId xmlns:a16="http://schemas.microsoft.com/office/drawing/2014/main" val="10003"/>
                  </a:ext>
                </a:extLst>
              </a:tr>
              <a:tr h="241300">
                <a:tc>
                  <a:txBody>
                    <a:bodyPr/>
                    <a:lstStyle/>
                    <a:p>
                      <a:pPr algn="l">
                        <a:buNone/>
                      </a:pPr>
                      <a:r>
                        <a:rPr lang="en-US" sz="1600">
                          <a:solidFill>
                            <a:srgbClr val="000000"/>
                          </a:solidFill>
                          <a:latin typeface="宋体" panose="02010600030101010101" pitchFamily="2" charset="-122"/>
                        </a:rPr>
                        <a:t>Q25</a:t>
                      </a:r>
                      <a:endParaRPr lang="en-US" altLang="en-US" sz="1600">
                        <a:solidFill>
                          <a:srgbClr val="000000"/>
                        </a:solidFill>
                        <a:latin typeface="宋体" panose="02010600030101010101" pitchFamily="2" charset="-122"/>
                      </a:endParaRPr>
                    </a:p>
                  </a:txBody>
                  <a:tcPr marL="12700" marR="12700" marT="12700" anchor="ctr">
                    <a:lnL>
                      <a:noFill/>
                    </a:lnL>
                    <a:lnR w="19050">
                      <a:solidFill>
                        <a:srgbClr val="FFFFFF"/>
                      </a:solidFill>
                      <a:prstDash val="solid"/>
                    </a:lnR>
                    <a:lnT>
                      <a:noFill/>
                    </a:lnT>
                    <a:lnB>
                      <a:noFill/>
                    </a:lnB>
                    <a:lnTlToBr>
                      <a:noFill/>
                    </a:lnTlToBr>
                    <a:lnBlToTr>
                      <a:noFill/>
                    </a:lnBlToTr>
                    <a:solidFill>
                      <a:srgbClr val="F2F2F2"/>
                    </a:solidFill>
                  </a:tcPr>
                </a:tc>
                <a:tc>
                  <a:txBody>
                    <a:bodyPr/>
                    <a:lstStyle/>
                    <a:p>
                      <a:pPr algn="l">
                        <a:buNone/>
                      </a:pPr>
                      <a:r>
                        <a:rPr lang="zh-CN" sz="1600">
                          <a:solidFill>
                            <a:srgbClr val="000000"/>
                          </a:solidFill>
                          <a:latin typeface="Arial" panose="020B0604020202020204" pitchFamily="34" charset="0"/>
                          <a:ea typeface="宋体" panose="02010600030101010101" pitchFamily="2" charset="-122"/>
                        </a:rPr>
                        <a:t>频率第一个四分位数（单位kHz)</a:t>
                      </a:r>
                      <a:endParaRPr lang="zh-CN" altLang="en-US" sz="1600">
                        <a:solidFill>
                          <a:srgbClr val="000000"/>
                        </a:solidFill>
                        <a:latin typeface="Arial" panose="020B0604020202020204" pitchFamily="34" charset="0"/>
                        <a:ea typeface="宋体" panose="02010600030101010101" pitchFamily="2" charset="-122"/>
                      </a:endParaRPr>
                    </a:p>
                  </a:txBody>
                  <a:tcPr marL="12700" marR="12700" marT="12700" anchor="ctr">
                    <a:lnL w="19050">
                      <a:solidFill>
                        <a:srgbClr val="FFFFFF"/>
                      </a:solidFill>
                      <a:prstDash val="solid"/>
                    </a:lnL>
                    <a:lnR>
                      <a:noFill/>
                    </a:lnR>
                    <a:lnT>
                      <a:noFill/>
                    </a:lnT>
                    <a:lnB>
                      <a:noFill/>
                    </a:lnB>
                    <a:lnTlToBr>
                      <a:noFill/>
                    </a:lnTlToBr>
                    <a:lnBlToTr>
                      <a:noFill/>
                    </a:lnBlToTr>
                    <a:solidFill>
                      <a:srgbClr val="F2F2F2"/>
                    </a:solidFill>
                  </a:tcPr>
                </a:tc>
                <a:extLst>
                  <a:ext uri="{0D108BD9-81ED-4DB2-BD59-A6C34878D82A}">
                    <a16:rowId xmlns:a16="http://schemas.microsoft.com/office/drawing/2014/main" val="10004"/>
                  </a:ext>
                </a:extLst>
              </a:tr>
              <a:tr h="241300">
                <a:tc>
                  <a:txBody>
                    <a:bodyPr/>
                    <a:lstStyle/>
                    <a:p>
                      <a:pPr algn="l">
                        <a:buNone/>
                      </a:pPr>
                      <a:r>
                        <a:rPr lang="en-US" sz="1600">
                          <a:solidFill>
                            <a:srgbClr val="000000"/>
                          </a:solidFill>
                          <a:latin typeface="宋体" panose="02010600030101010101" pitchFamily="2" charset="-122"/>
                        </a:rPr>
                        <a:t>Q75</a:t>
                      </a:r>
                      <a:endParaRPr lang="en-US" altLang="en-US" sz="1600">
                        <a:solidFill>
                          <a:srgbClr val="000000"/>
                        </a:solidFill>
                        <a:latin typeface="宋体" panose="02010600030101010101" pitchFamily="2" charset="-122"/>
                      </a:endParaRPr>
                    </a:p>
                  </a:txBody>
                  <a:tcPr marL="12700" marR="12700" marT="12700" anchor="ctr">
                    <a:lnL>
                      <a:noFill/>
                    </a:lnL>
                    <a:lnR w="19050">
                      <a:solidFill>
                        <a:srgbClr val="FFFFFF"/>
                      </a:solidFill>
                      <a:prstDash val="solid"/>
                    </a:lnR>
                    <a:lnT>
                      <a:noFill/>
                    </a:lnT>
                    <a:lnB>
                      <a:noFill/>
                    </a:lnB>
                    <a:lnTlToBr>
                      <a:noFill/>
                    </a:lnTlToBr>
                    <a:lnBlToTr>
                      <a:noFill/>
                    </a:lnBlToTr>
                    <a:solidFill>
                      <a:srgbClr val="FFFFFF"/>
                    </a:solidFill>
                  </a:tcPr>
                </a:tc>
                <a:tc>
                  <a:txBody>
                    <a:bodyPr/>
                    <a:lstStyle/>
                    <a:p>
                      <a:pPr algn="l">
                        <a:buNone/>
                      </a:pPr>
                      <a:r>
                        <a:rPr lang="zh-CN" sz="1600">
                          <a:solidFill>
                            <a:srgbClr val="000000"/>
                          </a:solidFill>
                          <a:latin typeface="Arial" panose="020B0604020202020204" pitchFamily="34" charset="0"/>
                          <a:ea typeface="宋体" panose="02010600030101010101" pitchFamily="2" charset="-122"/>
                        </a:rPr>
                        <a:t>频率第三个四分位数（单位kHz)</a:t>
                      </a:r>
                      <a:endParaRPr lang="zh-CN" altLang="en-US" sz="1600">
                        <a:solidFill>
                          <a:srgbClr val="000000"/>
                        </a:solidFill>
                        <a:latin typeface="Arial" panose="020B0604020202020204" pitchFamily="34" charset="0"/>
                        <a:ea typeface="宋体" panose="02010600030101010101" pitchFamily="2" charset="-122"/>
                      </a:endParaRPr>
                    </a:p>
                  </a:txBody>
                  <a:tcPr marL="12700" marR="12700" marT="12700" anchor="ctr">
                    <a:lnL w="19050">
                      <a:solidFill>
                        <a:srgbClr val="FFFFFF"/>
                      </a:solidFill>
                      <a:prstDash val="solid"/>
                    </a:lnL>
                    <a:lnR>
                      <a:noFill/>
                    </a:lnR>
                    <a:lnT>
                      <a:noFill/>
                    </a:lnT>
                    <a:lnB>
                      <a:noFill/>
                    </a:lnB>
                    <a:lnTlToBr>
                      <a:noFill/>
                    </a:lnTlToBr>
                    <a:lnBlToTr>
                      <a:noFill/>
                    </a:lnBlToTr>
                    <a:solidFill>
                      <a:srgbClr val="FFFFFF"/>
                    </a:solidFill>
                  </a:tcPr>
                </a:tc>
                <a:extLst>
                  <a:ext uri="{0D108BD9-81ED-4DB2-BD59-A6C34878D82A}">
                    <a16:rowId xmlns:a16="http://schemas.microsoft.com/office/drawing/2014/main" val="10005"/>
                  </a:ext>
                </a:extLst>
              </a:tr>
              <a:tr h="241300">
                <a:tc>
                  <a:txBody>
                    <a:bodyPr/>
                    <a:lstStyle/>
                    <a:p>
                      <a:pPr algn="l">
                        <a:buNone/>
                      </a:pPr>
                      <a:r>
                        <a:rPr lang="en-US" sz="1600">
                          <a:solidFill>
                            <a:srgbClr val="000000"/>
                          </a:solidFill>
                          <a:latin typeface="宋体" panose="02010600030101010101" pitchFamily="2" charset="-122"/>
                        </a:rPr>
                        <a:t>IQR</a:t>
                      </a:r>
                      <a:endParaRPr lang="en-US" altLang="en-US" sz="1600">
                        <a:solidFill>
                          <a:srgbClr val="000000"/>
                        </a:solidFill>
                        <a:latin typeface="宋体" panose="02010600030101010101" pitchFamily="2" charset="-122"/>
                      </a:endParaRPr>
                    </a:p>
                  </a:txBody>
                  <a:tcPr marL="12700" marR="12700" marT="12700" anchor="ctr">
                    <a:lnL>
                      <a:noFill/>
                    </a:lnL>
                    <a:lnR w="19050">
                      <a:solidFill>
                        <a:srgbClr val="FFFFFF"/>
                      </a:solidFill>
                      <a:prstDash val="solid"/>
                    </a:lnR>
                    <a:lnT>
                      <a:noFill/>
                    </a:lnT>
                    <a:lnB>
                      <a:noFill/>
                    </a:lnB>
                    <a:lnTlToBr>
                      <a:noFill/>
                    </a:lnTlToBr>
                    <a:lnBlToTr>
                      <a:noFill/>
                    </a:lnBlToTr>
                    <a:solidFill>
                      <a:srgbClr val="F2F2F2"/>
                    </a:solidFill>
                  </a:tcPr>
                </a:tc>
                <a:tc>
                  <a:txBody>
                    <a:bodyPr/>
                    <a:lstStyle/>
                    <a:p>
                      <a:pPr algn="l">
                        <a:buNone/>
                      </a:pPr>
                      <a:r>
                        <a:rPr lang="zh-CN" sz="1600">
                          <a:solidFill>
                            <a:srgbClr val="000000"/>
                          </a:solidFill>
                          <a:latin typeface="Arial" panose="020B0604020202020204" pitchFamily="34" charset="0"/>
                          <a:ea typeface="宋体" panose="02010600030101010101" pitchFamily="2" charset="-122"/>
                        </a:rPr>
                        <a:t>四分位数间距</a:t>
                      </a:r>
                      <a:endParaRPr lang="zh-CN" altLang="en-US" sz="1600">
                        <a:solidFill>
                          <a:srgbClr val="000000"/>
                        </a:solidFill>
                        <a:latin typeface="Arial" panose="020B0604020202020204" pitchFamily="34" charset="0"/>
                        <a:ea typeface="宋体" panose="02010600030101010101" pitchFamily="2" charset="-122"/>
                      </a:endParaRPr>
                    </a:p>
                  </a:txBody>
                  <a:tcPr marL="12700" marR="12700" marT="12700" anchor="ctr">
                    <a:lnL w="19050">
                      <a:solidFill>
                        <a:srgbClr val="FFFFFF"/>
                      </a:solidFill>
                      <a:prstDash val="solid"/>
                    </a:lnL>
                    <a:lnR>
                      <a:noFill/>
                    </a:lnR>
                    <a:lnT>
                      <a:noFill/>
                    </a:lnT>
                    <a:lnB>
                      <a:noFill/>
                    </a:lnB>
                    <a:lnTlToBr>
                      <a:noFill/>
                    </a:lnTlToBr>
                    <a:lnBlToTr>
                      <a:noFill/>
                    </a:lnBlToTr>
                    <a:solidFill>
                      <a:srgbClr val="F2F2F2"/>
                    </a:solidFill>
                  </a:tcPr>
                </a:tc>
                <a:extLst>
                  <a:ext uri="{0D108BD9-81ED-4DB2-BD59-A6C34878D82A}">
                    <a16:rowId xmlns:a16="http://schemas.microsoft.com/office/drawing/2014/main" val="10006"/>
                  </a:ext>
                </a:extLst>
              </a:tr>
              <a:tr h="241300">
                <a:tc>
                  <a:txBody>
                    <a:bodyPr/>
                    <a:lstStyle/>
                    <a:p>
                      <a:pPr algn="l">
                        <a:buNone/>
                      </a:pPr>
                      <a:r>
                        <a:rPr lang="en-US" sz="1600">
                          <a:solidFill>
                            <a:srgbClr val="000000"/>
                          </a:solidFill>
                          <a:latin typeface="宋体" panose="02010600030101010101" pitchFamily="2" charset="-122"/>
                        </a:rPr>
                        <a:t>skew</a:t>
                      </a:r>
                      <a:endParaRPr lang="en-US" altLang="en-US" sz="1600">
                        <a:solidFill>
                          <a:srgbClr val="000000"/>
                        </a:solidFill>
                        <a:latin typeface="宋体" panose="02010600030101010101" pitchFamily="2" charset="-122"/>
                      </a:endParaRPr>
                    </a:p>
                  </a:txBody>
                  <a:tcPr marL="12700" marR="12700" marT="12700" anchor="ctr">
                    <a:lnL>
                      <a:noFill/>
                    </a:lnL>
                    <a:lnR w="19050">
                      <a:solidFill>
                        <a:srgbClr val="FFFFFF"/>
                      </a:solidFill>
                      <a:prstDash val="solid"/>
                    </a:lnR>
                    <a:lnT>
                      <a:noFill/>
                    </a:lnT>
                    <a:lnB>
                      <a:noFill/>
                    </a:lnB>
                    <a:lnTlToBr>
                      <a:noFill/>
                    </a:lnTlToBr>
                    <a:lnBlToTr>
                      <a:noFill/>
                    </a:lnBlToTr>
                    <a:solidFill>
                      <a:srgbClr val="FFFFFF"/>
                    </a:solidFill>
                  </a:tcPr>
                </a:tc>
                <a:tc>
                  <a:txBody>
                    <a:bodyPr/>
                    <a:lstStyle/>
                    <a:p>
                      <a:pPr algn="l">
                        <a:buNone/>
                      </a:pPr>
                      <a:r>
                        <a:rPr lang="zh-CN" sz="1600">
                          <a:solidFill>
                            <a:srgbClr val="000000"/>
                          </a:solidFill>
                          <a:latin typeface="Arial" panose="020B0604020202020204" pitchFamily="34" charset="0"/>
                          <a:ea typeface="宋体" panose="02010600030101010101" pitchFamily="2" charset="-122"/>
                        </a:rPr>
                        <a:t>歪斜</a:t>
                      </a:r>
                      <a:endParaRPr lang="zh-CN" altLang="en-US" sz="1600">
                        <a:solidFill>
                          <a:srgbClr val="000000"/>
                        </a:solidFill>
                        <a:latin typeface="Arial" panose="020B0604020202020204" pitchFamily="34" charset="0"/>
                        <a:ea typeface="宋体" panose="02010600030101010101" pitchFamily="2" charset="-122"/>
                      </a:endParaRPr>
                    </a:p>
                  </a:txBody>
                  <a:tcPr marL="12700" marR="12700" marT="12700" anchor="ctr">
                    <a:lnL w="19050">
                      <a:solidFill>
                        <a:srgbClr val="FFFFFF"/>
                      </a:solidFill>
                      <a:prstDash val="solid"/>
                    </a:lnL>
                    <a:lnR>
                      <a:noFill/>
                    </a:lnR>
                    <a:lnT>
                      <a:noFill/>
                    </a:lnT>
                    <a:lnB>
                      <a:noFill/>
                    </a:lnB>
                    <a:lnTlToBr>
                      <a:noFill/>
                    </a:lnTlToBr>
                    <a:lnBlToTr>
                      <a:noFill/>
                    </a:lnBlToTr>
                    <a:solidFill>
                      <a:srgbClr val="FFFFFF"/>
                    </a:solidFill>
                  </a:tcPr>
                </a:tc>
                <a:extLst>
                  <a:ext uri="{0D108BD9-81ED-4DB2-BD59-A6C34878D82A}">
                    <a16:rowId xmlns:a16="http://schemas.microsoft.com/office/drawing/2014/main" val="10007"/>
                  </a:ext>
                </a:extLst>
              </a:tr>
              <a:tr h="410845">
                <a:tc>
                  <a:txBody>
                    <a:bodyPr/>
                    <a:lstStyle/>
                    <a:p>
                      <a:pPr algn="l">
                        <a:buNone/>
                      </a:pPr>
                      <a:r>
                        <a:rPr lang="en-US" sz="1600">
                          <a:solidFill>
                            <a:srgbClr val="000000"/>
                          </a:solidFill>
                          <a:latin typeface="宋体" panose="02010600030101010101" pitchFamily="2" charset="-122"/>
                        </a:rPr>
                        <a:t>kurt</a:t>
                      </a:r>
                      <a:endParaRPr lang="en-US" altLang="en-US" sz="1600">
                        <a:solidFill>
                          <a:srgbClr val="000000"/>
                        </a:solidFill>
                        <a:latin typeface="宋体" panose="02010600030101010101" pitchFamily="2" charset="-122"/>
                      </a:endParaRPr>
                    </a:p>
                  </a:txBody>
                  <a:tcPr marL="12700" marR="12700" marT="12700" anchor="ctr">
                    <a:lnL>
                      <a:noFill/>
                    </a:lnL>
                    <a:lnR w="19050">
                      <a:solidFill>
                        <a:srgbClr val="FFFFFF"/>
                      </a:solidFill>
                      <a:prstDash val="solid"/>
                    </a:lnR>
                    <a:lnT>
                      <a:noFill/>
                    </a:lnT>
                    <a:lnB>
                      <a:noFill/>
                    </a:lnB>
                    <a:lnTlToBr>
                      <a:noFill/>
                    </a:lnTlToBr>
                    <a:lnBlToTr>
                      <a:noFill/>
                    </a:lnBlToTr>
                    <a:solidFill>
                      <a:srgbClr val="F2F2F2"/>
                    </a:solidFill>
                  </a:tcPr>
                </a:tc>
                <a:tc>
                  <a:txBody>
                    <a:bodyPr/>
                    <a:lstStyle/>
                    <a:p>
                      <a:pPr algn="l">
                        <a:buNone/>
                      </a:pPr>
                      <a:r>
                        <a:rPr lang="zh-CN" sz="1600">
                          <a:solidFill>
                            <a:srgbClr val="000000"/>
                          </a:solidFill>
                          <a:latin typeface="Arial" panose="020B0604020202020204" pitchFamily="34" charset="0"/>
                          <a:ea typeface="宋体" panose="02010600030101010101" pitchFamily="2" charset="-122"/>
                        </a:rPr>
                        <a:t>峰度</a:t>
                      </a:r>
                      <a:endParaRPr lang="zh-CN" altLang="en-US" sz="1600">
                        <a:solidFill>
                          <a:srgbClr val="000000"/>
                        </a:solidFill>
                        <a:latin typeface="Arial" panose="020B0604020202020204" pitchFamily="34" charset="0"/>
                        <a:ea typeface="宋体" panose="02010600030101010101" pitchFamily="2" charset="-122"/>
                      </a:endParaRPr>
                    </a:p>
                  </a:txBody>
                  <a:tcPr marL="12700" marR="12700" marT="12700" anchor="ctr">
                    <a:lnL w="19050">
                      <a:solidFill>
                        <a:srgbClr val="FFFFFF"/>
                      </a:solidFill>
                      <a:prstDash val="solid"/>
                    </a:lnL>
                    <a:lnR>
                      <a:noFill/>
                    </a:lnR>
                    <a:lnT>
                      <a:noFill/>
                    </a:lnT>
                    <a:lnB>
                      <a:noFill/>
                    </a:lnB>
                    <a:lnTlToBr>
                      <a:noFill/>
                    </a:lnTlToBr>
                    <a:lnBlToTr>
                      <a:noFill/>
                    </a:lnBlToTr>
                    <a:solidFill>
                      <a:srgbClr val="F2F2F2"/>
                    </a:solidFill>
                  </a:tcPr>
                </a:tc>
                <a:extLst>
                  <a:ext uri="{0D108BD9-81ED-4DB2-BD59-A6C34878D82A}">
                    <a16:rowId xmlns:a16="http://schemas.microsoft.com/office/drawing/2014/main" val="10008"/>
                  </a:ext>
                </a:extLst>
              </a:tr>
              <a:tr h="241300">
                <a:tc>
                  <a:txBody>
                    <a:bodyPr/>
                    <a:lstStyle/>
                    <a:p>
                      <a:pPr algn="l">
                        <a:buNone/>
                      </a:pPr>
                      <a:r>
                        <a:rPr lang="en-US" sz="1600">
                          <a:solidFill>
                            <a:srgbClr val="000000"/>
                          </a:solidFill>
                          <a:latin typeface="宋体" panose="02010600030101010101" pitchFamily="2" charset="-122"/>
                        </a:rPr>
                        <a:t>sfm</a:t>
                      </a:r>
                      <a:endParaRPr lang="en-US" altLang="en-US" sz="1600">
                        <a:solidFill>
                          <a:srgbClr val="000000"/>
                        </a:solidFill>
                        <a:latin typeface="宋体" panose="02010600030101010101" pitchFamily="2" charset="-122"/>
                      </a:endParaRPr>
                    </a:p>
                  </a:txBody>
                  <a:tcPr marL="12700" marR="12700" marT="12700" anchor="ctr">
                    <a:lnL>
                      <a:noFill/>
                    </a:lnL>
                    <a:lnR w="19050">
                      <a:solidFill>
                        <a:srgbClr val="FFFFFF"/>
                      </a:solidFill>
                      <a:prstDash val="solid"/>
                    </a:lnR>
                    <a:lnT>
                      <a:noFill/>
                    </a:lnT>
                    <a:lnB>
                      <a:noFill/>
                    </a:lnB>
                    <a:lnTlToBr>
                      <a:noFill/>
                    </a:lnTlToBr>
                    <a:lnBlToTr>
                      <a:noFill/>
                    </a:lnBlToTr>
                    <a:solidFill>
                      <a:srgbClr val="FFFFFF"/>
                    </a:solidFill>
                  </a:tcPr>
                </a:tc>
                <a:tc>
                  <a:txBody>
                    <a:bodyPr/>
                    <a:lstStyle/>
                    <a:p>
                      <a:pPr algn="l">
                        <a:buNone/>
                      </a:pPr>
                      <a:r>
                        <a:rPr lang="zh-CN" sz="1600">
                          <a:solidFill>
                            <a:srgbClr val="000000"/>
                          </a:solidFill>
                          <a:latin typeface="Arial" panose="020B0604020202020204" pitchFamily="34" charset="0"/>
                          <a:ea typeface="宋体" panose="02010600030101010101" pitchFamily="2" charset="-122"/>
                        </a:rPr>
                        <a:t>频谱平坦度</a:t>
                      </a:r>
                      <a:endParaRPr lang="zh-CN" altLang="en-US" sz="1600">
                        <a:solidFill>
                          <a:srgbClr val="000000"/>
                        </a:solidFill>
                        <a:latin typeface="Arial" panose="020B0604020202020204" pitchFamily="34" charset="0"/>
                        <a:ea typeface="宋体" panose="02010600030101010101" pitchFamily="2" charset="-122"/>
                      </a:endParaRPr>
                    </a:p>
                  </a:txBody>
                  <a:tcPr marL="12700" marR="12700" marT="12700" anchor="ctr">
                    <a:lnL w="19050">
                      <a:solidFill>
                        <a:srgbClr val="FFFFFF"/>
                      </a:solidFill>
                      <a:prstDash val="solid"/>
                    </a:lnL>
                    <a:lnR>
                      <a:noFill/>
                    </a:lnR>
                    <a:lnT>
                      <a:noFill/>
                    </a:lnT>
                    <a:lnB>
                      <a:noFill/>
                    </a:lnB>
                    <a:lnTlToBr>
                      <a:noFill/>
                    </a:lnTlToBr>
                    <a:lnBlToTr>
                      <a:noFill/>
                    </a:lnBlToTr>
                    <a:solidFill>
                      <a:srgbClr val="FFFFFF"/>
                    </a:solidFill>
                  </a:tcPr>
                </a:tc>
                <a:extLst>
                  <a:ext uri="{0D108BD9-81ED-4DB2-BD59-A6C34878D82A}">
                    <a16:rowId xmlns:a16="http://schemas.microsoft.com/office/drawing/2014/main" val="10009"/>
                  </a:ext>
                </a:extLst>
              </a:tr>
              <a:tr h="241300">
                <a:tc>
                  <a:txBody>
                    <a:bodyPr/>
                    <a:lstStyle/>
                    <a:p>
                      <a:pPr algn="l">
                        <a:buNone/>
                      </a:pPr>
                      <a:r>
                        <a:rPr lang="en-US" sz="1600">
                          <a:solidFill>
                            <a:srgbClr val="000000"/>
                          </a:solidFill>
                          <a:latin typeface="宋体" panose="02010600030101010101" pitchFamily="2" charset="-122"/>
                        </a:rPr>
                        <a:t>mode</a:t>
                      </a:r>
                      <a:endParaRPr lang="en-US" altLang="en-US" sz="1600">
                        <a:solidFill>
                          <a:srgbClr val="000000"/>
                        </a:solidFill>
                        <a:latin typeface="宋体" panose="02010600030101010101" pitchFamily="2" charset="-122"/>
                      </a:endParaRPr>
                    </a:p>
                  </a:txBody>
                  <a:tcPr marL="12700" marR="12700" marT="12700" anchor="ctr">
                    <a:lnL>
                      <a:noFill/>
                    </a:lnL>
                    <a:lnR w="19050">
                      <a:solidFill>
                        <a:srgbClr val="FFFFFF"/>
                      </a:solidFill>
                      <a:prstDash val="solid"/>
                    </a:lnR>
                    <a:lnT>
                      <a:noFill/>
                    </a:lnT>
                    <a:lnB>
                      <a:noFill/>
                    </a:lnB>
                    <a:lnTlToBr>
                      <a:noFill/>
                    </a:lnTlToBr>
                    <a:lnBlToTr>
                      <a:noFill/>
                    </a:lnBlToTr>
                    <a:solidFill>
                      <a:srgbClr val="F2F2F2"/>
                    </a:solidFill>
                  </a:tcPr>
                </a:tc>
                <a:tc>
                  <a:txBody>
                    <a:bodyPr/>
                    <a:lstStyle/>
                    <a:p>
                      <a:pPr algn="l">
                        <a:buNone/>
                      </a:pPr>
                      <a:r>
                        <a:rPr lang="zh-CN" sz="1600">
                          <a:solidFill>
                            <a:srgbClr val="000000"/>
                          </a:solidFill>
                          <a:latin typeface="Arial" panose="020B0604020202020204" pitchFamily="34" charset="0"/>
                          <a:ea typeface="宋体" panose="02010600030101010101" pitchFamily="2" charset="-122"/>
                        </a:rPr>
                        <a:t>波模频率</a:t>
                      </a:r>
                      <a:endParaRPr lang="zh-CN" altLang="en-US" sz="1600">
                        <a:solidFill>
                          <a:srgbClr val="000000"/>
                        </a:solidFill>
                        <a:latin typeface="Arial" panose="020B0604020202020204" pitchFamily="34" charset="0"/>
                        <a:ea typeface="宋体" panose="02010600030101010101" pitchFamily="2" charset="-122"/>
                      </a:endParaRPr>
                    </a:p>
                  </a:txBody>
                  <a:tcPr marL="12700" marR="12700" marT="12700" anchor="ctr">
                    <a:lnL w="19050">
                      <a:solidFill>
                        <a:srgbClr val="FFFFFF"/>
                      </a:solidFill>
                      <a:prstDash val="solid"/>
                    </a:lnL>
                    <a:lnR>
                      <a:noFill/>
                    </a:lnR>
                    <a:lnT>
                      <a:noFill/>
                    </a:lnT>
                    <a:lnB>
                      <a:noFill/>
                    </a:lnB>
                    <a:lnTlToBr>
                      <a:noFill/>
                    </a:lnTlToBr>
                    <a:lnBlToTr>
                      <a:noFill/>
                    </a:lnBlToTr>
                    <a:solidFill>
                      <a:srgbClr val="F2F2F2"/>
                    </a:solidFill>
                  </a:tcPr>
                </a:tc>
                <a:extLst>
                  <a:ext uri="{0D108BD9-81ED-4DB2-BD59-A6C34878D82A}">
                    <a16:rowId xmlns:a16="http://schemas.microsoft.com/office/drawing/2014/main" val="10010"/>
                  </a:ext>
                </a:extLst>
              </a:tr>
              <a:tr h="241300">
                <a:tc>
                  <a:txBody>
                    <a:bodyPr/>
                    <a:lstStyle/>
                    <a:p>
                      <a:pPr algn="l">
                        <a:buNone/>
                      </a:pPr>
                      <a:r>
                        <a:rPr lang="en-US" sz="1600">
                          <a:solidFill>
                            <a:srgbClr val="000000"/>
                          </a:solidFill>
                          <a:latin typeface="宋体" panose="02010600030101010101" pitchFamily="2" charset="-122"/>
                        </a:rPr>
                        <a:t>centroid</a:t>
                      </a:r>
                      <a:endParaRPr lang="en-US" altLang="en-US" sz="1600">
                        <a:solidFill>
                          <a:srgbClr val="000000"/>
                        </a:solidFill>
                        <a:latin typeface="宋体" panose="02010600030101010101" pitchFamily="2" charset="-122"/>
                      </a:endParaRPr>
                    </a:p>
                  </a:txBody>
                  <a:tcPr marL="12700" marR="12700" marT="12700" anchor="ctr">
                    <a:lnL>
                      <a:noFill/>
                    </a:lnL>
                    <a:lnR w="19050">
                      <a:solidFill>
                        <a:srgbClr val="FFFFFF"/>
                      </a:solidFill>
                      <a:prstDash val="solid"/>
                    </a:lnR>
                    <a:lnT>
                      <a:noFill/>
                    </a:lnT>
                    <a:lnB w="19050">
                      <a:solidFill>
                        <a:srgbClr val="E34D4D"/>
                      </a:solidFill>
                      <a:prstDash val="solid"/>
                    </a:lnB>
                    <a:lnTlToBr>
                      <a:noFill/>
                    </a:lnTlToBr>
                    <a:lnBlToTr>
                      <a:noFill/>
                    </a:lnBlToTr>
                    <a:solidFill>
                      <a:srgbClr val="FFFFFF"/>
                    </a:solidFill>
                  </a:tcPr>
                </a:tc>
                <a:tc>
                  <a:txBody>
                    <a:bodyPr/>
                    <a:lstStyle/>
                    <a:p>
                      <a:pPr algn="l">
                        <a:buNone/>
                      </a:pPr>
                      <a:r>
                        <a:rPr lang="zh-CN" sz="1600">
                          <a:solidFill>
                            <a:srgbClr val="000000"/>
                          </a:solidFill>
                          <a:latin typeface="Arial" panose="020B0604020202020204" pitchFamily="34" charset="0"/>
                          <a:ea typeface="宋体" panose="02010600030101010101" pitchFamily="2" charset="-122"/>
                        </a:rPr>
                        <a:t>质心频率</a:t>
                      </a:r>
                      <a:endParaRPr lang="zh-CN" altLang="en-US" sz="1600">
                        <a:solidFill>
                          <a:srgbClr val="000000"/>
                        </a:solidFill>
                        <a:latin typeface="Arial" panose="020B0604020202020204" pitchFamily="34" charset="0"/>
                        <a:ea typeface="宋体" panose="02010600030101010101" pitchFamily="2" charset="-122"/>
                      </a:endParaRPr>
                    </a:p>
                  </a:txBody>
                  <a:tcPr marL="12700" marR="12700" marT="12700" anchor="ctr">
                    <a:lnL w="19050">
                      <a:solidFill>
                        <a:srgbClr val="FFFFFF"/>
                      </a:solidFill>
                      <a:prstDash val="solid"/>
                    </a:lnL>
                    <a:lnR>
                      <a:noFill/>
                    </a:lnR>
                    <a:lnT>
                      <a:noFill/>
                    </a:lnT>
                    <a:lnB w="19050">
                      <a:solidFill>
                        <a:srgbClr val="E34D4D"/>
                      </a:solidFill>
                      <a:prstDash val="solid"/>
                    </a:lnB>
                    <a:lnTlToBr>
                      <a:noFill/>
                    </a:lnTlToBr>
                    <a:lnBlToTr>
                      <a:noFill/>
                    </a:lnBlToTr>
                    <a:solidFill>
                      <a:srgbClr val="FFFFFF"/>
                    </a:solidFill>
                  </a:tcPr>
                </a:tc>
                <a:extLst>
                  <a:ext uri="{0D108BD9-81ED-4DB2-BD59-A6C34878D82A}">
                    <a16:rowId xmlns:a16="http://schemas.microsoft.com/office/drawing/2014/main" val="10011"/>
                  </a:ext>
                </a:extLst>
              </a:tr>
            </a:tbl>
          </a:graphicData>
        </a:graphic>
      </p:graphicFrame>
    </p:spTree>
    <p:custDataLst>
      <p:tags r:id="rId1"/>
    </p:custData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fontScale="90000"/>
          </a:bodyPr>
          <a:lstStyle>
            <a:lvl1pPr>
              <a:defRPr>
                <a:solidFill>
                  <a:srgbClr val="C00000"/>
                </a:solidFill>
              </a:defRPr>
            </a:lvl1pPr>
          </a:lstStyle>
          <a:p>
            <a:r>
              <a:rPr lang="en-US" dirty="0">
                <a:ea typeface="宋体" panose="02010600030101010101" pitchFamily="2" charset="-122"/>
                <a:sym typeface="+mn-ea"/>
              </a:rPr>
              <a:t>Project </a:t>
            </a:r>
            <a:r>
              <a:rPr lang="en-US" altLang="zh-CN" dirty="0">
                <a:ea typeface="宋体" panose="02010600030101010101" pitchFamily="2" charset="-122"/>
                <a:sym typeface="+mn-ea"/>
              </a:rPr>
              <a:t>B</a:t>
            </a:r>
            <a:r>
              <a:rPr lang="zh-CN" altLang="en-US" dirty="0">
                <a:ea typeface="宋体" panose="02010600030101010101" pitchFamily="2" charset="-122"/>
                <a:sym typeface="+mn-ea"/>
              </a:rPr>
              <a:t>：男女声音识别</a:t>
            </a:r>
            <a:endParaRPr lang="en-US" altLang="zh-CN" dirty="0">
              <a:ea typeface="宋体" panose="02010600030101010101" pitchFamily="2" charset="-122"/>
              <a:sym typeface="+mn-ea"/>
            </a:endParaRPr>
          </a:p>
        </p:txBody>
      </p:sp>
      <p:sp>
        <p:nvSpPr>
          <p:cNvPr id="131" name="Content Placeholder 2"/>
          <p:cNvSpPr txBox="1">
            <a:spLocks noGrp="1"/>
          </p:cNvSpPr>
          <p:nvPr/>
        </p:nvSpPr>
        <p:spPr>
          <a:xfrm>
            <a:off x="598805" y="1442720"/>
            <a:ext cx="6188710"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zh-CN" sz="1800" dirty="0">
                <a:ea typeface="宋体" panose="02010600030101010101" pitchFamily="2" charset="-122"/>
                <a:sym typeface="+mn-ea"/>
              </a:rPr>
              <a:t>男女声音识别</a:t>
            </a:r>
            <a:endParaRPr sz="1800" dirty="0">
              <a:ea typeface="宋体" panose="02010600030101010101" pitchFamily="2" charset="-122"/>
              <a:sym typeface="+mn-ea"/>
            </a:endParaRPr>
          </a:p>
          <a:p>
            <a:pPr>
              <a:lnSpc>
                <a:spcPct val="150000"/>
              </a:lnSpc>
            </a:pPr>
            <a:r>
              <a:rPr lang="en-US" altLang="zh-CN" sz="1800" dirty="0">
                <a:ea typeface="宋体" panose="02010600030101010101" pitchFamily="2" charset="-122"/>
                <a:sym typeface="+mn-ea"/>
              </a:rPr>
              <a:t>Step1</a:t>
            </a:r>
            <a:r>
              <a:rPr lang="zh-CN" altLang="en-US" sz="1800" dirty="0">
                <a:ea typeface="宋体" panose="02010600030101010101" pitchFamily="2" charset="-122"/>
                <a:sym typeface="+mn-ea"/>
              </a:rPr>
              <a:t>，数据加载</a:t>
            </a:r>
            <a:endParaRPr lang="zh-CN" altLang="zh-CN" sz="1800" dirty="0">
              <a:ea typeface="宋体" panose="02010600030101010101" pitchFamily="2" charset="-122"/>
              <a:sym typeface="+mn-ea"/>
            </a:endParaRPr>
          </a:p>
          <a:p>
            <a:pPr>
              <a:lnSpc>
                <a:spcPct val="150000"/>
              </a:lnSpc>
            </a:pPr>
            <a:r>
              <a:rPr lang="en-US" altLang="zh-CN" sz="1800" dirty="0">
                <a:ea typeface="宋体" panose="02010600030101010101" pitchFamily="2" charset="-122"/>
                <a:sym typeface="+mn-ea"/>
              </a:rPr>
              <a:t>Step2</a:t>
            </a:r>
            <a:r>
              <a:rPr lang="zh-CN" altLang="zh-CN" sz="1800" dirty="0">
                <a:ea typeface="宋体" panose="02010600030101010101" pitchFamily="2" charset="-122"/>
                <a:sym typeface="+mn-ea"/>
              </a:rPr>
              <a:t>，数据预处理</a:t>
            </a:r>
          </a:p>
          <a:p>
            <a:pPr marL="0" indent="0">
              <a:lnSpc>
                <a:spcPct val="150000"/>
              </a:lnSpc>
              <a:buNone/>
            </a:pPr>
            <a:r>
              <a:rPr lang="zh-CN" altLang="zh-CN" sz="1800" dirty="0">
                <a:ea typeface="宋体" panose="02010600030101010101" pitchFamily="2" charset="-122"/>
                <a:sym typeface="+mn-ea"/>
              </a:rPr>
              <a:t>分离特征</a:t>
            </a:r>
            <a:r>
              <a:rPr lang="en-US" altLang="zh-CN" sz="1800" dirty="0">
                <a:ea typeface="宋体" panose="02010600030101010101" pitchFamily="2" charset="-122"/>
                <a:sym typeface="+mn-ea"/>
              </a:rPr>
              <a:t>X </a:t>
            </a:r>
            <a:r>
              <a:rPr lang="zh-CN" altLang="zh-CN" sz="1800" dirty="0">
                <a:ea typeface="宋体" panose="02010600030101010101" pitchFamily="2" charset="-122"/>
                <a:sym typeface="+mn-ea"/>
              </a:rPr>
              <a:t>和</a:t>
            </a:r>
            <a:r>
              <a:rPr lang="en-US" altLang="zh-CN" sz="1800" dirty="0">
                <a:ea typeface="宋体" panose="02010600030101010101" pitchFamily="2" charset="-122"/>
                <a:sym typeface="+mn-ea"/>
              </a:rPr>
              <a:t>Target y</a:t>
            </a:r>
          </a:p>
          <a:p>
            <a:pPr marL="0" indent="0">
              <a:lnSpc>
                <a:spcPct val="150000"/>
              </a:lnSpc>
              <a:buNone/>
            </a:pPr>
            <a:r>
              <a:rPr lang="zh-CN" altLang="en-US" sz="1800" dirty="0">
                <a:ea typeface="宋体" panose="02010600030101010101" pitchFamily="2" charset="-122"/>
                <a:sym typeface="+mn-ea"/>
              </a:rPr>
              <a:t>使用标签编码，</a:t>
            </a:r>
            <a:r>
              <a:rPr sz="1800" dirty="0">
                <a:ea typeface="宋体" panose="02010600030101010101" pitchFamily="2" charset="-122"/>
                <a:sym typeface="+mn-ea"/>
              </a:rPr>
              <a:t>male -&gt; 1, female -&gt; 0</a:t>
            </a:r>
          </a:p>
          <a:p>
            <a:pPr marL="0" indent="0">
              <a:lnSpc>
                <a:spcPct val="150000"/>
              </a:lnSpc>
              <a:buNone/>
            </a:pPr>
            <a:r>
              <a:rPr lang="zh-CN" altLang="zh-CN" sz="1800" dirty="0">
                <a:ea typeface="宋体" panose="02010600030101010101" pitchFamily="2" charset="-122"/>
                <a:sym typeface="+mn-ea"/>
              </a:rPr>
              <a:t>将特征</a:t>
            </a:r>
            <a:r>
              <a:rPr lang="en-US" altLang="zh-CN" sz="1800" dirty="0">
                <a:ea typeface="宋体" panose="02010600030101010101" pitchFamily="2" charset="-122"/>
                <a:sym typeface="+mn-ea"/>
              </a:rPr>
              <a:t>X</a:t>
            </a:r>
            <a:r>
              <a:rPr lang="zh-CN" altLang="zh-CN" sz="1800" dirty="0">
                <a:ea typeface="宋体" panose="02010600030101010101" pitchFamily="2" charset="-122"/>
                <a:sym typeface="+mn-ea"/>
              </a:rPr>
              <a:t>矩阵进行规范化</a:t>
            </a:r>
          </a:p>
          <a:p>
            <a:pPr marL="0" indent="0">
              <a:lnSpc>
                <a:spcPct val="150000"/>
              </a:lnSpc>
              <a:buNone/>
            </a:pPr>
            <a:r>
              <a:rPr lang="en-US" altLang="zh-CN" sz="1800" dirty="0">
                <a:ea typeface="宋体" panose="02010600030101010101" pitchFamily="2" charset="-122"/>
                <a:sym typeface="+mn-ea"/>
              </a:rPr>
              <a:t>#</a:t>
            </a:r>
            <a:r>
              <a:rPr lang="zh-CN" altLang="en-US" sz="1800" dirty="0">
                <a:ea typeface="宋体" panose="02010600030101010101" pitchFamily="2" charset="-122"/>
                <a:sym typeface="+mn-ea"/>
              </a:rPr>
              <a:t>标准差标准化，处理后的数据符合标准正态分布</a:t>
            </a:r>
          </a:p>
          <a:p>
            <a:pPr marL="0" indent="0">
              <a:lnSpc>
                <a:spcPct val="150000"/>
              </a:lnSpc>
              <a:buNone/>
            </a:pPr>
            <a:r>
              <a:rPr lang="zh-CN" altLang="zh-CN" sz="1800" dirty="0">
                <a:ea typeface="宋体" panose="02010600030101010101" pitchFamily="2" charset="-122"/>
                <a:sym typeface="+mn-ea"/>
              </a:rPr>
              <a:t>scaler = StandardScaler()</a:t>
            </a:r>
          </a:p>
          <a:p>
            <a:pPr marL="0" indent="0">
              <a:lnSpc>
                <a:spcPct val="150000"/>
              </a:lnSpc>
              <a:buNone/>
            </a:pPr>
            <a:endParaRPr lang="zh-CN" altLang="en-US" sz="1800" dirty="0">
              <a:ea typeface="宋体" panose="02010600030101010101" pitchFamily="2" charset="-122"/>
              <a:sym typeface="+mn-ea"/>
            </a:endParaRPr>
          </a:p>
        </p:txBody>
      </p:sp>
      <p:sp>
        <p:nvSpPr>
          <p:cNvPr id="2" name="Content Placeholder 2"/>
          <p:cNvSpPr txBox="1">
            <a:spLocks noGrp="1"/>
          </p:cNvSpPr>
          <p:nvPr/>
        </p:nvSpPr>
        <p:spPr>
          <a:xfrm>
            <a:off x="5892165" y="1550670"/>
            <a:ext cx="6188710"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a:lnSpc>
                <a:spcPct val="150000"/>
              </a:lnSpc>
            </a:pPr>
            <a:r>
              <a:rPr lang="en-US" altLang="zh-CN" sz="1800" dirty="0">
                <a:ea typeface="宋体" panose="02010600030101010101" pitchFamily="2" charset="-122"/>
                <a:sym typeface="+mn-ea"/>
              </a:rPr>
              <a:t>Step3</a:t>
            </a:r>
            <a:r>
              <a:rPr lang="zh-CN" altLang="en-US" sz="1800" dirty="0">
                <a:ea typeface="宋体" panose="02010600030101010101" pitchFamily="2" charset="-122"/>
                <a:sym typeface="+mn-ea"/>
              </a:rPr>
              <a:t>，数据集切分，train_test_split</a:t>
            </a:r>
          </a:p>
          <a:p>
            <a:pPr>
              <a:lnSpc>
                <a:spcPct val="150000"/>
              </a:lnSpc>
            </a:pPr>
            <a:r>
              <a:rPr lang="en-US" altLang="zh-CN" sz="1800" dirty="0">
                <a:ea typeface="宋体" panose="02010600030101010101" pitchFamily="2" charset="-122"/>
                <a:sym typeface="+mn-ea"/>
              </a:rPr>
              <a:t>Step4</a:t>
            </a:r>
            <a:r>
              <a:rPr lang="zh-CN" altLang="zh-CN" sz="1800" dirty="0">
                <a:ea typeface="宋体" panose="02010600030101010101" pitchFamily="2" charset="-122"/>
                <a:sym typeface="+mn-ea"/>
              </a:rPr>
              <a:t>，模型训练</a:t>
            </a:r>
          </a:p>
          <a:p>
            <a:pPr marL="0" indent="0">
              <a:lnSpc>
                <a:spcPct val="150000"/>
              </a:lnSpc>
              <a:buNone/>
            </a:pPr>
            <a:r>
              <a:rPr lang="en-US" altLang="zh-CN" sz="1800" dirty="0">
                <a:ea typeface="宋体" panose="02010600030101010101" pitchFamily="2" charset="-122"/>
                <a:sym typeface="+mn-ea"/>
              </a:rPr>
              <a:t>SVM</a:t>
            </a:r>
            <a:r>
              <a:rPr lang="zh-CN" altLang="en-US" sz="1800" dirty="0">
                <a:ea typeface="宋体" panose="02010600030101010101" pitchFamily="2" charset="-122"/>
                <a:sym typeface="+mn-ea"/>
              </a:rPr>
              <a:t>，</a:t>
            </a:r>
            <a:r>
              <a:rPr lang="en-US" altLang="zh-CN" sz="1800" dirty="0">
                <a:ea typeface="宋体" panose="02010600030101010101" pitchFamily="2" charset="-122"/>
                <a:sym typeface="+mn-ea"/>
              </a:rPr>
              <a:t>Linear SVM</a:t>
            </a:r>
          </a:p>
          <a:p>
            <a:pPr>
              <a:lnSpc>
                <a:spcPct val="150000"/>
              </a:lnSpc>
            </a:pPr>
            <a:r>
              <a:rPr lang="en-US" altLang="zh-CN" sz="1800" dirty="0">
                <a:ea typeface="宋体" panose="02010600030101010101" pitchFamily="2" charset="-122"/>
                <a:sym typeface="+mn-ea"/>
              </a:rPr>
              <a:t>Step5</a:t>
            </a:r>
            <a:r>
              <a:rPr lang="zh-CN" altLang="zh-CN" sz="1800" dirty="0">
                <a:ea typeface="宋体" panose="02010600030101010101" pitchFamily="2" charset="-122"/>
                <a:sym typeface="+mn-ea"/>
              </a:rPr>
              <a:t>，模型预测</a:t>
            </a:r>
          </a:p>
          <a:p>
            <a:pPr marL="0" indent="0">
              <a:lnSpc>
                <a:spcPct val="150000"/>
              </a:lnSpc>
              <a:buNone/>
            </a:pPr>
            <a:endParaRPr lang="zh-CN" altLang="zh-CN" sz="1800" dirty="0">
              <a:ea typeface="宋体" panose="02010600030101010101" pitchFamily="2" charset="-122"/>
              <a:sym typeface="+mn-ea"/>
            </a:endParaRPr>
          </a:p>
        </p:txBody>
      </p:sp>
    </p:spTree>
    <p:custDataLst>
      <p:tags r:id="rId1"/>
    </p:custData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zh-CN" altLang="en-US" dirty="0">
                <a:ea typeface="宋体" panose="02010600030101010101" pitchFamily="2" charset="-122"/>
                <a:sym typeface="+mn-ea"/>
              </a:rPr>
              <a:t>预测全家桶</a:t>
            </a:r>
            <a:endParaRPr lang="en-US" altLang="zh-CN" dirty="0">
              <a:ea typeface="宋体" panose="02010600030101010101" pitchFamily="2" charset="-122"/>
              <a:sym typeface="+mn-ea"/>
            </a:endParaRPr>
          </a:p>
        </p:txBody>
      </p:sp>
      <p:sp>
        <p:nvSpPr>
          <p:cNvPr id="131" name="Content Placeholder 2"/>
          <p:cNvSpPr txBox="1">
            <a:spLocks noGrp="1"/>
          </p:cNvSpPr>
          <p:nvPr/>
        </p:nvSpPr>
        <p:spPr>
          <a:xfrm>
            <a:off x="598805" y="1366520"/>
            <a:ext cx="5215890"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lvl="0">
              <a:lnSpc>
                <a:spcPct val="150000"/>
              </a:lnSpc>
            </a:pPr>
            <a:r>
              <a:rPr lang="zh-CN" altLang="en-US" sz="1600">
                <a:solidFill>
                  <a:schemeClr val="tx1"/>
                </a:solidFill>
                <a:ea typeface="宋体" panose="02010600030101010101" pitchFamily="2" charset="-122"/>
                <a:sym typeface="+mn-ea"/>
              </a:rPr>
              <a:t>数据预处理</a:t>
            </a:r>
            <a:endParaRPr lang="en-US" altLang="zh-CN" sz="1600">
              <a:solidFill>
                <a:schemeClr val="tx1"/>
              </a:solidFill>
              <a:ea typeface="宋体" panose="02010600030101010101" pitchFamily="2" charset="-122"/>
              <a:sym typeface="+mn-ea"/>
            </a:endParaRPr>
          </a:p>
          <a:p>
            <a:pPr lvl="0">
              <a:lnSpc>
                <a:spcPct val="150000"/>
              </a:lnSpc>
            </a:pPr>
            <a:r>
              <a:rPr lang="en-US" altLang="zh-CN" sz="1600">
                <a:solidFill>
                  <a:schemeClr val="tx1"/>
                </a:solidFill>
                <a:ea typeface="宋体" panose="02010600030101010101" pitchFamily="2" charset="-122"/>
                <a:sym typeface="+mn-ea"/>
              </a:rPr>
              <a:t>分类算法：LR , SVM，KNN</a:t>
            </a:r>
          </a:p>
          <a:p>
            <a:pPr lvl="0">
              <a:lnSpc>
                <a:spcPct val="150000"/>
              </a:lnSpc>
            </a:pPr>
            <a:r>
              <a:rPr lang="en-US" altLang="zh-CN" sz="1600">
                <a:ea typeface="宋体" panose="02010600030101010101" pitchFamily="2" charset="-122"/>
                <a:sym typeface="+mn-ea"/>
              </a:rPr>
              <a:t>矩阵分解：FunkSVD，BiasSVD，SVD++</a:t>
            </a:r>
          </a:p>
          <a:p>
            <a:pPr lvl="0">
              <a:lnSpc>
                <a:spcPct val="150000"/>
              </a:lnSpc>
            </a:pPr>
            <a:r>
              <a:rPr lang="en-US" altLang="zh-CN" sz="1600">
                <a:solidFill>
                  <a:srgbClr val="FF0000"/>
                </a:solidFill>
                <a:ea typeface="宋体" panose="02010600030101010101" pitchFamily="2" charset="-122"/>
                <a:sym typeface="+mn-ea"/>
              </a:rPr>
              <a:t>FM模型：FM, FFM, DeepFM, NFM，AFM</a:t>
            </a:r>
          </a:p>
          <a:p>
            <a:pPr lvl="0">
              <a:lnSpc>
                <a:spcPct val="150000"/>
              </a:lnSpc>
            </a:pPr>
            <a:r>
              <a:rPr lang="en-US" altLang="zh-CN" sz="1600">
                <a:ea typeface="宋体" panose="02010600030101010101" pitchFamily="2" charset="-122"/>
                <a:sym typeface="+mn-ea"/>
              </a:rPr>
              <a:t>树模型：GBDT, XGBoost, LightGBM, CatBoost，NGBoost</a:t>
            </a:r>
          </a:p>
          <a:p>
            <a:pPr lvl="0">
              <a:lnSpc>
                <a:spcPct val="150000"/>
              </a:lnSpc>
            </a:pPr>
            <a:r>
              <a:rPr lang="en-US" altLang="zh-CN" sz="1600">
                <a:ea typeface="宋体" panose="02010600030101010101" pitchFamily="2" charset="-122"/>
                <a:sym typeface="+mn-ea"/>
              </a:rPr>
              <a:t>Attention模型：DIN, DIEN, DSIN</a:t>
            </a:r>
            <a:endParaRPr sz="1600" dirty="0">
              <a:ea typeface="宋体" panose="02010600030101010101" pitchFamily="2" charset="-122"/>
              <a:sym typeface="+mn-ea"/>
            </a:endParaRPr>
          </a:p>
        </p:txBody>
      </p:sp>
    </p:spTree>
    <p:custDataLst>
      <p:tags r:id="rId1"/>
    </p:custData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fontScale="90000"/>
          </a:bodyPr>
          <a:lstStyle>
            <a:lvl1pPr>
              <a:defRPr>
                <a:solidFill>
                  <a:srgbClr val="C00000"/>
                </a:solidFill>
              </a:defRPr>
            </a:lvl1pPr>
          </a:lstStyle>
          <a:p>
            <a:r>
              <a:rPr lang="en-US" dirty="0">
                <a:sym typeface="+mn-ea"/>
              </a:rPr>
              <a:t>FM</a:t>
            </a:r>
            <a:r>
              <a:rPr lang="zh-CN" altLang="en-US" dirty="0">
                <a:ea typeface="宋体" panose="02010600030101010101" pitchFamily="2" charset="-122"/>
                <a:sym typeface="+mn-ea"/>
              </a:rPr>
              <a:t>模型（</a:t>
            </a:r>
            <a:r>
              <a:rPr lang="en-US" altLang="zh-CN" dirty="0">
                <a:ea typeface="宋体" panose="02010600030101010101" pitchFamily="2" charset="-122"/>
                <a:sym typeface="+mn-ea"/>
              </a:rPr>
              <a:t>libFM</a:t>
            </a:r>
            <a:r>
              <a:rPr lang="zh-CN" altLang="zh-CN" dirty="0">
                <a:ea typeface="宋体" panose="02010600030101010101" pitchFamily="2" charset="-122"/>
                <a:sym typeface="+mn-ea"/>
              </a:rPr>
              <a:t>）</a:t>
            </a:r>
          </a:p>
        </p:txBody>
      </p:sp>
      <p:sp>
        <p:nvSpPr>
          <p:cNvPr id="131" name="Content Placeholder 2"/>
          <p:cNvSpPr txBox="1">
            <a:spLocks noGrp="1"/>
          </p:cNvSpPr>
          <p:nvPr/>
        </p:nvSpPr>
        <p:spPr>
          <a:xfrm>
            <a:off x="915670" y="1583690"/>
            <a:ext cx="10735945" cy="5209540"/>
          </a:xfrm>
          <a:prstGeom prst="rect">
            <a:avLst/>
          </a:prstGeom>
          <a:ln w="12700">
            <a:miter lim="400000"/>
          </a:ln>
        </p:spPr>
        <p:txBody>
          <a:bodyPr lIns="45719" rIns="45719">
            <a:normAutofit fontScale="90000"/>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en-US" altLang="zh-CN" sz="2000" dirty="0">
                <a:ea typeface="宋体" panose="02010600030101010101" pitchFamily="2" charset="-122"/>
                <a:sym typeface="+mn-ea"/>
              </a:rPr>
              <a:t>libFM</a:t>
            </a:r>
            <a:r>
              <a:rPr lang="zh-CN" altLang="en-US" sz="2000" dirty="0">
                <a:ea typeface="宋体" panose="02010600030101010101" pitchFamily="2" charset="-122"/>
                <a:sym typeface="+mn-ea"/>
              </a:rPr>
              <a:t>（</a:t>
            </a:r>
            <a:r>
              <a:rPr lang="en-US" altLang="zh-CN" sz="2000" dirty="0">
                <a:ea typeface="宋体" panose="02010600030101010101" pitchFamily="2" charset="-122"/>
                <a:sym typeface="+mn-ea"/>
              </a:rPr>
              <a:t>FM</a:t>
            </a:r>
            <a:r>
              <a:rPr lang="zh-CN" altLang="en-US" sz="2000" dirty="0">
                <a:ea typeface="宋体" panose="02010600030101010101" pitchFamily="2" charset="-122"/>
                <a:sym typeface="+mn-ea"/>
              </a:rPr>
              <a:t>软件）</a:t>
            </a:r>
            <a:endParaRPr lang="zh-CN" sz="2000" dirty="0">
              <a:ea typeface="宋体" panose="02010600030101010101" pitchFamily="2" charset="-122"/>
            </a:endParaRPr>
          </a:p>
          <a:p>
            <a:pPr>
              <a:lnSpc>
                <a:spcPct val="150000"/>
              </a:lnSpc>
            </a:pPr>
            <a:r>
              <a:rPr lang="zh-CN" sz="2000" dirty="0">
                <a:ea typeface="宋体" panose="02010600030101010101" pitchFamily="2" charset="-122"/>
                <a:sym typeface="+mn-ea"/>
              </a:rPr>
              <a:t>下载地址：</a:t>
            </a:r>
            <a:r>
              <a:rPr sz="2000" dirty="0">
                <a:ea typeface="宋体" panose="02010600030101010101" pitchFamily="2" charset="-122"/>
                <a:sym typeface="+mn-ea"/>
              </a:rPr>
              <a:t>https://github.com/srendle/libfm</a:t>
            </a:r>
          </a:p>
          <a:p>
            <a:pPr>
              <a:lnSpc>
                <a:spcPct val="150000"/>
              </a:lnSpc>
            </a:pPr>
            <a:r>
              <a:rPr lang="zh-CN" altLang="en-US" sz="2000" dirty="0">
                <a:ea typeface="宋体" panose="02010600030101010101" pitchFamily="2" charset="-122"/>
                <a:sym typeface="+mn-ea"/>
              </a:rPr>
              <a:t>使用文档：</a:t>
            </a:r>
            <a:r>
              <a:rPr lang="en-US" altLang="zh-CN" sz="2000" dirty="0">
                <a:ea typeface="宋体" panose="02010600030101010101" pitchFamily="2" charset="-122"/>
                <a:sym typeface="+mn-ea"/>
              </a:rPr>
              <a:t>http://www.libfm.org/libfm-1.42.manual.pdf</a:t>
            </a:r>
          </a:p>
          <a:p>
            <a:pPr>
              <a:lnSpc>
                <a:spcPct val="150000"/>
              </a:lnSpc>
            </a:pPr>
            <a:r>
              <a:rPr lang="zh-CN" sz="2000" dirty="0">
                <a:ea typeface="宋体" panose="02010600030101010101" pitchFamily="2" charset="-122"/>
                <a:sym typeface="+mn-ea"/>
              </a:rPr>
              <a:t>不仅适用于推荐系统，还可以用于机器学习（分类问题）</a:t>
            </a:r>
            <a:endParaRPr sz="2000" dirty="0">
              <a:ea typeface="宋体" panose="02010600030101010101" pitchFamily="2" charset="-122"/>
              <a:sym typeface="+mn-ea"/>
            </a:endParaRPr>
          </a:p>
          <a:p>
            <a:pPr>
              <a:lnSpc>
                <a:spcPct val="150000"/>
              </a:lnSpc>
            </a:pPr>
            <a:r>
              <a:rPr lang="zh-CN" altLang="en-US" sz="2000" dirty="0">
                <a:ea typeface="宋体" panose="02010600030101010101" pitchFamily="2" charset="-122"/>
                <a:sym typeface="+mn-ea"/>
              </a:rPr>
              <a:t>实现三种优化算法：SGD，</a:t>
            </a:r>
            <a:r>
              <a:rPr lang="en-US" altLang="zh-CN" sz="2000" dirty="0">
                <a:ea typeface="宋体" panose="02010600030101010101" pitchFamily="2" charset="-122"/>
                <a:sym typeface="+mn-ea"/>
              </a:rPr>
              <a:t>ALS</a:t>
            </a:r>
            <a:r>
              <a:rPr lang="zh-CN" altLang="en-US" sz="2000" dirty="0">
                <a:ea typeface="宋体" panose="02010600030101010101" pitchFamily="2" charset="-122"/>
                <a:sym typeface="+mn-ea"/>
              </a:rPr>
              <a:t>，</a:t>
            </a:r>
            <a:r>
              <a:rPr lang="en-US" altLang="zh-CN" sz="2000" dirty="0">
                <a:ea typeface="宋体" panose="02010600030101010101" pitchFamily="2" charset="-122"/>
                <a:sym typeface="+mn-ea"/>
              </a:rPr>
              <a:t>MCMC</a:t>
            </a:r>
          </a:p>
          <a:p>
            <a:pPr>
              <a:lnSpc>
                <a:spcPct val="150000"/>
              </a:lnSpc>
            </a:pPr>
            <a:r>
              <a:rPr lang="zh-CN" sz="2000" dirty="0">
                <a:ea typeface="宋体" panose="02010600030101010101" pitchFamily="2" charset="-122"/>
                <a:sym typeface="+mn-ea"/>
              </a:rPr>
              <a:t>注意格式：</a:t>
            </a:r>
          </a:p>
          <a:p>
            <a:pPr marL="0" indent="0">
              <a:lnSpc>
                <a:spcPct val="150000"/>
              </a:lnSpc>
              <a:buNone/>
            </a:pPr>
            <a:r>
              <a:rPr lang="en-US" altLang="zh-CN" sz="2000" dirty="0">
                <a:ea typeface="宋体" panose="02010600030101010101" pitchFamily="2" charset="-122"/>
                <a:sym typeface="+mn-ea"/>
              </a:rPr>
              <a:t>1</a:t>
            </a:r>
            <a:r>
              <a:rPr lang="zh-CN" altLang="en-US" sz="2000" dirty="0">
                <a:ea typeface="宋体" panose="02010600030101010101" pitchFamily="2" charset="-122"/>
                <a:sym typeface="+mn-ea"/>
              </a:rPr>
              <a:t>、没有列头</a:t>
            </a:r>
          </a:p>
          <a:p>
            <a:pPr marL="0" indent="0">
              <a:lnSpc>
                <a:spcPct val="150000"/>
              </a:lnSpc>
              <a:buNone/>
            </a:pPr>
            <a:r>
              <a:rPr lang="en-US" altLang="zh-CN" sz="2000" dirty="0">
                <a:ea typeface="宋体" panose="02010600030101010101" pitchFamily="2" charset="-122"/>
                <a:sym typeface="+mn-ea"/>
              </a:rPr>
              <a:t>2</a:t>
            </a:r>
            <a:r>
              <a:rPr lang="zh-CN" altLang="en-US" sz="2000" dirty="0">
                <a:ea typeface="宋体" panose="02010600030101010101" pitchFamily="2" charset="-122"/>
                <a:sym typeface="+mn-ea"/>
              </a:rPr>
              <a:t>、</a:t>
            </a:r>
            <a:r>
              <a:rPr lang="en-US" altLang="zh-CN" sz="2000" dirty="0">
                <a:ea typeface="宋体" panose="02010600030101010101" pitchFamily="2" charset="-122"/>
                <a:sym typeface="+mn-ea"/>
              </a:rPr>
              <a:t>train.csv</a:t>
            </a:r>
            <a:r>
              <a:rPr lang="zh-CN" altLang="en-US" sz="2000" dirty="0">
                <a:ea typeface="宋体" panose="02010600030101010101" pitchFamily="2" charset="-122"/>
                <a:sym typeface="+mn-ea"/>
              </a:rPr>
              <a:t>中的</a:t>
            </a:r>
            <a:r>
              <a:rPr lang="en-US" altLang="zh-CN" sz="2000" dirty="0">
                <a:ea typeface="宋体" panose="02010600030101010101" pitchFamily="2" charset="-122"/>
                <a:sym typeface="+mn-ea"/>
              </a:rPr>
              <a:t>target</a:t>
            </a:r>
          </a:p>
          <a:p>
            <a:pPr marL="0" indent="0">
              <a:lnSpc>
                <a:spcPct val="150000"/>
              </a:lnSpc>
              <a:buNone/>
            </a:pPr>
            <a:r>
              <a:rPr lang="en-US" altLang="zh-CN" sz="2000" dirty="0">
                <a:ea typeface="宋体" panose="02010600030101010101" pitchFamily="2" charset="-122"/>
                <a:sym typeface="+mn-ea"/>
              </a:rPr>
              <a:t>3</a:t>
            </a:r>
            <a:r>
              <a:rPr lang="zh-CN" altLang="en-US" sz="2000" dirty="0">
                <a:ea typeface="宋体" panose="02010600030101010101" pitchFamily="2" charset="-122"/>
                <a:sym typeface="+mn-ea"/>
              </a:rPr>
              <a:t>、</a:t>
            </a:r>
            <a:r>
              <a:rPr lang="en-US" altLang="zh-CN" sz="2000" dirty="0">
                <a:ea typeface="宋体" panose="02010600030101010101" pitchFamily="2" charset="-122"/>
                <a:sym typeface="+mn-ea"/>
              </a:rPr>
              <a:t>test.csv</a:t>
            </a:r>
            <a:r>
              <a:rPr lang="zh-CN" altLang="en-US" sz="2000" dirty="0">
                <a:ea typeface="宋体" panose="02010600030101010101" pitchFamily="2" charset="-122"/>
                <a:sym typeface="+mn-ea"/>
              </a:rPr>
              <a:t>中的</a:t>
            </a:r>
            <a:r>
              <a:rPr lang="en-US" altLang="zh-CN" sz="2000" dirty="0">
                <a:ea typeface="宋体" panose="02010600030101010101" pitchFamily="2" charset="-122"/>
                <a:sym typeface="+mn-ea"/>
              </a:rPr>
              <a:t>target</a:t>
            </a:r>
            <a:r>
              <a:rPr lang="zh-CN" altLang="en-US" sz="2000" dirty="0">
                <a:ea typeface="宋体" panose="02010600030101010101" pitchFamily="2" charset="-122"/>
                <a:sym typeface="+mn-ea"/>
              </a:rPr>
              <a:t>（添加新列）</a:t>
            </a:r>
            <a:endParaRPr lang="en-US" altLang="zh-CN" sz="2000" dirty="0">
              <a:ea typeface="宋体" panose="02010600030101010101" pitchFamily="2" charset="-122"/>
              <a:sym typeface="+mn-ea"/>
            </a:endParaRPr>
          </a:p>
          <a:p>
            <a:pPr marL="0" indent="0">
              <a:lnSpc>
                <a:spcPct val="150000"/>
              </a:lnSpc>
              <a:buNone/>
            </a:pPr>
            <a:endParaRPr lang="zh-CN" altLang="en-US" sz="2000" dirty="0">
              <a:ea typeface="宋体" panose="02010600030101010101" pitchFamily="2" charset="-122"/>
              <a:sym typeface="+mn-ea"/>
            </a:endParaRPr>
          </a:p>
          <a:p>
            <a:pPr marL="0" indent="0">
              <a:lnSpc>
                <a:spcPct val="150000"/>
              </a:lnSpc>
              <a:buNone/>
            </a:pPr>
            <a:endParaRPr sz="2000" dirty="0">
              <a:ea typeface="宋体" panose="02010600030101010101" pitchFamily="2" charset="-122"/>
              <a:sym typeface="+mn-ea"/>
            </a:endParaRPr>
          </a:p>
        </p:txBody>
      </p:sp>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fontScale="90000"/>
          </a:bodyPr>
          <a:lstStyle>
            <a:lvl1pPr>
              <a:defRPr>
                <a:solidFill>
                  <a:srgbClr val="C00000"/>
                </a:solidFill>
              </a:defRPr>
            </a:lvl1pPr>
          </a:lstStyle>
          <a:p>
            <a:r>
              <a:rPr lang="en-US" dirty="0">
                <a:sym typeface="+mn-ea"/>
              </a:rPr>
              <a:t>FM</a:t>
            </a:r>
            <a:r>
              <a:rPr lang="zh-CN" altLang="en-US" dirty="0">
                <a:ea typeface="宋体" panose="02010600030101010101" pitchFamily="2" charset="-122"/>
                <a:sym typeface="+mn-ea"/>
              </a:rPr>
              <a:t>模型（</a:t>
            </a:r>
            <a:r>
              <a:rPr lang="en-US" altLang="zh-CN" dirty="0">
                <a:ea typeface="宋体" panose="02010600030101010101" pitchFamily="2" charset="-122"/>
                <a:sym typeface="+mn-ea"/>
              </a:rPr>
              <a:t>libFM</a:t>
            </a:r>
            <a:r>
              <a:rPr lang="zh-CN" altLang="zh-CN" dirty="0">
                <a:ea typeface="宋体" panose="02010600030101010101" pitchFamily="2" charset="-122"/>
                <a:sym typeface="+mn-ea"/>
              </a:rPr>
              <a:t>）</a:t>
            </a:r>
            <a:endParaRPr lang="zh-CN" altLang="en-US" dirty="0">
              <a:ea typeface="宋体" panose="02010600030101010101" pitchFamily="2" charset="-122"/>
              <a:sym typeface="+mn-ea"/>
            </a:endParaRPr>
          </a:p>
        </p:txBody>
      </p:sp>
      <p:sp>
        <p:nvSpPr>
          <p:cNvPr id="131" name="Content Placeholder 2"/>
          <p:cNvSpPr txBox="1">
            <a:spLocks noGrp="1"/>
          </p:cNvSpPr>
          <p:nvPr/>
        </p:nvSpPr>
        <p:spPr>
          <a:xfrm>
            <a:off x="915670" y="1583690"/>
            <a:ext cx="10735945" cy="4712970"/>
          </a:xfrm>
          <a:prstGeom prst="rect">
            <a:avLst/>
          </a:prstGeom>
          <a:ln w="12700">
            <a:miter lim="400000"/>
          </a:ln>
        </p:spPr>
        <p:txBody>
          <a:bodyPr lIns="45719" rIns="45719">
            <a:normAutofit lnSpcReduction="20000"/>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en-US" altLang="zh-CN" sz="2000" dirty="0">
                <a:ea typeface="宋体" panose="02010600030101010101" pitchFamily="2" charset="-122"/>
              </a:rPr>
              <a:t>libFM</a:t>
            </a:r>
            <a:r>
              <a:rPr lang="zh-CN" altLang="zh-CN" sz="2000" dirty="0">
                <a:ea typeface="宋体" panose="02010600030101010101" pitchFamily="2" charset="-122"/>
              </a:rPr>
              <a:t>数据格式</a:t>
            </a:r>
            <a:endParaRPr lang="zh-CN" sz="2000" dirty="0">
              <a:ea typeface="宋体" panose="02010600030101010101" pitchFamily="2" charset="-122"/>
            </a:endParaRPr>
          </a:p>
          <a:p>
            <a:pPr>
              <a:lnSpc>
                <a:spcPct val="150000"/>
              </a:lnSpc>
            </a:pPr>
            <a:r>
              <a:rPr sz="2000" dirty="0">
                <a:ea typeface="宋体" panose="02010600030101010101" pitchFamily="2" charset="-122"/>
                <a:sym typeface="+mn-ea"/>
              </a:rPr>
              <a:t>每一行都都包含一个训练集（x，y），首先规定y的值，然后是x的非零值。</a:t>
            </a:r>
          </a:p>
          <a:p>
            <a:pPr>
              <a:lnSpc>
                <a:spcPct val="150000"/>
              </a:lnSpc>
            </a:pPr>
            <a:r>
              <a:rPr sz="2000" dirty="0">
                <a:ea typeface="宋体" panose="02010600030101010101" pitchFamily="2" charset="-122"/>
                <a:sym typeface="+mn-ea"/>
              </a:rPr>
              <a:t>对于二</a:t>
            </a:r>
            <a:r>
              <a:rPr lang="zh-CN" sz="2000" dirty="0">
                <a:ea typeface="宋体" panose="02010600030101010101" pitchFamily="2" charset="-122"/>
                <a:sym typeface="+mn-ea"/>
              </a:rPr>
              <a:t>分类问题</a:t>
            </a:r>
            <a:r>
              <a:rPr sz="2000" dirty="0">
                <a:ea typeface="宋体" panose="02010600030101010101" pitchFamily="2" charset="-122"/>
                <a:sym typeface="+mn-ea"/>
              </a:rPr>
              <a:t>，y&gt;0的类型被认为是</a:t>
            </a:r>
            <a:r>
              <a:rPr lang="zh-CN" sz="2000" dirty="0">
                <a:ea typeface="宋体" panose="02010600030101010101" pitchFamily="2" charset="-122"/>
                <a:sym typeface="+mn-ea"/>
              </a:rPr>
              <a:t>正分类</a:t>
            </a:r>
            <a:r>
              <a:rPr sz="2000" dirty="0">
                <a:ea typeface="宋体" panose="02010600030101010101" pitchFamily="2" charset="-122"/>
                <a:sym typeface="+mn-ea"/>
              </a:rPr>
              <a:t>，y&lt;=0被认为是</a:t>
            </a:r>
            <a:r>
              <a:rPr lang="zh-CN" sz="2000" dirty="0">
                <a:ea typeface="宋体" panose="02010600030101010101" pitchFamily="2" charset="-122"/>
                <a:sym typeface="+mn-ea"/>
              </a:rPr>
              <a:t>负分类</a:t>
            </a:r>
            <a:r>
              <a:rPr sz="2000" dirty="0">
                <a:ea typeface="宋体" panose="02010600030101010101" pitchFamily="2" charset="-122"/>
                <a:sym typeface="+mn-ea"/>
              </a:rPr>
              <a:t>。</a:t>
            </a:r>
          </a:p>
          <a:p>
            <a:pPr>
              <a:lnSpc>
                <a:spcPct val="150000"/>
              </a:lnSpc>
            </a:pPr>
            <a:endParaRPr sz="2000" dirty="0">
              <a:ea typeface="宋体" panose="02010600030101010101" pitchFamily="2" charset="-122"/>
              <a:sym typeface="+mn-ea"/>
            </a:endParaRPr>
          </a:p>
        </p:txBody>
      </p:sp>
      <p:pic>
        <p:nvPicPr>
          <p:cNvPr id="2" name="图片 1"/>
          <p:cNvPicPr>
            <a:picLocks noChangeAspect="1"/>
          </p:cNvPicPr>
          <p:nvPr/>
        </p:nvPicPr>
        <p:blipFill>
          <a:blip r:embed="rId3"/>
          <a:stretch>
            <a:fillRect/>
          </a:stretch>
        </p:blipFill>
        <p:spPr>
          <a:xfrm>
            <a:off x="1129665" y="4747895"/>
            <a:ext cx="6610350" cy="1000125"/>
          </a:xfrm>
          <a:prstGeom prst="rect">
            <a:avLst/>
          </a:prstGeom>
        </p:spPr>
      </p:pic>
      <p:pic>
        <p:nvPicPr>
          <p:cNvPr id="3" name="图片 2"/>
          <p:cNvPicPr>
            <a:picLocks noChangeAspect="1"/>
          </p:cNvPicPr>
          <p:nvPr/>
        </p:nvPicPr>
        <p:blipFill>
          <a:blip r:embed="rId4"/>
          <a:stretch>
            <a:fillRect/>
          </a:stretch>
        </p:blipFill>
        <p:spPr>
          <a:xfrm>
            <a:off x="1197610" y="3382645"/>
            <a:ext cx="1714500" cy="1114425"/>
          </a:xfrm>
          <a:prstGeom prst="rect">
            <a:avLst/>
          </a:prstGeom>
        </p:spPr>
      </p:pic>
      <p:sp>
        <p:nvSpPr>
          <p:cNvPr id="8" name="右箭头 7"/>
          <p:cNvSpPr/>
          <p:nvPr/>
        </p:nvSpPr>
        <p:spPr>
          <a:xfrm>
            <a:off x="3385185" y="3576320"/>
            <a:ext cx="421005" cy="274955"/>
          </a:xfrm>
          <a:prstGeom prst="rightArrow">
            <a:avLst/>
          </a:prstGeom>
          <a:solidFill>
            <a:srgbClr val="FFFFFF"/>
          </a:solidFill>
          <a:ln w="12700" cap="flat">
            <a:solidFill>
              <a:schemeClr val="accent1"/>
            </a:solidFill>
            <a:prstDash val="solid"/>
            <a:miter lim="8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ctr" forceAA="0">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n-lt"/>
              <a:ea typeface="+mn-ea"/>
              <a:cs typeface="+mn-cs"/>
              <a:sym typeface="Calibri" panose="020F0502020204030204"/>
            </a:endParaRPr>
          </a:p>
        </p:txBody>
      </p:sp>
      <p:graphicFrame>
        <p:nvGraphicFramePr>
          <p:cNvPr id="5" name="对象 -2147482616"/>
          <p:cNvGraphicFramePr>
            <a:graphicFrameLocks noChangeAspect="1"/>
          </p:cNvGraphicFramePr>
          <p:nvPr/>
        </p:nvGraphicFramePr>
        <p:xfrm>
          <a:off x="4339591" y="3822700"/>
          <a:ext cx="2679700" cy="418465"/>
        </p:xfrm>
        <a:graphic>
          <a:graphicData uri="http://schemas.openxmlformats.org/presentationml/2006/ole">
            <mc:AlternateContent xmlns:mc="http://schemas.openxmlformats.org/markup-compatibility/2006">
              <mc:Choice xmlns:v="urn:schemas-microsoft-com:vml" Requires="v">
                <p:oleObj spid="_x0000_s1027" r:id="rId5" imgW="1485900" imgH="228600" progId="Equation.KSEE3">
                  <p:embed/>
                </p:oleObj>
              </mc:Choice>
              <mc:Fallback>
                <p:oleObj r:id="rId5" imgW="1485900" imgH="228600" progId="Equation.KSEE3">
                  <p:embed/>
                  <p:pic>
                    <p:nvPicPr>
                      <p:cNvPr id="0" name="图片 3075"/>
                      <p:cNvPicPr/>
                      <p:nvPr/>
                    </p:nvPicPr>
                    <p:blipFill>
                      <a:blip r:embed="rId6"/>
                      <a:stretch>
                        <a:fillRect/>
                      </a:stretch>
                    </p:blipFill>
                    <p:spPr>
                      <a:xfrm>
                        <a:off x="4339591" y="3822700"/>
                        <a:ext cx="2679700" cy="418465"/>
                      </a:xfrm>
                      <a:prstGeom prst="rect">
                        <a:avLst/>
                      </a:prstGeom>
                      <a:noFill/>
                      <a:ln w="38100">
                        <a:noFill/>
                        <a:miter/>
                      </a:ln>
                    </p:spPr>
                  </p:pic>
                </p:oleObj>
              </mc:Fallback>
            </mc:AlternateContent>
          </a:graphicData>
        </a:graphic>
      </p:graphicFrame>
      <p:sp>
        <p:nvSpPr>
          <p:cNvPr id="7" name="文本框 6"/>
          <p:cNvSpPr txBox="1"/>
          <p:nvPr/>
        </p:nvSpPr>
        <p:spPr>
          <a:xfrm>
            <a:off x="4339590" y="3465195"/>
            <a:ext cx="4639310" cy="36703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t" forceAA="0">
            <a:spAutoFit/>
          </a:bodyPr>
          <a:lstStyle/>
          <a:p>
            <a:pPr marL="0" marR="0" indent="0" algn="l" defTabSz="914400" rtl="0" fontAlgn="auto" latinLnBrk="0" hangingPunct="0">
              <a:lnSpc>
                <a:spcPct val="100000"/>
              </a:lnSpc>
              <a:spcBef>
                <a:spcPts val="0"/>
              </a:spcBef>
              <a:spcAft>
                <a:spcPts val="0"/>
              </a:spcAft>
              <a:buClrTx/>
              <a:buSzTx/>
              <a:buFontTx/>
              <a:buNone/>
            </a:pPr>
            <a:r>
              <a:rPr kumimoji="0" lang="zh-CN" altLang="en-US" sz="1800" b="0" i="0" u="none" strike="noStrike" cap="none" spc="0" normalizeH="0" baseline="0">
                <a:ln>
                  <a:noFill/>
                </a:ln>
                <a:solidFill>
                  <a:srgbClr val="000000"/>
                </a:solidFill>
                <a:effectLst/>
                <a:uFillTx/>
                <a:latin typeface="+mn-lt"/>
                <a:ea typeface="+mn-ea"/>
                <a:cs typeface="+mn-cs"/>
                <a:sym typeface="Calibri" panose="020F0502020204030204"/>
              </a:rPr>
              <a:t>数据格式为 </a:t>
            </a:r>
            <a:r>
              <a:rPr kumimoji="0" lang="en-US" altLang="zh-CN" sz="1800" b="0" i="0" u="none" strike="noStrike" cap="none" spc="0" normalizeH="0" baseline="0">
                <a:ln>
                  <a:noFill/>
                </a:ln>
                <a:solidFill>
                  <a:srgbClr val="000000"/>
                </a:solidFill>
                <a:effectLst/>
                <a:uFillTx/>
                <a:latin typeface="+mn-lt"/>
                <a:ea typeface="+mn-ea"/>
                <a:cs typeface="+mn-cs"/>
                <a:sym typeface="Calibri" panose="020F0502020204030204"/>
              </a:rPr>
              <a:t>INDEX:VALUE</a:t>
            </a:r>
            <a:endParaRPr kumimoji="0" lang="zh-CN" altLang="en-US" sz="1800" b="0" i="0" u="none" strike="noStrike" cap="none" spc="0" normalizeH="0" baseline="0">
              <a:ln>
                <a:noFill/>
              </a:ln>
              <a:solidFill>
                <a:srgbClr val="000000"/>
              </a:solidFill>
              <a:effectLst/>
              <a:uFillTx/>
              <a:latin typeface="+mn-lt"/>
              <a:ea typeface="+mn-ea"/>
              <a:cs typeface="+mn-cs"/>
              <a:sym typeface="Calibri" panose="020F0502020204030204"/>
            </a:endParaRPr>
          </a:p>
        </p:txBody>
      </p:sp>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fontScale="90000"/>
          </a:bodyPr>
          <a:lstStyle>
            <a:lvl1pPr>
              <a:defRPr>
                <a:solidFill>
                  <a:srgbClr val="C00000"/>
                </a:solidFill>
              </a:defRPr>
            </a:lvl1pPr>
          </a:lstStyle>
          <a:p>
            <a:r>
              <a:rPr lang="en-US" dirty="0">
                <a:sym typeface="+mn-ea"/>
              </a:rPr>
              <a:t>FM</a:t>
            </a:r>
            <a:r>
              <a:rPr lang="zh-CN" altLang="en-US" dirty="0">
                <a:ea typeface="宋体" panose="02010600030101010101" pitchFamily="2" charset="-122"/>
                <a:sym typeface="+mn-ea"/>
              </a:rPr>
              <a:t>模型（</a:t>
            </a:r>
            <a:r>
              <a:rPr lang="en-US" altLang="zh-CN" dirty="0">
                <a:ea typeface="宋体" panose="02010600030101010101" pitchFamily="2" charset="-122"/>
                <a:sym typeface="+mn-ea"/>
              </a:rPr>
              <a:t>libFM</a:t>
            </a:r>
            <a:r>
              <a:rPr lang="zh-CN" altLang="zh-CN" dirty="0">
                <a:ea typeface="宋体" panose="02010600030101010101" pitchFamily="2" charset="-122"/>
                <a:sym typeface="+mn-ea"/>
              </a:rPr>
              <a:t>）</a:t>
            </a:r>
            <a:endParaRPr lang="zh-CN" altLang="en-US" dirty="0">
              <a:ea typeface="宋体" panose="02010600030101010101" pitchFamily="2" charset="-122"/>
              <a:sym typeface="+mn-ea"/>
            </a:endParaRPr>
          </a:p>
        </p:txBody>
      </p:sp>
      <p:sp>
        <p:nvSpPr>
          <p:cNvPr id="131" name="Content Placeholder 2"/>
          <p:cNvSpPr txBox="1">
            <a:spLocks noGrp="1"/>
          </p:cNvSpPr>
          <p:nvPr/>
        </p:nvSpPr>
        <p:spPr>
          <a:xfrm>
            <a:off x="915670" y="1583690"/>
            <a:ext cx="6360160" cy="4712970"/>
          </a:xfrm>
          <a:prstGeom prst="rect">
            <a:avLst/>
          </a:prstGeom>
          <a:ln w="12700">
            <a:miter lim="400000"/>
          </a:ln>
        </p:spPr>
        <p:txBody>
          <a:bodyPr lIns="45719" rIns="45719">
            <a:normAutofit fontScale="90000" lnSpcReduction="20000"/>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zh-CN" altLang="zh-CN" sz="2000" dirty="0">
                <a:ea typeface="宋体" panose="02010600030101010101" pitchFamily="2" charset="-122"/>
              </a:rPr>
              <a:t>使用</a:t>
            </a:r>
            <a:r>
              <a:rPr lang="en-US" altLang="zh-CN" sz="2000" dirty="0">
                <a:ea typeface="宋体" panose="02010600030101010101" pitchFamily="2" charset="-122"/>
              </a:rPr>
              <a:t>libFM</a:t>
            </a:r>
            <a:r>
              <a:rPr lang="zh-CN" altLang="en-US" sz="2000" dirty="0">
                <a:ea typeface="宋体" panose="02010600030101010101" pitchFamily="2" charset="-122"/>
              </a:rPr>
              <a:t>自带的</a:t>
            </a:r>
            <a:r>
              <a:rPr lang="en-US" altLang="zh-CN" sz="2000" dirty="0">
                <a:ea typeface="宋体" panose="02010600030101010101" pitchFamily="2" charset="-122"/>
              </a:rPr>
              <a:t>libsvm</a:t>
            </a:r>
            <a:r>
              <a:rPr lang="zh-CN" altLang="zh-CN" sz="2000" dirty="0">
                <a:ea typeface="宋体" panose="02010600030101010101" pitchFamily="2" charset="-122"/>
              </a:rPr>
              <a:t>格式转换</a:t>
            </a:r>
            <a:endParaRPr lang="zh-CN" sz="2000" dirty="0">
              <a:ea typeface="宋体" panose="02010600030101010101" pitchFamily="2" charset="-122"/>
            </a:endParaRPr>
          </a:p>
          <a:p>
            <a:pPr>
              <a:lnSpc>
                <a:spcPct val="150000"/>
              </a:lnSpc>
            </a:pPr>
            <a:r>
              <a:rPr sz="2000" dirty="0">
                <a:ea typeface="宋体" panose="02010600030101010101" pitchFamily="2" charset="-122"/>
                <a:sym typeface="+mn-ea"/>
              </a:rPr>
              <a:t>triple_format_to_libfm.pl </a:t>
            </a:r>
            <a:r>
              <a:rPr lang="zh-CN" sz="2000" dirty="0">
                <a:ea typeface="宋体" panose="02010600030101010101" pitchFamily="2" charset="-122"/>
                <a:sym typeface="+mn-ea"/>
              </a:rPr>
              <a:t>（</a:t>
            </a:r>
            <a:r>
              <a:rPr lang="en-US" sz="2000" dirty="0">
                <a:ea typeface="宋体" panose="02010600030101010101" pitchFamily="2" charset="-122"/>
                <a:sym typeface="+mn-ea"/>
              </a:rPr>
              <a:t>perl</a:t>
            </a:r>
            <a:r>
              <a:rPr lang="zh-CN" sz="2000" dirty="0">
                <a:ea typeface="宋体" panose="02010600030101010101" pitchFamily="2" charset="-122"/>
                <a:sym typeface="+mn-ea"/>
              </a:rPr>
              <a:t>文件）</a:t>
            </a:r>
            <a:endParaRPr lang="en-US" altLang="zh-CN" sz="2000" dirty="0">
              <a:ea typeface="宋体" panose="02010600030101010101" pitchFamily="2" charset="-122"/>
              <a:sym typeface="+mn-ea"/>
            </a:endParaRPr>
          </a:p>
          <a:p>
            <a:pPr>
              <a:lnSpc>
                <a:spcPct val="150000"/>
              </a:lnSpc>
            </a:pPr>
            <a:r>
              <a:rPr lang="en-US" altLang="zh-CN" sz="2000" dirty="0">
                <a:ea typeface="宋体" panose="02010600030101010101" pitchFamily="2" charset="-122"/>
                <a:sym typeface="+mn-ea"/>
              </a:rPr>
              <a:t>-target </a:t>
            </a:r>
            <a:r>
              <a:rPr lang="zh-CN" altLang="en-US" sz="2000" dirty="0">
                <a:ea typeface="宋体" panose="02010600030101010101" pitchFamily="2" charset="-122"/>
                <a:sym typeface="+mn-ea"/>
              </a:rPr>
              <a:t>目标变量</a:t>
            </a:r>
          </a:p>
          <a:p>
            <a:pPr>
              <a:lnSpc>
                <a:spcPct val="150000"/>
              </a:lnSpc>
            </a:pPr>
            <a:r>
              <a:rPr lang="en-US" altLang="zh-CN" sz="2000" dirty="0">
                <a:ea typeface="宋体" panose="02010600030101010101" pitchFamily="2" charset="-122"/>
                <a:sym typeface="+mn-ea"/>
              </a:rPr>
              <a:t>-delete_column </a:t>
            </a:r>
            <a:r>
              <a:rPr lang="zh-CN" altLang="zh-CN" sz="2000" dirty="0">
                <a:ea typeface="宋体" panose="02010600030101010101" pitchFamily="2" charset="-122"/>
                <a:sym typeface="+mn-ea"/>
              </a:rPr>
              <a:t>不需要的变量</a:t>
            </a:r>
            <a:endParaRPr sz="2000" dirty="0">
              <a:ea typeface="宋体" panose="02010600030101010101" pitchFamily="2" charset="-122"/>
              <a:sym typeface="+mn-ea"/>
            </a:endParaRPr>
          </a:p>
          <a:p>
            <a:pPr>
              <a:lnSpc>
                <a:spcPct val="150000"/>
              </a:lnSpc>
            </a:pPr>
            <a:r>
              <a:rPr sz="2000" dirty="0">
                <a:ea typeface="宋体" panose="02010600030101010101" pitchFamily="2" charset="-122"/>
                <a:sym typeface="+mn-ea"/>
              </a:rPr>
              <a:t>triple_format_to_libfm.pl -in </a:t>
            </a:r>
            <a:r>
              <a:rPr lang="en-US" sz="2000" dirty="0">
                <a:ea typeface="宋体" panose="02010600030101010101" pitchFamily="2" charset="-122"/>
                <a:sym typeface="+mn-ea"/>
              </a:rPr>
              <a:t>./attrition/train1.csv</a:t>
            </a:r>
            <a:r>
              <a:rPr sz="2000" dirty="0">
                <a:ea typeface="宋体" panose="02010600030101010101" pitchFamily="2" charset="-122"/>
                <a:sym typeface="+mn-ea"/>
              </a:rPr>
              <a:t> -target </a:t>
            </a:r>
            <a:r>
              <a:rPr lang="en-US" sz="2000" dirty="0">
                <a:ea typeface="宋体" panose="02010600030101010101" pitchFamily="2" charset="-122"/>
                <a:sym typeface="+mn-ea"/>
              </a:rPr>
              <a:t>0</a:t>
            </a:r>
            <a:r>
              <a:rPr sz="2000" dirty="0">
                <a:ea typeface="宋体" panose="02010600030101010101" pitchFamily="2" charset="-122"/>
                <a:sym typeface="+mn-ea"/>
              </a:rPr>
              <a:t> -separator "</a:t>
            </a:r>
            <a:r>
              <a:rPr lang="en-US" sz="2000" dirty="0">
                <a:ea typeface="宋体" panose="02010600030101010101" pitchFamily="2" charset="-122"/>
                <a:sym typeface="+mn-ea"/>
              </a:rPr>
              <a:t>,</a:t>
            </a:r>
            <a:r>
              <a:rPr sz="2000" dirty="0">
                <a:ea typeface="宋体" panose="02010600030101010101" pitchFamily="2" charset="-122"/>
                <a:sym typeface="+mn-ea"/>
              </a:rPr>
              <a:t>"</a:t>
            </a:r>
          </a:p>
          <a:p>
            <a:pPr>
              <a:lnSpc>
                <a:spcPct val="150000"/>
              </a:lnSpc>
            </a:pPr>
            <a:r>
              <a:rPr sz="2000" dirty="0">
                <a:ea typeface="宋体" panose="02010600030101010101" pitchFamily="2" charset="-122"/>
                <a:sym typeface="+mn-ea"/>
              </a:rPr>
              <a:t>triple_format_to_libfm.pl -in </a:t>
            </a:r>
            <a:r>
              <a:rPr lang="en-US" sz="2000" dirty="0">
                <a:ea typeface="宋体" panose="02010600030101010101" pitchFamily="2" charset="-122"/>
                <a:sym typeface="+mn-ea"/>
              </a:rPr>
              <a:t>./attrition/test1.csv</a:t>
            </a:r>
            <a:r>
              <a:rPr sz="2000" dirty="0">
                <a:ea typeface="宋体" panose="02010600030101010101" pitchFamily="2" charset="-122"/>
                <a:sym typeface="+mn-ea"/>
              </a:rPr>
              <a:t> -target </a:t>
            </a:r>
            <a:r>
              <a:rPr lang="en-US" sz="2000" dirty="0">
                <a:ea typeface="宋体" panose="02010600030101010101" pitchFamily="2" charset="-122"/>
                <a:sym typeface="+mn-ea"/>
              </a:rPr>
              <a:t>0</a:t>
            </a:r>
            <a:r>
              <a:rPr sz="2000" dirty="0">
                <a:ea typeface="宋体" panose="02010600030101010101" pitchFamily="2" charset="-122"/>
                <a:sym typeface="+mn-ea"/>
              </a:rPr>
              <a:t> -separator "</a:t>
            </a:r>
            <a:r>
              <a:rPr lang="en-US" sz="2000" dirty="0">
                <a:ea typeface="宋体" panose="02010600030101010101" pitchFamily="2" charset="-122"/>
                <a:sym typeface="+mn-ea"/>
              </a:rPr>
              <a:t>,</a:t>
            </a:r>
            <a:r>
              <a:rPr sz="2000" dirty="0">
                <a:ea typeface="宋体" panose="02010600030101010101" pitchFamily="2" charset="-122"/>
                <a:sym typeface="+mn-ea"/>
              </a:rPr>
              <a:t>"</a:t>
            </a:r>
          </a:p>
          <a:p>
            <a:pPr>
              <a:lnSpc>
                <a:spcPct val="150000"/>
              </a:lnSpc>
            </a:pPr>
            <a:r>
              <a:rPr lang="zh-CN" sz="2000" dirty="0">
                <a:ea typeface="宋体" panose="02010600030101010101" pitchFamily="2" charset="-122"/>
                <a:sym typeface="+mn-ea"/>
              </a:rPr>
              <a:t>自动将</a:t>
            </a:r>
            <a:r>
              <a:rPr lang="en-US" altLang="zh-CN" sz="2000" dirty="0">
                <a:ea typeface="宋体" panose="02010600030101010101" pitchFamily="2" charset="-122"/>
                <a:sym typeface="+mn-ea"/>
              </a:rPr>
              <a:t>.csv</a:t>
            </a:r>
            <a:r>
              <a:rPr lang="zh-CN" altLang="zh-CN" sz="2000" dirty="0">
                <a:ea typeface="宋体" panose="02010600030101010101" pitchFamily="2" charset="-122"/>
                <a:sym typeface="+mn-ea"/>
              </a:rPr>
              <a:t>文件 </a:t>
            </a:r>
            <a:r>
              <a:rPr lang="en-US" altLang="zh-CN" sz="2000" dirty="0">
                <a:ea typeface="宋体" panose="02010600030101010101" pitchFamily="2" charset="-122"/>
                <a:sym typeface="+mn-ea"/>
              </a:rPr>
              <a:t>=&gt; .libfm</a:t>
            </a:r>
            <a:r>
              <a:rPr lang="zh-CN" altLang="zh-CN" sz="2000" dirty="0">
                <a:ea typeface="宋体" panose="02010600030101010101" pitchFamily="2" charset="-122"/>
                <a:sym typeface="+mn-ea"/>
              </a:rPr>
              <a:t>文件</a:t>
            </a:r>
          </a:p>
          <a:p>
            <a:pPr marL="0" indent="0">
              <a:lnSpc>
                <a:spcPct val="150000"/>
              </a:lnSpc>
              <a:buNone/>
            </a:pPr>
            <a:r>
              <a:rPr lang="zh-CN" sz="2000" dirty="0">
                <a:ea typeface="宋体" panose="02010600030101010101" pitchFamily="2" charset="-122"/>
                <a:sym typeface="+mn-ea"/>
              </a:rPr>
              <a:t>（</a:t>
            </a:r>
            <a:r>
              <a:rPr lang="en-US" altLang="zh-CN" sz="2000" dirty="0">
                <a:ea typeface="宋体" panose="02010600030101010101" pitchFamily="2" charset="-122"/>
                <a:sym typeface="+mn-ea"/>
              </a:rPr>
              <a:t>.csv</a:t>
            </a:r>
            <a:r>
              <a:rPr lang="zh-CN" altLang="zh-CN" sz="2000" dirty="0">
                <a:ea typeface="宋体" panose="02010600030101010101" pitchFamily="2" charset="-122"/>
                <a:sym typeface="+mn-ea"/>
              </a:rPr>
              <a:t>文件不能有列名）</a:t>
            </a:r>
            <a:endParaRPr sz="2000" dirty="0">
              <a:ea typeface="宋体" panose="02010600030101010101" pitchFamily="2" charset="-122"/>
              <a:sym typeface="+mn-ea"/>
            </a:endParaRPr>
          </a:p>
          <a:p>
            <a:pPr>
              <a:lnSpc>
                <a:spcPct val="150000"/>
              </a:lnSpc>
            </a:pPr>
            <a:endParaRPr sz="2000" dirty="0">
              <a:ea typeface="宋体" panose="02010600030101010101" pitchFamily="2" charset="-122"/>
              <a:sym typeface="+mn-ea"/>
            </a:endParaRPr>
          </a:p>
        </p:txBody>
      </p:sp>
      <p:pic>
        <p:nvPicPr>
          <p:cNvPr id="4" name="图片 3"/>
          <p:cNvPicPr>
            <a:picLocks noChangeAspect="1"/>
          </p:cNvPicPr>
          <p:nvPr/>
        </p:nvPicPr>
        <p:blipFill>
          <a:blip r:embed="rId2"/>
          <a:stretch>
            <a:fillRect/>
          </a:stretch>
        </p:blipFill>
        <p:spPr>
          <a:xfrm>
            <a:off x="10043160" y="1259840"/>
            <a:ext cx="1228725" cy="4495800"/>
          </a:xfrm>
          <a:prstGeom prst="rect">
            <a:avLst/>
          </a:prstGeom>
        </p:spPr>
      </p:pic>
      <p:pic>
        <p:nvPicPr>
          <p:cNvPr id="9" name="图片 8"/>
          <p:cNvPicPr>
            <a:picLocks noChangeAspect="1"/>
          </p:cNvPicPr>
          <p:nvPr/>
        </p:nvPicPr>
        <p:blipFill>
          <a:blip r:embed="rId3"/>
          <a:stretch>
            <a:fillRect/>
          </a:stretch>
        </p:blipFill>
        <p:spPr>
          <a:xfrm>
            <a:off x="7442835" y="1278890"/>
            <a:ext cx="2143125" cy="4476750"/>
          </a:xfrm>
          <a:prstGeom prst="rect">
            <a:avLst/>
          </a:prstGeom>
        </p:spPr>
      </p:pic>
      <p:sp>
        <p:nvSpPr>
          <p:cNvPr id="10" name="文本框 9"/>
          <p:cNvSpPr txBox="1"/>
          <p:nvPr/>
        </p:nvSpPr>
        <p:spPr>
          <a:xfrm>
            <a:off x="8106410" y="5929630"/>
            <a:ext cx="3439795" cy="36703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t" forceAA="0">
            <a:spAutoFit/>
          </a:bodyPr>
          <a:lstStyle/>
          <a:p>
            <a:pPr marL="0" marR="0" indent="0" algn="l" defTabSz="914400" rtl="0" fontAlgn="auto" latinLnBrk="0" hangingPunct="0">
              <a:lnSpc>
                <a:spcPct val="100000"/>
              </a:lnSpc>
              <a:spcBef>
                <a:spcPts val="0"/>
              </a:spcBef>
              <a:spcAft>
                <a:spcPts val="0"/>
              </a:spcAft>
              <a:buClrTx/>
              <a:buSzTx/>
              <a:buFontTx/>
              <a:buNone/>
            </a:pPr>
            <a:r>
              <a:rPr kumimoji="0" lang="en-US" altLang="zh-CN" sz="1800" b="0" i="0" u="none" strike="noStrike" cap="none" spc="0" normalizeH="0" baseline="0">
                <a:ln>
                  <a:noFill/>
                </a:ln>
                <a:solidFill>
                  <a:srgbClr val="000000"/>
                </a:solidFill>
                <a:effectLst/>
                <a:uFillTx/>
                <a:latin typeface="+mn-lt"/>
                <a:ea typeface="+mn-ea"/>
                <a:cs typeface="+mn-cs"/>
                <a:sym typeface="Calibri" panose="020F0502020204030204"/>
              </a:rPr>
              <a:t>ratings.dat</a:t>
            </a:r>
            <a:r>
              <a:rPr kumimoji="0" lang="zh-CN" altLang="zh-CN" sz="1800" b="0" i="0" u="none" strike="noStrike" cap="none" spc="0" normalizeH="0" baseline="0">
                <a:ln>
                  <a:noFill/>
                </a:ln>
                <a:solidFill>
                  <a:srgbClr val="000000"/>
                </a:solidFill>
                <a:effectLst/>
                <a:uFillTx/>
                <a:latin typeface="+mn-lt"/>
                <a:ea typeface="宋体" panose="02010600030101010101" pitchFamily="2" charset="-122"/>
                <a:cs typeface="+mn-cs"/>
                <a:sym typeface="Calibri" panose="020F0502020204030204"/>
              </a:rPr>
              <a:t>格式  </a:t>
            </a:r>
            <a:r>
              <a:rPr kumimoji="0" lang="en-US" altLang="zh-CN" sz="1800" b="0" i="0" u="none" strike="noStrike" cap="none" spc="0" normalizeH="0" baseline="0">
                <a:ln>
                  <a:noFill/>
                </a:ln>
                <a:solidFill>
                  <a:srgbClr val="000000"/>
                </a:solidFill>
                <a:effectLst/>
                <a:uFillTx/>
                <a:latin typeface="+mn-lt"/>
                <a:ea typeface="宋体" panose="02010600030101010101" pitchFamily="2" charset="-122"/>
                <a:cs typeface="+mn-cs"/>
                <a:sym typeface="Calibri" panose="020F0502020204030204"/>
              </a:rPr>
              <a:t>=&gt; </a:t>
            </a:r>
            <a:r>
              <a:rPr kumimoji="0" lang="zh-CN" altLang="zh-CN" sz="1800" b="0" i="0" u="none" strike="noStrike" cap="none" spc="0" normalizeH="0" baseline="0">
                <a:ln>
                  <a:noFill/>
                </a:ln>
                <a:solidFill>
                  <a:srgbClr val="000000"/>
                </a:solidFill>
                <a:effectLst/>
                <a:uFillTx/>
                <a:latin typeface="+mn-lt"/>
                <a:ea typeface="宋体" panose="02010600030101010101" pitchFamily="2" charset="-122"/>
                <a:cs typeface="+mn-cs"/>
                <a:sym typeface="Calibri" panose="020F0502020204030204"/>
              </a:rPr>
              <a:t> 目标格式</a:t>
            </a:r>
          </a:p>
        </p:txBody>
      </p:sp>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fontScale="90000"/>
          </a:bodyPr>
          <a:lstStyle>
            <a:lvl1pPr>
              <a:defRPr>
                <a:solidFill>
                  <a:srgbClr val="C00000"/>
                </a:solidFill>
              </a:defRPr>
            </a:lvl1pPr>
          </a:lstStyle>
          <a:p>
            <a:r>
              <a:rPr lang="en-US" dirty="0">
                <a:sym typeface="+mn-ea"/>
              </a:rPr>
              <a:t>FM</a:t>
            </a:r>
            <a:r>
              <a:rPr lang="zh-CN" altLang="en-US" dirty="0">
                <a:ea typeface="宋体" panose="02010600030101010101" pitchFamily="2" charset="-122"/>
                <a:sym typeface="+mn-ea"/>
              </a:rPr>
              <a:t>模型（</a:t>
            </a:r>
            <a:r>
              <a:rPr lang="en-US" altLang="zh-CN" dirty="0">
                <a:ea typeface="宋体" panose="02010600030101010101" pitchFamily="2" charset="-122"/>
                <a:sym typeface="+mn-ea"/>
              </a:rPr>
              <a:t>libFM</a:t>
            </a:r>
            <a:r>
              <a:rPr lang="zh-CN" altLang="zh-CN" dirty="0">
                <a:ea typeface="宋体" panose="02010600030101010101" pitchFamily="2" charset="-122"/>
                <a:sym typeface="+mn-ea"/>
              </a:rPr>
              <a:t>）</a:t>
            </a:r>
            <a:endParaRPr lang="zh-CN" altLang="en-US" dirty="0">
              <a:ea typeface="宋体" panose="02010600030101010101" pitchFamily="2" charset="-122"/>
              <a:sym typeface="+mn-ea"/>
            </a:endParaRPr>
          </a:p>
        </p:txBody>
      </p:sp>
      <p:sp>
        <p:nvSpPr>
          <p:cNvPr id="131" name="Content Placeholder 2"/>
          <p:cNvSpPr txBox="1">
            <a:spLocks noGrp="1"/>
          </p:cNvSpPr>
          <p:nvPr/>
        </p:nvSpPr>
        <p:spPr>
          <a:xfrm>
            <a:off x="229870" y="1583690"/>
            <a:ext cx="10735945" cy="4712970"/>
          </a:xfrm>
          <a:prstGeom prst="rect">
            <a:avLst/>
          </a:prstGeom>
          <a:ln w="12700">
            <a:miter lim="400000"/>
          </a:ln>
        </p:spPr>
        <p:txBody>
          <a:bodyPr lIns="45719" rIns="45719">
            <a:normAutofit lnSpcReduction="10000"/>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zh-CN" altLang="zh-CN" sz="1800" dirty="0">
                <a:ea typeface="宋体" panose="02010600030101010101" pitchFamily="2" charset="-122"/>
              </a:rPr>
              <a:t>使用</a:t>
            </a:r>
            <a:r>
              <a:rPr lang="en-US" altLang="zh-CN" sz="1800" dirty="0">
                <a:ea typeface="宋体" panose="02010600030101010101" pitchFamily="2" charset="-122"/>
              </a:rPr>
              <a:t>libFM</a:t>
            </a:r>
            <a:r>
              <a:rPr lang="zh-CN" altLang="en-US" sz="1800" dirty="0">
                <a:ea typeface="宋体" panose="02010600030101010101" pitchFamily="2" charset="-122"/>
              </a:rPr>
              <a:t>训练</a:t>
            </a:r>
            <a:r>
              <a:rPr lang="en-US" altLang="zh-CN" sz="1800" dirty="0">
                <a:ea typeface="宋体" panose="02010600030101010101" pitchFamily="2" charset="-122"/>
              </a:rPr>
              <a:t>FM</a:t>
            </a:r>
            <a:r>
              <a:rPr lang="zh-CN" altLang="en-US" sz="1800" dirty="0">
                <a:ea typeface="宋体" panose="02010600030101010101" pitchFamily="2" charset="-122"/>
              </a:rPr>
              <a:t>模型</a:t>
            </a:r>
            <a:endParaRPr lang="zh-CN" sz="1800" dirty="0">
              <a:ea typeface="宋体" panose="02010600030101010101" pitchFamily="2" charset="-122"/>
            </a:endParaRPr>
          </a:p>
          <a:p>
            <a:pPr>
              <a:lnSpc>
                <a:spcPct val="150000"/>
              </a:lnSpc>
            </a:pPr>
            <a:r>
              <a:rPr lang="en-US" altLang="zh-CN" sz="1800" dirty="0">
                <a:ea typeface="宋体" panose="02010600030101010101" pitchFamily="2" charset="-122"/>
                <a:sym typeface="+mn-ea"/>
              </a:rPr>
              <a:t>-</a:t>
            </a:r>
            <a:r>
              <a:rPr lang="zh-CN" altLang="en-US" sz="1800" dirty="0">
                <a:ea typeface="宋体" panose="02010600030101010101" pitchFamily="2" charset="-122"/>
                <a:sym typeface="+mn-ea"/>
              </a:rPr>
              <a:t>train 指定训练集，</a:t>
            </a:r>
            <a:r>
              <a:rPr lang="en-US" altLang="zh-CN" sz="1800" dirty="0">
                <a:ea typeface="宋体" panose="02010600030101010101" pitchFamily="2" charset="-122"/>
                <a:sym typeface="+mn-ea"/>
              </a:rPr>
              <a:t>libfm</a:t>
            </a:r>
            <a:r>
              <a:rPr lang="zh-CN" altLang="zh-CN" sz="1800" dirty="0">
                <a:ea typeface="宋体" panose="02010600030101010101" pitchFamily="2" charset="-122"/>
                <a:sym typeface="+mn-ea"/>
              </a:rPr>
              <a:t>格式或者二进制文件</a:t>
            </a:r>
          </a:p>
          <a:p>
            <a:pPr>
              <a:lnSpc>
                <a:spcPct val="150000"/>
              </a:lnSpc>
            </a:pPr>
            <a:r>
              <a:rPr lang="en-US" altLang="zh-CN" sz="1800" dirty="0">
                <a:ea typeface="宋体" panose="02010600030101010101" pitchFamily="2" charset="-122"/>
                <a:sym typeface="+mn-ea"/>
              </a:rPr>
              <a:t>-test</a:t>
            </a:r>
            <a:r>
              <a:rPr lang="zh-CN" altLang="en-US" sz="1800" dirty="0">
                <a:ea typeface="宋体" panose="02010600030101010101" pitchFamily="2" charset="-122"/>
                <a:sym typeface="+mn-ea"/>
              </a:rPr>
              <a:t> 指定测试集，</a:t>
            </a:r>
            <a:r>
              <a:rPr lang="en-US" altLang="zh-CN" sz="1800" dirty="0">
                <a:ea typeface="宋体" panose="02010600030101010101" pitchFamily="2" charset="-122"/>
                <a:sym typeface="+mn-ea"/>
              </a:rPr>
              <a:t>libfm</a:t>
            </a:r>
            <a:r>
              <a:rPr lang="zh-CN" altLang="zh-CN" sz="1800" dirty="0">
                <a:ea typeface="宋体" panose="02010600030101010101" pitchFamily="2" charset="-122"/>
                <a:sym typeface="+mn-ea"/>
              </a:rPr>
              <a:t>格式或者二进制文件</a:t>
            </a:r>
          </a:p>
          <a:p>
            <a:pPr>
              <a:lnSpc>
                <a:spcPct val="150000"/>
              </a:lnSpc>
            </a:pPr>
            <a:r>
              <a:rPr lang="en-US" altLang="zh-CN" sz="1800" dirty="0">
                <a:ea typeface="宋体" panose="02010600030101010101" pitchFamily="2" charset="-122"/>
                <a:sym typeface="+mn-ea"/>
              </a:rPr>
              <a:t>-task，</a:t>
            </a:r>
            <a:r>
              <a:rPr lang="zh-CN" altLang="en-US" sz="1800" dirty="0">
                <a:ea typeface="宋体" panose="02010600030101010101" pitchFamily="2" charset="-122"/>
                <a:sym typeface="+mn-ea"/>
              </a:rPr>
              <a:t>说明任务类型</a:t>
            </a:r>
            <a:r>
              <a:rPr lang="en-US" altLang="zh-CN" sz="1800" dirty="0">
                <a:ea typeface="宋体" panose="02010600030101010101" pitchFamily="2" charset="-122"/>
                <a:sym typeface="+mn-ea"/>
              </a:rPr>
              <a:t>classification还是regression</a:t>
            </a:r>
          </a:p>
          <a:p>
            <a:pPr>
              <a:lnSpc>
                <a:spcPct val="150000"/>
              </a:lnSpc>
            </a:pPr>
            <a:r>
              <a:rPr sz="1800" dirty="0">
                <a:ea typeface="宋体" panose="02010600030101010101" pitchFamily="2" charset="-122"/>
                <a:sym typeface="+mn-ea"/>
              </a:rPr>
              <a:t>dim，</a:t>
            </a:r>
            <a:r>
              <a:rPr lang="zh-CN" sz="1800" dirty="0">
                <a:ea typeface="宋体" panose="02010600030101010101" pitchFamily="2" charset="-122"/>
                <a:sym typeface="+mn-ea"/>
              </a:rPr>
              <a:t>指定</a:t>
            </a:r>
            <a:r>
              <a:rPr sz="1800" dirty="0">
                <a:ea typeface="宋体" panose="02010600030101010101" pitchFamily="2" charset="-122"/>
                <a:sym typeface="+mn-ea"/>
              </a:rPr>
              <a:t>k0，k1，k2</a:t>
            </a:r>
            <a:r>
              <a:rPr lang="zh-CN" sz="1800" dirty="0">
                <a:ea typeface="宋体" panose="02010600030101010101" pitchFamily="2" charset="-122"/>
                <a:sym typeface="+mn-ea"/>
              </a:rPr>
              <a:t>，</a:t>
            </a:r>
            <a:endParaRPr sz="1800" dirty="0">
              <a:ea typeface="宋体" panose="02010600030101010101" pitchFamily="2" charset="-122"/>
              <a:sym typeface="+mn-ea"/>
            </a:endParaRPr>
          </a:p>
          <a:p>
            <a:pPr>
              <a:lnSpc>
                <a:spcPct val="150000"/>
              </a:lnSpc>
            </a:pPr>
            <a:r>
              <a:rPr lang="en-US" altLang="zh-CN" sz="1800" dirty="0">
                <a:ea typeface="宋体" panose="02010600030101010101" pitchFamily="2" charset="-122"/>
                <a:sym typeface="+mn-ea"/>
              </a:rPr>
              <a:t>-iter</a:t>
            </a:r>
            <a:r>
              <a:rPr lang="zh-CN" altLang="en-US" sz="1800" dirty="0">
                <a:ea typeface="宋体" panose="02010600030101010101" pitchFamily="2" charset="-122"/>
                <a:sym typeface="+mn-ea"/>
              </a:rPr>
              <a:t>，迭代次数，默认</a:t>
            </a:r>
            <a:r>
              <a:rPr lang="en-US" altLang="zh-CN" sz="1800" dirty="0">
                <a:ea typeface="宋体" panose="02010600030101010101" pitchFamily="2" charset="-122"/>
                <a:sym typeface="+mn-ea"/>
              </a:rPr>
              <a:t>100</a:t>
            </a:r>
          </a:p>
          <a:p>
            <a:pPr>
              <a:lnSpc>
                <a:spcPct val="150000"/>
              </a:lnSpc>
            </a:pPr>
            <a:r>
              <a:rPr lang="en-US" altLang="zh-CN" sz="1800" dirty="0">
                <a:ea typeface="宋体" panose="02010600030101010101" pitchFamily="2" charset="-122"/>
                <a:sym typeface="+mn-ea"/>
              </a:rPr>
              <a:t>-method</a:t>
            </a:r>
            <a:r>
              <a:rPr lang="zh-CN" altLang="zh-CN" sz="1800" dirty="0">
                <a:ea typeface="宋体" panose="02010600030101010101" pitchFamily="2" charset="-122"/>
                <a:sym typeface="+mn-ea"/>
              </a:rPr>
              <a:t>，优化方式，可以使用</a:t>
            </a:r>
            <a:r>
              <a:rPr lang="en-US" altLang="zh-CN" sz="1800" dirty="0">
                <a:ea typeface="宋体" panose="02010600030101010101" pitchFamily="2" charset="-122"/>
                <a:sym typeface="+mn-ea"/>
              </a:rPr>
              <a:t>SGD, SGDA, ALS, MCMC</a:t>
            </a:r>
            <a:r>
              <a:rPr lang="zh-CN" altLang="zh-CN" sz="1800" dirty="0">
                <a:ea typeface="宋体" panose="02010600030101010101" pitchFamily="2" charset="-122"/>
                <a:sym typeface="+mn-ea"/>
              </a:rPr>
              <a:t>，默认为</a:t>
            </a:r>
            <a:r>
              <a:rPr lang="en-US" altLang="zh-CN" sz="1800" dirty="0">
                <a:ea typeface="宋体" panose="02010600030101010101" pitchFamily="2" charset="-122"/>
                <a:sym typeface="+mn-ea"/>
              </a:rPr>
              <a:t>MCMC</a:t>
            </a:r>
          </a:p>
          <a:p>
            <a:pPr>
              <a:lnSpc>
                <a:spcPct val="150000"/>
              </a:lnSpc>
            </a:pPr>
            <a:r>
              <a:rPr lang="en-US" altLang="zh-CN" sz="1800" dirty="0">
                <a:ea typeface="宋体" panose="02010600030101010101" pitchFamily="2" charset="-122"/>
                <a:sym typeface="+mn-ea"/>
              </a:rPr>
              <a:t>-out</a:t>
            </a:r>
            <a:r>
              <a:rPr lang="zh-CN" altLang="zh-CN" sz="1800" dirty="0">
                <a:ea typeface="宋体" panose="02010600030101010101" pitchFamily="2" charset="-122"/>
                <a:sym typeface="+mn-ea"/>
              </a:rPr>
              <a:t>，指定输出文件</a:t>
            </a:r>
            <a:endParaRPr sz="1800" dirty="0">
              <a:ea typeface="宋体" panose="02010600030101010101" pitchFamily="2" charset="-122"/>
              <a:sym typeface="+mn-ea"/>
            </a:endParaRPr>
          </a:p>
          <a:p>
            <a:pPr>
              <a:lnSpc>
                <a:spcPct val="150000"/>
              </a:lnSpc>
            </a:pPr>
            <a:r>
              <a:rPr sz="1800" dirty="0">
                <a:ea typeface="宋体" panose="02010600030101010101" pitchFamily="2" charset="-122"/>
                <a:sym typeface="+mn-ea"/>
              </a:rPr>
              <a:t>libFM -task r -train </a:t>
            </a:r>
            <a:r>
              <a:rPr lang="en-US" sz="1800" dirty="0">
                <a:ea typeface="宋体" panose="02010600030101010101" pitchFamily="2" charset="-122"/>
                <a:sym typeface="+mn-ea"/>
              </a:rPr>
              <a:t>./attrition/train1.csv</a:t>
            </a:r>
            <a:r>
              <a:rPr sz="1800" dirty="0">
                <a:ea typeface="宋体" panose="02010600030101010101" pitchFamily="2" charset="-122"/>
                <a:sym typeface="+mn-ea"/>
              </a:rPr>
              <a:t>.libfm -test </a:t>
            </a:r>
            <a:r>
              <a:rPr lang="en-US" sz="1800" dirty="0">
                <a:ea typeface="宋体" panose="02010600030101010101" pitchFamily="2" charset="-122"/>
                <a:sym typeface="+mn-ea"/>
              </a:rPr>
              <a:t>./attrition/test1.csv</a:t>
            </a:r>
            <a:r>
              <a:rPr sz="1800" dirty="0">
                <a:ea typeface="宋体" panose="02010600030101010101" pitchFamily="2" charset="-122"/>
                <a:sym typeface="+mn-ea"/>
              </a:rPr>
              <a:t>.libfm -dim </a:t>
            </a:r>
            <a:r>
              <a:rPr lang="en-US" sz="1800" dirty="0">
                <a:ea typeface="宋体" panose="02010600030101010101" pitchFamily="2" charset="-122"/>
                <a:sym typeface="+mn-ea"/>
              </a:rPr>
              <a:t>'</a:t>
            </a:r>
            <a:r>
              <a:rPr sz="1800" dirty="0">
                <a:ea typeface="宋体" panose="02010600030101010101" pitchFamily="2" charset="-122"/>
                <a:sym typeface="+mn-ea"/>
              </a:rPr>
              <a:t>1,1,8</a:t>
            </a:r>
            <a:r>
              <a:rPr lang="en-US" sz="1800" dirty="0">
                <a:ea typeface="宋体" panose="02010600030101010101" pitchFamily="2" charset="-122"/>
                <a:sym typeface="+mn-ea"/>
              </a:rPr>
              <a:t>' -</a:t>
            </a:r>
            <a:r>
              <a:rPr lang="en-US" altLang="zh-CN" sz="1800" dirty="0">
                <a:ea typeface="宋体" panose="02010600030101010101" pitchFamily="2" charset="-122"/>
                <a:sym typeface="+mn-ea"/>
              </a:rPr>
              <a:t>out submit_libfm.txt</a:t>
            </a:r>
            <a:endParaRPr sz="1800" dirty="0">
              <a:ea typeface="宋体" panose="02010600030101010101" pitchFamily="2" charset="-122"/>
              <a:sym typeface="+mn-ea"/>
            </a:endParaRPr>
          </a:p>
          <a:p>
            <a:pPr>
              <a:lnSpc>
                <a:spcPct val="150000"/>
              </a:lnSpc>
            </a:pPr>
            <a:endParaRPr sz="1800" dirty="0">
              <a:ea typeface="宋体" panose="02010600030101010101" pitchFamily="2" charset="-122"/>
              <a:sym typeface="+mn-ea"/>
            </a:endParaRPr>
          </a:p>
        </p:txBody>
      </p:sp>
      <p:pic>
        <p:nvPicPr>
          <p:cNvPr id="5" name="图片 4"/>
          <p:cNvPicPr>
            <a:picLocks noChangeAspect="1"/>
          </p:cNvPicPr>
          <p:nvPr/>
        </p:nvPicPr>
        <p:blipFill>
          <a:blip r:embed="rId2"/>
          <a:stretch>
            <a:fillRect/>
          </a:stretch>
        </p:blipFill>
        <p:spPr>
          <a:xfrm>
            <a:off x="2970530" y="3714115"/>
            <a:ext cx="4396740" cy="407035"/>
          </a:xfrm>
          <a:prstGeom prst="rect">
            <a:avLst/>
          </a:prstGeom>
        </p:spPr>
      </p:pic>
      <p:sp>
        <p:nvSpPr>
          <p:cNvPr id="10" name="右箭头 9"/>
          <p:cNvSpPr/>
          <p:nvPr/>
        </p:nvSpPr>
        <p:spPr>
          <a:xfrm rot="7560000">
            <a:off x="11206480" y="5876925"/>
            <a:ext cx="421005" cy="274955"/>
          </a:xfrm>
          <a:prstGeom prst="rightArrow">
            <a:avLst/>
          </a:prstGeom>
          <a:solidFill>
            <a:srgbClr val="FFFFFF"/>
          </a:solidFill>
          <a:ln w="12700" cap="flat">
            <a:solidFill>
              <a:schemeClr val="accent1"/>
            </a:solidFill>
            <a:prstDash val="solid"/>
            <a:miter lim="8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ctr" forceAA="0">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n-lt"/>
              <a:ea typeface="+mn-ea"/>
              <a:cs typeface="+mn-cs"/>
              <a:sym typeface="Calibri" panose="020F0502020204030204"/>
            </a:endParaRPr>
          </a:p>
        </p:txBody>
      </p:sp>
      <p:sp>
        <p:nvSpPr>
          <p:cNvPr id="11" name="文本框 10"/>
          <p:cNvSpPr txBox="1"/>
          <p:nvPr/>
        </p:nvSpPr>
        <p:spPr>
          <a:xfrm>
            <a:off x="10115550" y="6265545"/>
            <a:ext cx="1838325" cy="36703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t" forceAA="0">
            <a:spAutoFit/>
          </a:bodyPr>
          <a:lstStyle/>
          <a:p>
            <a:pPr marL="0" marR="0" indent="0" algn="l" defTabSz="914400" rtl="0" fontAlgn="auto" latinLnBrk="0" hangingPunct="0">
              <a:lnSpc>
                <a:spcPct val="100000"/>
              </a:lnSpc>
              <a:spcBef>
                <a:spcPts val="0"/>
              </a:spcBef>
              <a:spcAft>
                <a:spcPts val="0"/>
              </a:spcAft>
              <a:buClrTx/>
              <a:buSzTx/>
              <a:buFontTx/>
              <a:buNone/>
            </a:pPr>
            <a:r>
              <a:rPr kumimoji="0" lang="zh-CN" altLang="en-US" sz="1800" b="0" i="0" u="none" strike="noStrike" cap="none" spc="0" normalizeH="0" baseline="0">
                <a:ln>
                  <a:noFill/>
                </a:ln>
                <a:solidFill>
                  <a:srgbClr val="000000"/>
                </a:solidFill>
                <a:effectLst/>
                <a:uFillTx/>
                <a:latin typeface="+mn-lt"/>
                <a:ea typeface="宋体" panose="02010600030101010101" pitchFamily="2" charset="-122"/>
                <a:cs typeface="+mn-cs"/>
                <a:sym typeface="Calibri" panose="020F0502020204030204"/>
              </a:rPr>
              <a:t>预测结果文件</a:t>
            </a:r>
            <a:endParaRPr kumimoji="0" lang="zh-CN" altLang="en-US" sz="1800" b="0" i="0" u="none" strike="noStrike" cap="none" spc="0" normalizeH="0" baseline="0">
              <a:ln>
                <a:noFill/>
              </a:ln>
              <a:solidFill>
                <a:srgbClr val="000000"/>
              </a:solidFill>
              <a:effectLst/>
              <a:uFillTx/>
              <a:latin typeface="+mn-lt"/>
              <a:ea typeface="+mn-ea"/>
              <a:cs typeface="+mn-cs"/>
              <a:sym typeface="Calibri" panose="020F0502020204030204"/>
            </a:endParaRPr>
          </a:p>
        </p:txBody>
      </p:sp>
      <p:pic>
        <p:nvPicPr>
          <p:cNvPr id="4" name="图片 3"/>
          <p:cNvPicPr>
            <a:picLocks noChangeAspect="1"/>
          </p:cNvPicPr>
          <p:nvPr/>
        </p:nvPicPr>
        <p:blipFill>
          <a:blip r:embed="rId3"/>
          <a:stretch>
            <a:fillRect/>
          </a:stretch>
        </p:blipFill>
        <p:spPr>
          <a:xfrm>
            <a:off x="10878820" y="1177290"/>
            <a:ext cx="1061720" cy="4566920"/>
          </a:xfrm>
          <a:prstGeom prst="rect">
            <a:avLst/>
          </a:prstGeom>
        </p:spPr>
      </p:pic>
      <p:pic>
        <p:nvPicPr>
          <p:cNvPr id="6" name="图片 5"/>
          <p:cNvPicPr>
            <a:picLocks noChangeAspect="1"/>
          </p:cNvPicPr>
          <p:nvPr/>
        </p:nvPicPr>
        <p:blipFill>
          <a:blip r:embed="rId4"/>
          <a:stretch>
            <a:fillRect/>
          </a:stretch>
        </p:blipFill>
        <p:spPr>
          <a:xfrm>
            <a:off x="5868035" y="1196340"/>
            <a:ext cx="4920615" cy="4490720"/>
          </a:xfrm>
          <a:prstGeom prst="rect">
            <a:avLst/>
          </a:prstGeom>
        </p:spPr>
      </p:pic>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fontScale="90000"/>
          </a:bodyPr>
          <a:lstStyle>
            <a:lvl1pPr>
              <a:defRPr>
                <a:solidFill>
                  <a:srgbClr val="C00000"/>
                </a:solidFill>
              </a:defRPr>
            </a:lvl1pPr>
          </a:lstStyle>
          <a:p>
            <a:r>
              <a:rPr lang="en-US" dirty="0">
                <a:sym typeface="+mn-ea"/>
              </a:rPr>
              <a:t>FM/FFM/LR</a:t>
            </a:r>
            <a:r>
              <a:rPr lang="zh-CN" altLang="en-US" dirty="0">
                <a:ea typeface="宋体" panose="02010600030101010101" pitchFamily="2" charset="-122"/>
                <a:sym typeface="+mn-ea"/>
              </a:rPr>
              <a:t>模型（</a:t>
            </a:r>
            <a:r>
              <a:rPr lang="en-US" altLang="zh-CN" dirty="0">
                <a:ea typeface="宋体" panose="02010600030101010101" pitchFamily="2" charset="-122"/>
                <a:sym typeface="+mn-ea"/>
              </a:rPr>
              <a:t>XLearn</a:t>
            </a:r>
            <a:r>
              <a:rPr lang="zh-CN" altLang="zh-CN" dirty="0">
                <a:ea typeface="宋体" panose="02010600030101010101" pitchFamily="2" charset="-122"/>
                <a:sym typeface="+mn-ea"/>
              </a:rPr>
              <a:t>）</a:t>
            </a:r>
            <a:endParaRPr lang="zh-CN" altLang="en-US" dirty="0">
              <a:ea typeface="宋体" panose="02010600030101010101" pitchFamily="2" charset="-122"/>
              <a:sym typeface="+mn-ea"/>
            </a:endParaRPr>
          </a:p>
        </p:txBody>
      </p:sp>
      <p:sp>
        <p:nvSpPr>
          <p:cNvPr id="131" name="Content Placeholder 2"/>
          <p:cNvSpPr txBox="1">
            <a:spLocks noGrp="1"/>
          </p:cNvSpPr>
          <p:nvPr/>
        </p:nvSpPr>
        <p:spPr>
          <a:xfrm>
            <a:off x="915670" y="1650365"/>
            <a:ext cx="5052695" cy="4712970"/>
          </a:xfrm>
          <a:prstGeom prst="rect">
            <a:avLst/>
          </a:prstGeom>
          <a:ln w="12700">
            <a:miter lim="400000"/>
          </a:ln>
        </p:spPr>
        <p:txBody>
          <a:bodyPr lIns="45719" rIns="45719">
            <a:norm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zh-CN" altLang="en-US" sz="1600" dirty="0">
                <a:ea typeface="宋体" panose="02010600030101010101" pitchFamily="2" charset="-122"/>
              </a:rPr>
              <a:t>使用</a:t>
            </a:r>
            <a:r>
              <a:rPr lang="en-US" altLang="zh-CN" sz="1600" dirty="0">
                <a:ea typeface="宋体" panose="02010600030101010101" pitchFamily="2" charset="-122"/>
              </a:rPr>
              <a:t>XLearn</a:t>
            </a:r>
            <a:endParaRPr lang="zh-CN" sz="1600" dirty="0">
              <a:ea typeface="宋体" panose="02010600030101010101" pitchFamily="2" charset="-122"/>
            </a:endParaRPr>
          </a:p>
          <a:p>
            <a:pPr>
              <a:lnSpc>
                <a:spcPct val="150000"/>
              </a:lnSpc>
            </a:pPr>
            <a:r>
              <a:rPr sz="1600" dirty="0">
                <a:ea typeface="宋体" panose="02010600030101010101" pitchFamily="2" charset="-122"/>
                <a:sym typeface="+mn-ea"/>
              </a:rPr>
              <a:t>import xlearn as xl</a:t>
            </a:r>
          </a:p>
          <a:p>
            <a:pPr>
              <a:lnSpc>
                <a:spcPct val="150000"/>
              </a:lnSpc>
            </a:pPr>
            <a:r>
              <a:rPr sz="1600" dirty="0">
                <a:ea typeface="宋体" panose="02010600030101010101" pitchFamily="2" charset="-122"/>
                <a:sym typeface="+mn-ea"/>
              </a:rPr>
              <a:t>支持LR</a:t>
            </a:r>
            <a:r>
              <a:rPr lang="zh-CN" sz="1600" dirty="0">
                <a:ea typeface="宋体" panose="02010600030101010101" pitchFamily="2" charset="-122"/>
                <a:sym typeface="+mn-ea"/>
              </a:rPr>
              <a:t>、</a:t>
            </a:r>
            <a:r>
              <a:rPr lang="en-US" altLang="zh-CN" sz="1600" dirty="0">
                <a:ea typeface="宋体" panose="02010600030101010101" pitchFamily="2" charset="-122"/>
                <a:sym typeface="+mn-ea"/>
              </a:rPr>
              <a:t>FM</a:t>
            </a:r>
            <a:r>
              <a:rPr lang="zh-CN" altLang="en-US" sz="1600" dirty="0">
                <a:ea typeface="宋体" panose="02010600030101010101" pitchFamily="2" charset="-122"/>
                <a:sym typeface="+mn-ea"/>
              </a:rPr>
              <a:t>、</a:t>
            </a:r>
            <a:r>
              <a:rPr lang="en-US" altLang="zh-CN" sz="1600" dirty="0">
                <a:ea typeface="宋体" panose="02010600030101010101" pitchFamily="2" charset="-122"/>
                <a:sym typeface="+mn-ea"/>
              </a:rPr>
              <a:t>FFM</a:t>
            </a:r>
          </a:p>
          <a:p>
            <a:pPr marL="0" indent="0">
              <a:lnSpc>
                <a:spcPct val="150000"/>
              </a:lnSpc>
              <a:buNone/>
            </a:pPr>
            <a:r>
              <a:rPr lang="zh-CN" sz="1600" dirty="0">
                <a:ea typeface="宋体" panose="02010600030101010101" pitchFamily="2" charset="-122"/>
                <a:sym typeface="+mn-ea"/>
              </a:rPr>
              <a:t>输入数据格式</a:t>
            </a:r>
            <a:endParaRPr sz="1600" dirty="0">
              <a:ea typeface="宋体" panose="02010600030101010101" pitchFamily="2" charset="-122"/>
              <a:sym typeface="+mn-ea"/>
            </a:endParaRPr>
          </a:p>
          <a:p>
            <a:pPr>
              <a:lnSpc>
                <a:spcPct val="150000"/>
              </a:lnSpc>
            </a:pPr>
            <a:r>
              <a:rPr sz="1600" dirty="0">
                <a:ea typeface="宋体" panose="02010600030101010101" pitchFamily="2" charset="-122"/>
                <a:sym typeface="+mn-ea"/>
              </a:rPr>
              <a:t>对于 LR 和 FM ，必须是 CSV 或者 libsvm</a:t>
            </a:r>
          </a:p>
          <a:p>
            <a:pPr>
              <a:lnSpc>
                <a:spcPct val="150000"/>
              </a:lnSpc>
            </a:pPr>
            <a:r>
              <a:rPr sz="1600" dirty="0">
                <a:ea typeface="宋体" panose="02010600030101010101" pitchFamily="2" charset="-122"/>
                <a:sym typeface="+mn-ea"/>
              </a:rPr>
              <a:t>对于 FFM</a:t>
            </a:r>
            <a:r>
              <a:rPr lang="zh-CN" sz="1600" dirty="0">
                <a:ea typeface="宋体" panose="02010600030101010101" pitchFamily="2" charset="-122"/>
                <a:sym typeface="+mn-ea"/>
              </a:rPr>
              <a:t>，</a:t>
            </a:r>
            <a:r>
              <a:rPr sz="1600" dirty="0">
                <a:ea typeface="宋体" panose="02010600030101010101" pitchFamily="2" charset="-122"/>
                <a:sym typeface="+mn-ea"/>
              </a:rPr>
              <a:t>必须是 libffm 格式</a:t>
            </a:r>
          </a:p>
          <a:p>
            <a:pPr>
              <a:lnSpc>
                <a:spcPct val="150000"/>
              </a:lnSpc>
            </a:pPr>
            <a:endParaRPr sz="1600" dirty="0">
              <a:ea typeface="宋体" panose="02010600030101010101" pitchFamily="2" charset="-122"/>
              <a:sym typeface="+mn-ea"/>
            </a:endParaRPr>
          </a:p>
          <a:p>
            <a:pPr>
              <a:lnSpc>
                <a:spcPct val="150000"/>
              </a:lnSpc>
            </a:pPr>
            <a:endParaRPr sz="1600" dirty="0">
              <a:ea typeface="宋体" panose="02010600030101010101" pitchFamily="2" charset="-122"/>
              <a:sym typeface="+mn-ea"/>
            </a:endParaRPr>
          </a:p>
        </p:txBody>
      </p:sp>
      <p:pic>
        <p:nvPicPr>
          <p:cNvPr id="2" name="图片 1"/>
          <p:cNvPicPr>
            <a:picLocks noChangeAspect="1"/>
          </p:cNvPicPr>
          <p:nvPr/>
        </p:nvPicPr>
        <p:blipFill>
          <a:blip r:embed="rId2"/>
          <a:stretch>
            <a:fillRect/>
          </a:stretch>
        </p:blipFill>
        <p:spPr>
          <a:xfrm>
            <a:off x="5314950" y="1953260"/>
            <a:ext cx="6315075" cy="2409825"/>
          </a:xfrm>
          <a:prstGeom prst="rect">
            <a:avLst/>
          </a:prstGeom>
        </p:spPr>
      </p:pic>
      <p:pic>
        <p:nvPicPr>
          <p:cNvPr id="4" name="图片 3"/>
          <p:cNvPicPr>
            <a:picLocks noChangeAspect="1"/>
          </p:cNvPicPr>
          <p:nvPr/>
        </p:nvPicPr>
        <p:blipFill>
          <a:blip r:embed="rId3"/>
          <a:stretch>
            <a:fillRect/>
          </a:stretch>
        </p:blipFill>
        <p:spPr>
          <a:xfrm>
            <a:off x="915670" y="4945380"/>
            <a:ext cx="3676650" cy="1152525"/>
          </a:xfrm>
          <a:prstGeom prst="rect">
            <a:avLst/>
          </a:prstGeom>
        </p:spPr>
      </p:pic>
      <p:pic>
        <p:nvPicPr>
          <p:cNvPr id="5" name="图片 4"/>
          <p:cNvPicPr>
            <a:picLocks noChangeAspect="1"/>
          </p:cNvPicPr>
          <p:nvPr/>
        </p:nvPicPr>
        <p:blipFill>
          <a:blip r:embed="rId4"/>
          <a:stretch>
            <a:fillRect/>
          </a:stretch>
        </p:blipFill>
        <p:spPr>
          <a:xfrm>
            <a:off x="4857750" y="4945380"/>
            <a:ext cx="2647950" cy="1152525"/>
          </a:xfrm>
          <a:prstGeom prst="rect">
            <a:avLst/>
          </a:prstGeom>
        </p:spPr>
      </p:pic>
      <p:pic>
        <p:nvPicPr>
          <p:cNvPr id="6" name="图片 5"/>
          <p:cNvPicPr>
            <a:picLocks noChangeAspect="1"/>
          </p:cNvPicPr>
          <p:nvPr/>
        </p:nvPicPr>
        <p:blipFill>
          <a:blip r:embed="rId5"/>
          <a:stretch>
            <a:fillRect/>
          </a:stretch>
        </p:blipFill>
        <p:spPr>
          <a:xfrm>
            <a:off x="7860665" y="4954905"/>
            <a:ext cx="3838575" cy="1143000"/>
          </a:xfrm>
          <a:prstGeom prst="rect">
            <a:avLst/>
          </a:prstGeom>
        </p:spPr>
      </p:pic>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fontScale="90000"/>
          </a:bodyPr>
          <a:lstStyle>
            <a:lvl1pPr>
              <a:defRPr>
                <a:solidFill>
                  <a:srgbClr val="C00000"/>
                </a:solidFill>
              </a:defRPr>
            </a:lvl1pPr>
          </a:lstStyle>
          <a:p>
            <a:r>
              <a:rPr lang="en-US" dirty="0">
                <a:sym typeface="+mn-ea"/>
              </a:rPr>
              <a:t>FM/FFM/LR</a:t>
            </a:r>
            <a:r>
              <a:rPr lang="zh-CN" altLang="en-US" dirty="0">
                <a:ea typeface="宋体" panose="02010600030101010101" pitchFamily="2" charset="-122"/>
                <a:sym typeface="+mn-ea"/>
              </a:rPr>
              <a:t>模型（</a:t>
            </a:r>
            <a:r>
              <a:rPr lang="en-US" altLang="zh-CN" dirty="0">
                <a:ea typeface="宋体" panose="02010600030101010101" pitchFamily="2" charset="-122"/>
                <a:sym typeface="+mn-ea"/>
              </a:rPr>
              <a:t>XLearn</a:t>
            </a:r>
            <a:r>
              <a:rPr lang="zh-CN" altLang="zh-CN" dirty="0">
                <a:ea typeface="宋体" panose="02010600030101010101" pitchFamily="2" charset="-122"/>
                <a:sym typeface="+mn-ea"/>
              </a:rPr>
              <a:t>）</a:t>
            </a:r>
            <a:endParaRPr lang="zh-CN" altLang="en-US" dirty="0">
              <a:ea typeface="宋体" panose="02010600030101010101" pitchFamily="2" charset="-122"/>
              <a:sym typeface="+mn-ea"/>
            </a:endParaRPr>
          </a:p>
        </p:txBody>
      </p:sp>
      <p:sp>
        <p:nvSpPr>
          <p:cNvPr id="131" name="Content Placeholder 2"/>
          <p:cNvSpPr txBox="1">
            <a:spLocks noGrp="1"/>
          </p:cNvSpPr>
          <p:nvPr/>
        </p:nvSpPr>
        <p:spPr>
          <a:xfrm>
            <a:off x="487680" y="1294765"/>
            <a:ext cx="6369685" cy="4712970"/>
          </a:xfrm>
          <a:prstGeom prst="rect">
            <a:avLst/>
          </a:prstGeom>
          <a:ln w="12700">
            <a:miter lim="400000"/>
          </a:ln>
        </p:spPr>
        <p:txBody>
          <a:bodyPr lIns="45719" rIns="45719">
            <a:normAutofit fontScale="25000"/>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00000"/>
              </a:lnSpc>
              <a:spcAft>
                <a:spcPts val="500"/>
              </a:spcAft>
              <a:buNone/>
            </a:pPr>
            <a:r>
              <a:rPr lang="en-US" altLang="zh-CN" sz="5600" dirty="0">
                <a:ea typeface="宋体" panose="02010600030101010101" pitchFamily="2" charset="-122"/>
              </a:rPr>
              <a:t>#</a:t>
            </a:r>
            <a:r>
              <a:rPr lang="zh-CN" altLang="en-US" sz="5600" dirty="0">
                <a:ea typeface="宋体" panose="02010600030101010101" pitchFamily="2" charset="-122"/>
              </a:rPr>
              <a:t>使用</a:t>
            </a:r>
            <a:r>
              <a:rPr lang="en-US" altLang="zh-CN" sz="5600" dirty="0">
                <a:ea typeface="宋体" panose="02010600030101010101" pitchFamily="2" charset="-122"/>
              </a:rPr>
              <a:t>XLearn</a:t>
            </a:r>
            <a:r>
              <a:rPr lang="zh-CN" altLang="en-US" sz="5600" dirty="0">
                <a:ea typeface="宋体" panose="02010600030101010101" pitchFamily="2" charset="-122"/>
              </a:rPr>
              <a:t>，</a:t>
            </a:r>
            <a:r>
              <a:rPr lang="zh-CN" sz="5600" dirty="0">
                <a:ea typeface="宋体" panose="02010600030101010101" pitchFamily="2" charset="-122"/>
                <a:sym typeface="+mn-ea"/>
              </a:rPr>
              <a:t>需要按照数据格式准备</a:t>
            </a:r>
          </a:p>
          <a:p>
            <a:pPr marL="0" indent="0">
              <a:lnSpc>
                <a:spcPct val="100000"/>
              </a:lnSpc>
              <a:spcAft>
                <a:spcPts val="500"/>
              </a:spcAft>
              <a:buNone/>
            </a:pPr>
            <a:r>
              <a:rPr sz="5600" dirty="0">
                <a:ea typeface="宋体" panose="02010600030101010101" pitchFamily="2" charset="-122"/>
                <a:sym typeface="+mn-ea"/>
              </a:rPr>
              <a:t>import xlearn as xl</a:t>
            </a:r>
          </a:p>
          <a:p>
            <a:pPr marL="0" indent="0">
              <a:lnSpc>
                <a:spcPct val="100000"/>
              </a:lnSpc>
              <a:spcAft>
                <a:spcPts val="500"/>
              </a:spcAft>
              <a:buNone/>
            </a:pPr>
            <a:r>
              <a:rPr sz="5600" dirty="0">
                <a:ea typeface="宋体" panose="02010600030101010101" pitchFamily="2" charset="-122"/>
                <a:sym typeface="+mn-ea"/>
              </a:rPr>
              <a:t># 设置Model</a:t>
            </a:r>
          </a:p>
          <a:p>
            <a:pPr marL="0" indent="0">
              <a:lnSpc>
                <a:spcPct val="100000"/>
              </a:lnSpc>
              <a:spcAft>
                <a:spcPts val="500"/>
              </a:spcAft>
              <a:buNone/>
            </a:pPr>
            <a:r>
              <a:rPr sz="5600" dirty="0">
                <a:ea typeface="宋体" panose="02010600030101010101" pitchFamily="2" charset="-122"/>
                <a:sym typeface="+mn-ea"/>
              </a:rPr>
              <a:t>model = xl.create_fm()</a:t>
            </a:r>
          </a:p>
          <a:p>
            <a:pPr marL="0" indent="0">
              <a:lnSpc>
                <a:spcPct val="100000"/>
              </a:lnSpc>
              <a:spcAft>
                <a:spcPts val="500"/>
              </a:spcAft>
              <a:buNone/>
            </a:pPr>
            <a:r>
              <a:rPr sz="5600" dirty="0">
                <a:ea typeface="宋体" panose="02010600030101010101" pitchFamily="2" charset="-122"/>
                <a:sym typeface="+mn-ea"/>
              </a:rPr>
              <a:t>#model = xl.create_ffm()</a:t>
            </a:r>
          </a:p>
          <a:p>
            <a:pPr marL="0" indent="0">
              <a:lnSpc>
                <a:spcPct val="100000"/>
              </a:lnSpc>
              <a:spcAft>
                <a:spcPts val="500"/>
              </a:spcAft>
              <a:buNone/>
            </a:pPr>
            <a:r>
              <a:rPr lang="en-US" sz="5600" dirty="0">
                <a:ea typeface="宋体" panose="02010600030101010101" pitchFamily="2" charset="-122"/>
                <a:sym typeface="+mn-ea"/>
              </a:rPr>
              <a:t>#</a:t>
            </a:r>
            <a:r>
              <a:rPr sz="5600" dirty="0">
                <a:ea typeface="宋体" panose="02010600030101010101" pitchFamily="2" charset="-122"/>
                <a:sym typeface="+mn-ea"/>
              </a:rPr>
              <a:t>model = xl.create_linear()</a:t>
            </a:r>
          </a:p>
          <a:p>
            <a:pPr marL="0" indent="0">
              <a:lnSpc>
                <a:spcPct val="100000"/>
              </a:lnSpc>
              <a:spcAft>
                <a:spcPts val="500"/>
              </a:spcAft>
              <a:buNone/>
            </a:pPr>
            <a:r>
              <a:rPr sz="5600" dirty="0">
                <a:ea typeface="宋体" panose="02010600030101010101" pitchFamily="2" charset="-122"/>
                <a:sym typeface="+mn-ea"/>
              </a:rPr>
              <a:t>def train():</a:t>
            </a:r>
          </a:p>
          <a:p>
            <a:pPr marL="0" indent="0">
              <a:lnSpc>
                <a:spcPct val="100000"/>
              </a:lnSpc>
              <a:spcAft>
                <a:spcPts val="500"/>
              </a:spcAft>
              <a:buNone/>
            </a:pPr>
            <a:r>
              <a:rPr sz="5600" dirty="0">
                <a:ea typeface="宋体" panose="02010600030101010101" pitchFamily="2" charset="-122"/>
                <a:sym typeface="+mn-ea"/>
              </a:rPr>
              <a:t>	model.setTrain("./attrition/train1.csv")</a:t>
            </a:r>
          </a:p>
          <a:p>
            <a:pPr marL="0" indent="0">
              <a:lnSpc>
                <a:spcPct val="100000"/>
              </a:lnSpc>
              <a:spcAft>
                <a:spcPts val="500"/>
              </a:spcAft>
              <a:buNone/>
            </a:pPr>
            <a:r>
              <a:rPr sz="5600" dirty="0">
                <a:ea typeface="宋体" panose="02010600030101010101" pitchFamily="2" charset="-122"/>
                <a:sym typeface="+mn-ea"/>
              </a:rPr>
              <a:t>	# 设置参数</a:t>
            </a:r>
          </a:p>
          <a:p>
            <a:pPr marL="0" indent="0">
              <a:lnSpc>
                <a:spcPct val="100000"/>
              </a:lnSpc>
              <a:spcAft>
                <a:spcPts val="500"/>
              </a:spcAft>
              <a:buNone/>
            </a:pPr>
            <a:r>
              <a:rPr sz="5600" dirty="0">
                <a:ea typeface="宋体" panose="02010600030101010101" pitchFamily="2" charset="-122"/>
                <a:sym typeface="+mn-ea"/>
              </a:rPr>
              <a:t>	param = {'task':'binary', 'lr':0.01, 'lambda':0.002, 'metric':'a</a:t>
            </a:r>
            <a:r>
              <a:rPr lang="en-US" altLang="zh-CN" sz="5600" dirty="0">
                <a:ea typeface="宋体" panose="02010600030101010101" pitchFamily="2" charset="-122"/>
                <a:sym typeface="+mn-ea"/>
              </a:rPr>
              <a:t>u</a:t>
            </a:r>
            <a:r>
              <a:rPr sz="5600" dirty="0">
                <a:ea typeface="宋体" panose="02010600030101010101" pitchFamily="2" charset="-122"/>
                <a:sym typeface="+mn-ea"/>
              </a:rPr>
              <a:t>c', 'epoch':100}</a:t>
            </a:r>
          </a:p>
          <a:p>
            <a:pPr marL="0" indent="0">
              <a:lnSpc>
                <a:spcPct val="100000"/>
              </a:lnSpc>
              <a:spcAft>
                <a:spcPts val="500"/>
              </a:spcAft>
              <a:buNone/>
            </a:pPr>
            <a:r>
              <a:rPr sz="5600" dirty="0">
                <a:ea typeface="宋体" panose="02010600030101010101" pitchFamily="2" charset="-122"/>
                <a:sym typeface="+mn-ea"/>
              </a:rPr>
              <a:t>	# 模型训练</a:t>
            </a:r>
          </a:p>
          <a:p>
            <a:pPr marL="0" indent="0">
              <a:lnSpc>
                <a:spcPct val="100000"/>
              </a:lnSpc>
              <a:spcAft>
                <a:spcPts val="500"/>
              </a:spcAft>
              <a:buNone/>
            </a:pPr>
            <a:r>
              <a:rPr sz="5600" dirty="0">
                <a:ea typeface="宋体" panose="02010600030101010101" pitchFamily="2" charset="-122"/>
                <a:sym typeface="+mn-ea"/>
              </a:rPr>
              <a:t>	#model.setTXTModel("./model.txt")</a:t>
            </a:r>
          </a:p>
          <a:p>
            <a:pPr marL="0" indent="0">
              <a:lnSpc>
                <a:spcPct val="100000"/>
              </a:lnSpc>
              <a:spcAft>
                <a:spcPts val="500"/>
              </a:spcAft>
              <a:buNone/>
            </a:pPr>
            <a:r>
              <a:rPr sz="5600" dirty="0">
                <a:ea typeface="宋体" panose="02010600030101010101" pitchFamily="2" charset="-122"/>
                <a:sym typeface="+mn-ea"/>
              </a:rPr>
              <a:t>	model.fit(param, "./model.out")</a:t>
            </a:r>
          </a:p>
          <a:p>
            <a:pPr marL="0" indent="0">
              <a:lnSpc>
                <a:spcPct val="100000"/>
              </a:lnSpc>
              <a:spcAft>
                <a:spcPts val="500"/>
              </a:spcAft>
              <a:buNone/>
            </a:pPr>
            <a:endParaRPr sz="5600" dirty="0">
              <a:ea typeface="宋体" panose="02010600030101010101" pitchFamily="2" charset="-122"/>
              <a:sym typeface="+mn-ea"/>
            </a:endParaRPr>
          </a:p>
        </p:txBody>
      </p:sp>
      <p:sp>
        <p:nvSpPr>
          <p:cNvPr id="4" name="文本框 3"/>
          <p:cNvSpPr txBox="1"/>
          <p:nvPr/>
        </p:nvSpPr>
        <p:spPr>
          <a:xfrm>
            <a:off x="6313170" y="1309370"/>
            <a:ext cx="5915660" cy="332168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t" forceAA="0">
            <a:spAutoFit/>
          </a:bodyPr>
          <a:lstStyle/>
          <a:p>
            <a:pPr marL="0" indent="0">
              <a:lnSpc>
                <a:spcPct val="150000"/>
              </a:lnSpc>
              <a:buNone/>
            </a:pPr>
            <a:r>
              <a:rPr sz="1400" dirty="0">
                <a:ea typeface="宋体" panose="02010600030101010101" pitchFamily="2" charset="-122"/>
                <a:sym typeface="+mn-ea"/>
              </a:rPr>
              <a:t>def test():</a:t>
            </a:r>
          </a:p>
          <a:p>
            <a:pPr marL="0" indent="0">
              <a:lnSpc>
                <a:spcPct val="150000"/>
              </a:lnSpc>
              <a:buNone/>
            </a:pPr>
            <a:r>
              <a:rPr sz="1400" dirty="0">
                <a:ea typeface="宋体" panose="02010600030101010101" pitchFamily="2" charset="-122"/>
                <a:sym typeface="+mn-ea"/>
              </a:rPr>
              <a:t>	model.setTest("./attrition/test1.csv")</a:t>
            </a:r>
          </a:p>
          <a:p>
            <a:pPr marL="0" indent="0">
              <a:lnSpc>
                <a:spcPct val="150000"/>
              </a:lnSpc>
              <a:buNone/>
            </a:pPr>
            <a:r>
              <a:rPr sz="1400" dirty="0">
                <a:ea typeface="宋体" panose="02010600030101010101" pitchFamily="2" charset="-122"/>
                <a:sym typeface="+mn-ea"/>
              </a:rPr>
              <a:t>	# 通过Sigmoid转化到0-1之间</a:t>
            </a:r>
          </a:p>
          <a:p>
            <a:pPr marL="0" indent="0">
              <a:lnSpc>
                <a:spcPct val="150000"/>
              </a:lnSpc>
              <a:buNone/>
            </a:pPr>
            <a:r>
              <a:rPr sz="1400" dirty="0">
                <a:ea typeface="宋体" panose="02010600030101010101" pitchFamily="2" charset="-122"/>
                <a:sym typeface="+mn-ea"/>
              </a:rPr>
              <a:t>	#model.setSigmoid()</a:t>
            </a:r>
          </a:p>
          <a:p>
            <a:pPr marL="0" indent="0">
              <a:lnSpc>
                <a:spcPct val="150000"/>
              </a:lnSpc>
              <a:buNone/>
            </a:pPr>
            <a:r>
              <a:rPr sz="1400" dirty="0">
                <a:ea typeface="宋体" panose="02010600030101010101" pitchFamily="2" charset="-122"/>
                <a:sym typeface="+mn-ea"/>
              </a:rPr>
              <a:t>	# 通过setSign转化为0或1</a:t>
            </a:r>
          </a:p>
          <a:p>
            <a:pPr marL="0" indent="0">
              <a:lnSpc>
                <a:spcPct val="150000"/>
              </a:lnSpc>
              <a:buNone/>
            </a:pPr>
            <a:r>
              <a:rPr sz="1400" dirty="0">
                <a:ea typeface="宋体" panose="02010600030101010101" pitchFamily="2" charset="-122"/>
                <a:sym typeface="+mn-ea"/>
              </a:rPr>
              <a:t>	model.setSign()</a:t>
            </a:r>
          </a:p>
          <a:p>
            <a:pPr marL="0" indent="0">
              <a:lnSpc>
                <a:spcPct val="150000"/>
              </a:lnSpc>
              <a:buNone/>
            </a:pPr>
            <a:r>
              <a:rPr sz="1400" dirty="0">
                <a:ea typeface="宋体" panose="02010600030101010101" pitchFamily="2" charset="-122"/>
                <a:sym typeface="+mn-ea"/>
              </a:rPr>
              <a:t>	model.predict("./model.out", "./submit_xlearn_fm.txt")</a:t>
            </a:r>
          </a:p>
          <a:p>
            <a:pPr marL="0" indent="0">
              <a:lnSpc>
                <a:spcPct val="150000"/>
              </a:lnSpc>
              <a:buNone/>
            </a:pPr>
            <a:r>
              <a:rPr sz="1400" dirty="0">
                <a:ea typeface="宋体" panose="02010600030101010101" pitchFamily="2" charset="-122"/>
                <a:sym typeface="+mn-ea"/>
              </a:rPr>
              <a:t>train()</a:t>
            </a:r>
          </a:p>
          <a:p>
            <a:pPr marL="0" indent="0">
              <a:lnSpc>
                <a:spcPct val="150000"/>
              </a:lnSpc>
              <a:buNone/>
            </a:pPr>
            <a:r>
              <a:rPr sz="1400" dirty="0">
                <a:ea typeface="宋体" panose="02010600030101010101" pitchFamily="2" charset="-122"/>
                <a:sym typeface="+mn-ea"/>
              </a:rPr>
              <a:t>test()</a:t>
            </a:r>
          </a:p>
          <a:p>
            <a:pPr>
              <a:lnSpc>
                <a:spcPct val="150000"/>
              </a:lnSpc>
            </a:pPr>
            <a:endParaRPr kumimoji="0" lang="zh-CN" altLang="en-US" sz="1400" b="0" i="0" u="none" strike="noStrike" cap="none" spc="0" normalizeH="0" baseline="0">
              <a:ln>
                <a:noFill/>
              </a:ln>
              <a:solidFill>
                <a:srgbClr val="000000"/>
              </a:solidFill>
              <a:effectLst/>
              <a:uFillTx/>
              <a:latin typeface="+mn-lt"/>
              <a:ea typeface="+mn-ea"/>
              <a:cs typeface="+mn-cs"/>
              <a:sym typeface="Calibri" panose="020F0502020204030204"/>
            </a:endParaRP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fontScale="90000"/>
          </a:bodyPr>
          <a:lstStyle>
            <a:lvl1pPr>
              <a:defRPr>
                <a:solidFill>
                  <a:srgbClr val="C00000"/>
                </a:solidFill>
              </a:defRPr>
            </a:lvl1pPr>
          </a:lstStyle>
          <a:p>
            <a:r>
              <a:rPr lang="en-US" altLang="zh-CN" dirty="0">
                <a:sym typeface="+mn-ea"/>
              </a:rPr>
              <a:t>&gt;&gt;   </a:t>
            </a:r>
            <a:r>
              <a:rPr lang="zh-CN" altLang="en-US" dirty="0">
                <a:sym typeface="+mn-ea"/>
              </a:rPr>
              <a:t>今天的学习目标</a:t>
            </a:r>
            <a:endParaRPr dirty="0"/>
          </a:p>
        </p:txBody>
      </p:sp>
      <p:sp>
        <p:nvSpPr>
          <p:cNvPr id="130" name="Title 1"/>
          <p:cNvSpPr txBox="1">
            <a:spLocks noGrp="1"/>
          </p:cNvSpPr>
          <p:nvPr/>
        </p:nvSpPr>
        <p:spPr>
          <a:xfrm>
            <a:off x="838200" y="1147762"/>
            <a:ext cx="4980709" cy="1325563"/>
          </a:xfrm>
          <a:prstGeom prst="rect">
            <a:avLst/>
          </a:prstGeom>
          <a:ln w="12700">
            <a:miter lim="400000"/>
          </a:ln>
        </p:spPr>
        <p:txBody>
          <a:bodyPr lIns="45719" rIns="45719" anchor="ctr">
            <a:normAutofit/>
          </a:bodyPr>
          <a:lstStyle>
            <a:lvl1pPr>
              <a:defRPr>
                <a:solidFill>
                  <a:srgbClr val="C00000"/>
                </a:solidFill>
              </a:defRPr>
            </a:lvl1pPr>
          </a:lstStyle>
          <a:p>
            <a:r>
              <a:rPr lang="zh-CN" altLang="zh-CN" sz="4000">
                <a:ea typeface="宋体" panose="02010600030101010101" pitchFamily="2" charset="-122"/>
                <a:sym typeface="+mn-ea"/>
              </a:rPr>
              <a:t>预测全家桶</a:t>
            </a:r>
            <a:endParaRPr lang="zh-CN" altLang="en-US" sz="4000" dirty="0">
              <a:latin typeface="Calibri Light" panose="020F0302020204030204" charset="0"/>
              <a:ea typeface="宋体" panose="02010600030101010101" pitchFamily="2" charset="-122"/>
              <a:cs typeface="Calibri Light" panose="020F0302020204030204" charset="0"/>
            </a:endParaRPr>
          </a:p>
        </p:txBody>
      </p:sp>
      <p:sp>
        <p:nvSpPr>
          <p:cNvPr id="131" name="Content Placeholder 2"/>
          <p:cNvSpPr txBox="1">
            <a:spLocks noGrp="1"/>
          </p:cNvSpPr>
          <p:nvPr/>
        </p:nvSpPr>
        <p:spPr>
          <a:xfrm>
            <a:off x="838200" y="2150745"/>
            <a:ext cx="5066030" cy="4770120"/>
          </a:xfrm>
          <a:prstGeom prst="rect">
            <a:avLst/>
          </a:prstGeom>
          <a:ln w="12700">
            <a:miter lim="400000"/>
          </a:ln>
        </p:spPr>
        <p:txBody>
          <a:bodyPr lIns="45719" rIns="45719">
            <a:norm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lvl="0">
              <a:lnSpc>
                <a:spcPct val="150000"/>
              </a:lnSpc>
            </a:pPr>
            <a:r>
              <a:rPr lang="en-US" altLang="zh-CN" sz="2000">
                <a:ea typeface="宋体" panose="02010600030101010101" pitchFamily="2" charset="-122"/>
                <a:sym typeface="+mn-ea"/>
              </a:rPr>
              <a:t>Project A</a:t>
            </a:r>
            <a:r>
              <a:rPr lang="zh-CN" altLang="en-US" sz="2000">
                <a:ea typeface="宋体" panose="02010600030101010101" pitchFamily="2" charset="-122"/>
                <a:sym typeface="+mn-ea"/>
              </a:rPr>
              <a:t>：员工离职预测</a:t>
            </a:r>
          </a:p>
          <a:p>
            <a:pPr lvl="0">
              <a:lnSpc>
                <a:spcPct val="150000"/>
              </a:lnSpc>
            </a:pPr>
            <a:r>
              <a:rPr lang="en-US" altLang="zh-CN" sz="2000">
                <a:ea typeface="宋体" panose="02010600030101010101" pitchFamily="2" charset="-122"/>
                <a:sym typeface="+mn-ea"/>
              </a:rPr>
              <a:t>Project B</a:t>
            </a:r>
            <a:r>
              <a:rPr lang="zh-CN" altLang="en-US" sz="2000">
                <a:ea typeface="宋体" panose="02010600030101010101" pitchFamily="2" charset="-122"/>
                <a:sym typeface="+mn-ea"/>
              </a:rPr>
              <a:t>：男女声音识别</a:t>
            </a:r>
            <a:endParaRPr lang="en-US" altLang="zh-CN" sz="2000">
              <a:ea typeface="宋体" panose="02010600030101010101" pitchFamily="2" charset="-122"/>
              <a:sym typeface="+mn-ea"/>
            </a:endParaRPr>
          </a:p>
          <a:p>
            <a:pPr lvl="0">
              <a:lnSpc>
                <a:spcPct val="150000"/>
              </a:lnSpc>
            </a:pPr>
            <a:r>
              <a:rPr lang="en-US" altLang="zh-CN" sz="2000">
                <a:ea typeface="宋体" panose="02010600030101010101" pitchFamily="2" charset="-122"/>
                <a:sym typeface="+mn-ea"/>
              </a:rPr>
              <a:t>分类算法：LR , SVM，KNN</a:t>
            </a:r>
          </a:p>
          <a:p>
            <a:pPr lvl="0">
              <a:lnSpc>
                <a:spcPct val="150000"/>
              </a:lnSpc>
            </a:pPr>
            <a:r>
              <a:rPr lang="en-US" altLang="zh-CN" sz="2000">
                <a:ea typeface="宋体" panose="02010600030101010101" pitchFamily="2" charset="-122"/>
                <a:sym typeface="+mn-ea"/>
              </a:rPr>
              <a:t>矩阵分解：FunkSVD，BiasSVD，SVD++</a:t>
            </a:r>
          </a:p>
          <a:p>
            <a:pPr lvl="0">
              <a:lnSpc>
                <a:spcPct val="150000"/>
              </a:lnSpc>
            </a:pPr>
            <a:r>
              <a:rPr lang="en-US" altLang="zh-CN" sz="2000">
                <a:ea typeface="宋体" panose="02010600030101010101" pitchFamily="2" charset="-122"/>
                <a:sym typeface="+mn-ea"/>
              </a:rPr>
              <a:t>FM模型：FM, FFM, DeepFM, NFM，AFM</a:t>
            </a:r>
          </a:p>
          <a:p>
            <a:pPr lvl="0">
              <a:lnSpc>
                <a:spcPct val="150000"/>
              </a:lnSpc>
            </a:pPr>
            <a:r>
              <a:rPr lang="en-US" altLang="zh-CN" sz="2000">
                <a:ea typeface="宋体" panose="02010600030101010101" pitchFamily="2" charset="-122"/>
                <a:sym typeface="+mn-ea"/>
              </a:rPr>
              <a:t>树模型：GBDT, XGBoost, LightGBM, CatBoost，NGBoost</a:t>
            </a:r>
          </a:p>
          <a:p>
            <a:pPr lvl="0">
              <a:lnSpc>
                <a:spcPct val="150000"/>
              </a:lnSpc>
            </a:pPr>
            <a:r>
              <a:rPr lang="en-US" altLang="zh-CN" sz="2000">
                <a:ea typeface="宋体" panose="02010600030101010101" pitchFamily="2" charset="-122"/>
                <a:sym typeface="+mn-ea"/>
              </a:rPr>
              <a:t>Attention模型：DIN, DIEN, DSIN</a:t>
            </a:r>
          </a:p>
          <a:p>
            <a:pPr lvl="0">
              <a:lnSpc>
                <a:spcPct val="150000"/>
              </a:lnSpc>
            </a:pPr>
            <a:endParaRPr lang="en-US" altLang="zh-CN" sz="2000" dirty="0"/>
          </a:p>
        </p:txBody>
      </p:sp>
      <p:sp>
        <p:nvSpPr>
          <p:cNvPr id="4" name="Title 1"/>
          <p:cNvSpPr txBox="1"/>
          <p:nvPr/>
        </p:nvSpPr>
        <p:spPr>
          <a:xfrm>
            <a:off x="6616065" y="1147445"/>
            <a:ext cx="5422900" cy="1325880"/>
          </a:xfrm>
          <a:prstGeom prst="rect">
            <a:avLst/>
          </a:prstGeom>
          <a:ln w="12700">
            <a:miter lim="400000"/>
          </a:ln>
        </p:spPr>
        <p:txBody>
          <a:bodyPr lIns="45719" rIns="45719" anchor="ctr">
            <a:normAutofit/>
          </a:bodyPr>
          <a:lstStyle>
            <a:lvl1pPr marL="0" marR="0" indent="0" algn="l" defTabSz="914400" rtl="0" latinLnBrk="0">
              <a:lnSpc>
                <a:spcPct val="90000"/>
              </a:lnSpc>
              <a:spcBef>
                <a:spcPts val="0"/>
              </a:spcBef>
              <a:spcAft>
                <a:spcPts val="0"/>
              </a:spcAft>
              <a:buClrTx/>
              <a:buSzTx/>
              <a:buFontTx/>
              <a:buNone/>
              <a:defRPr sz="4400" b="0" i="0" u="none" strike="noStrike" cap="none" spc="0" baseline="0">
                <a:solidFill>
                  <a:srgbClr val="C00000"/>
                </a:solidFill>
                <a:uFillTx/>
                <a:latin typeface="Calibri Light" panose="020F0302020204030204"/>
                <a:ea typeface="Calibri Light" panose="020F0302020204030204"/>
                <a:cs typeface="Calibri Light" panose="020F0302020204030204"/>
                <a:sym typeface="Calibri Light" panose="020F0302020204030204"/>
              </a:defRPr>
            </a:lvl1pPr>
            <a:lvl2pPr marL="0" marR="0" indent="0" algn="l" defTabSz="914400" rtl="0" latinLnBrk="0">
              <a:lnSpc>
                <a:spcPct val="90000"/>
              </a:lnSpc>
              <a:spcBef>
                <a:spcPts val="0"/>
              </a:spcBef>
              <a:spcAft>
                <a:spcPts val="0"/>
              </a:spcAft>
              <a:buClrTx/>
              <a:buSzTx/>
              <a:buFontTx/>
              <a:buNone/>
              <a:defRPr sz="4400" b="0" i="0" u="none" strike="noStrike" cap="none" spc="0" baseline="0">
                <a:solidFill>
                  <a:srgbClr val="000000"/>
                </a:solidFill>
                <a:uFillTx/>
                <a:latin typeface="Calibri Light" panose="020F0302020204030204"/>
                <a:ea typeface="Calibri Light" panose="020F0302020204030204"/>
                <a:cs typeface="Calibri Light" panose="020F0302020204030204"/>
                <a:sym typeface="Calibri Light" panose="020F0302020204030204"/>
              </a:defRPr>
            </a:lvl2pPr>
            <a:lvl3pPr marL="0" marR="0" indent="0" algn="l" defTabSz="914400" rtl="0" latinLnBrk="0">
              <a:lnSpc>
                <a:spcPct val="90000"/>
              </a:lnSpc>
              <a:spcBef>
                <a:spcPts val="0"/>
              </a:spcBef>
              <a:spcAft>
                <a:spcPts val="0"/>
              </a:spcAft>
              <a:buClrTx/>
              <a:buSzTx/>
              <a:buFontTx/>
              <a:buNone/>
              <a:defRPr sz="4400" b="0" i="0" u="none" strike="noStrike" cap="none" spc="0" baseline="0">
                <a:solidFill>
                  <a:srgbClr val="000000"/>
                </a:solidFill>
                <a:uFillTx/>
                <a:latin typeface="Calibri Light" panose="020F0302020204030204"/>
                <a:ea typeface="Calibri Light" panose="020F0302020204030204"/>
                <a:cs typeface="Calibri Light" panose="020F0302020204030204"/>
                <a:sym typeface="Calibri Light" panose="020F0302020204030204"/>
              </a:defRPr>
            </a:lvl3pPr>
            <a:lvl4pPr marL="0" marR="0" indent="0" algn="l" defTabSz="914400" rtl="0" latinLnBrk="0">
              <a:lnSpc>
                <a:spcPct val="90000"/>
              </a:lnSpc>
              <a:spcBef>
                <a:spcPts val="0"/>
              </a:spcBef>
              <a:spcAft>
                <a:spcPts val="0"/>
              </a:spcAft>
              <a:buClrTx/>
              <a:buSzTx/>
              <a:buFontTx/>
              <a:buNone/>
              <a:defRPr sz="4400" b="0" i="0" u="none" strike="noStrike" cap="none" spc="0" baseline="0">
                <a:solidFill>
                  <a:srgbClr val="000000"/>
                </a:solidFill>
                <a:uFillTx/>
                <a:latin typeface="Calibri Light" panose="020F0302020204030204"/>
                <a:ea typeface="Calibri Light" panose="020F0302020204030204"/>
                <a:cs typeface="Calibri Light" panose="020F0302020204030204"/>
                <a:sym typeface="Calibri Light" panose="020F0302020204030204"/>
              </a:defRPr>
            </a:lvl4pPr>
            <a:lvl5pPr marL="0" marR="0" indent="0" algn="l" defTabSz="914400" rtl="0" latinLnBrk="0">
              <a:lnSpc>
                <a:spcPct val="90000"/>
              </a:lnSpc>
              <a:spcBef>
                <a:spcPts val="0"/>
              </a:spcBef>
              <a:spcAft>
                <a:spcPts val="0"/>
              </a:spcAft>
              <a:buClrTx/>
              <a:buSzTx/>
              <a:buFontTx/>
              <a:buNone/>
              <a:defRPr sz="4400" b="0" i="0" u="none" strike="noStrike" cap="none" spc="0" baseline="0">
                <a:solidFill>
                  <a:srgbClr val="000000"/>
                </a:solidFill>
                <a:uFillTx/>
                <a:latin typeface="Calibri Light" panose="020F0302020204030204"/>
                <a:ea typeface="Calibri Light" panose="020F0302020204030204"/>
                <a:cs typeface="Calibri Light" panose="020F0302020204030204"/>
                <a:sym typeface="Calibri Light" panose="020F0302020204030204"/>
              </a:defRPr>
            </a:lvl5pPr>
            <a:lvl6pPr marL="0" marR="0" indent="0" algn="l" defTabSz="914400" rtl="0" latinLnBrk="0">
              <a:lnSpc>
                <a:spcPct val="90000"/>
              </a:lnSpc>
              <a:spcBef>
                <a:spcPts val="0"/>
              </a:spcBef>
              <a:spcAft>
                <a:spcPts val="0"/>
              </a:spcAft>
              <a:buClrTx/>
              <a:buSzTx/>
              <a:buFontTx/>
              <a:buNone/>
              <a:defRPr sz="4400" b="0" i="0" u="none" strike="noStrike" cap="none" spc="0" baseline="0">
                <a:solidFill>
                  <a:srgbClr val="000000"/>
                </a:solidFill>
                <a:uFillTx/>
                <a:latin typeface="Calibri Light" panose="020F0302020204030204"/>
                <a:ea typeface="Calibri Light" panose="020F0302020204030204"/>
                <a:cs typeface="Calibri Light" panose="020F0302020204030204"/>
                <a:sym typeface="Calibri Light" panose="020F0302020204030204"/>
              </a:defRPr>
            </a:lvl6pPr>
            <a:lvl7pPr marL="0" marR="0" indent="0" algn="l" defTabSz="914400" rtl="0" latinLnBrk="0">
              <a:lnSpc>
                <a:spcPct val="90000"/>
              </a:lnSpc>
              <a:spcBef>
                <a:spcPts val="0"/>
              </a:spcBef>
              <a:spcAft>
                <a:spcPts val="0"/>
              </a:spcAft>
              <a:buClrTx/>
              <a:buSzTx/>
              <a:buFontTx/>
              <a:buNone/>
              <a:defRPr sz="4400" b="0" i="0" u="none" strike="noStrike" cap="none" spc="0" baseline="0">
                <a:solidFill>
                  <a:srgbClr val="000000"/>
                </a:solidFill>
                <a:uFillTx/>
                <a:latin typeface="Calibri Light" panose="020F0302020204030204"/>
                <a:ea typeface="Calibri Light" panose="020F0302020204030204"/>
                <a:cs typeface="Calibri Light" panose="020F0302020204030204"/>
                <a:sym typeface="Calibri Light" panose="020F0302020204030204"/>
              </a:defRPr>
            </a:lvl7pPr>
            <a:lvl8pPr marL="0" marR="0" indent="0" algn="l" defTabSz="914400" rtl="0" latinLnBrk="0">
              <a:lnSpc>
                <a:spcPct val="90000"/>
              </a:lnSpc>
              <a:spcBef>
                <a:spcPts val="0"/>
              </a:spcBef>
              <a:spcAft>
                <a:spcPts val="0"/>
              </a:spcAft>
              <a:buClrTx/>
              <a:buSzTx/>
              <a:buFontTx/>
              <a:buNone/>
              <a:defRPr sz="4400" b="0" i="0" u="none" strike="noStrike" cap="none" spc="0" baseline="0">
                <a:solidFill>
                  <a:srgbClr val="000000"/>
                </a:solidFill>
                <a:uFillTx/>
                <a:latin typeface="Calibri Light" panose="020F0302020204030204"/>
                <a:ea typeface="Calibri Light" panose="020F0302020204030204"/>
                <a:cs typeface="Calibri Light" panose="020F0302020204030204"/>
                <a:sym typeface="Calibri Light" panose="020F0302020204030204"/>
              </a:defRPr>
            </a:lvl8pPr>
            <a:lvl9pPr marL="0" marR="0" indent="0" algn="l" defTabSz="914400" rtl="0" latinLnBrk="0">
              <a:lnSpc>
                <a:spcPct val="90000"/>
              </a:lnSpc>
              <a:spcBef>
                <a:spcPts val="0"/>
              </a:spcBef>
              <a:spcAft>
                <a:spcPts val="0"/>
              </a:spcAft>
              <a:buClrTx/>
              <a:buSzTx/>
              <a:buFontTx/>
              <a:buNone/>
              <a:defRPr sz="4400" b="0" i="0" u="none" strike="noStrike" cap="none" spc="0" baseline="0">
                <a:solidFill>
                  <a:srgbClr val="000000"/>
                </a:solidFill>
                <a:uFillTx/>
                <a:latin typeface="Calibri Light" panose="020F0302020204030204"/>
                <a:ea typeface="Calibri Light" panose="020F0302020204030204"/>
                <a:cs typeface="Calibri Light" panose="020F0302020204030204"/>
                <a:sym typeface="Calibri Light" panose="020F0302020204030204"/>
              </a:defRPr>
            </a:lvl9pPr>
          </a:lstStyle>
          <a:p>
            <a:r>
              <a:rPr lang="zh-CN" altLang="zh-CN" sz="4000">
                <a:ea typeface="宋体" panose="02010600030101010101" pitchFamily="2" charset="-122"/>
              </a:rPr>
              <a:t>机器学习神器</a:t>
            </a:r>
            <a:endParaRPr lang="zh-CN" altLang="en-US" sz="4000">
              <a:ea typeface="宋体" panose="02010600030101010101" pitchFamily="2" charset="-122"/>
            </a:endParaRPr>
          </a:p>
        </p:txBody>
      </p:sp>
      <p:sp>
        <p:nvSpPr>
          <p:cNvPr id="5" name="Content Placeholder 2"/>
          <p:cNvSpPr txBox="1"/>
          <p:nvPr/>
        </p:nvSpPr>
        <p:spPr>
          <a:xfrm>
            <a:off x="6615430" y="2084070"/>
            <a:ext cx="4980940" cy="4626610"/>
          </a:xfrm>
          <a:prstGeom prst="rect">
            <a:avLst/>
          </a:prstGeom>
          <a:ln w="12700">
            <a:miter lim="400000"/>
          </a:ln>
        </p:spPr>
        <p:txBody>
          <a:bodyPr lIns="45719" rIns="45719">
            <a:normAutofit/>
          </a:bodyPr>
          <a:lstStyle>
            <a:lvl1pPr marL="228600" marR="0" indent="-228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lvl="0">
              <a:lnSpc>
                <a:spcPct val="150000"/>
              </a:lnSpc>
            </a:pPr>
            <a:r>
              <a:rPr lang="zh-CN" altLang="en-US" sz="2000">
                <a:ea typeface="宋体" panose="02010600030101010101" pitchFamily="2" charset="-122"/>
                <a:sym typeface="+mn-ea"/>
              </a:rPr>
              <a:t>什么是集成学习</a:t>
            </a:r>
          </a:p>
          <a:p>
            <a:pPr lvl="0">
              <a:lnSpc>
                <a:spcPct val="150000"/>
              </a:lnSpc>
            </a:pPr>
            <a:r>
              <a:rPr lang="en-US" altLang="zh-CN" sz="2000">
                <a:ea typeface="宋体" panose="02010600030101010101" pitchFamily="2" charset="-122"/>
                <a:sym typeface="+mn-ea"/>
              </a:rPr>
              <a:t>GBDT</a:t>
            </a:r>
            <a:r>
              <a:rPr lang="zh-CN" altLang="zh-CN" sz="2000">
                <a:ea typeface="宋体" panose="02010600030101010101" pitchFamily="2" charset="-122"/>
                <a:sym typeface="+mn-ea"/>
              </a:rPr>
              <a:t>原理</a:t>
            </a:r>
            <a:endParaRPr lang="en-US" altLang="zh-CN" sz="2000">
              <a:ea typeface="宋体" panose="02010600030101010101" pitchFamily="2" charset="-122"/>
              <a:sym typeface="+mn-ea"/>
            </a:endParaRPr>
          </a:p>
          <a:p>
            <a:pPr lvl="0">
              <a:lnSpc>
                <a:spcPct val="150000"/>
              </a:lnSpc>
            </a:pPr>
            <a:r>
              <a:rPr lang="en-US" altLang="zh-CN" sz="2000">
                <a:ea typeface="宋体" panose="02010600030101010101" pitchFamily="2" charset="-122"/>
                <a:sym typeface="+mn-ea"/>
              </a:rPr>
              <a:t>XGBoost</a:t>
            </a:r>
            <a:endParaRPr lang="zh-CN" sz="2000">
              <a:ea typeface="宋体" panose="02010600030101010101" pitchFamily="2" charset="-122"/>
              <a:sym typeface="+mn-ea"/>
            </a:endParaRPr>
          </a:p>
          <a:p>
            <a:pPr lvl="0">
              <a:lnSpc>
                <a:spcPct val="150000"/>
              </a:lnSpc>
            </a:pPr>
            <a:r>
              <a:rPr lang="en-US" altLang="zh-CN" sz="2000">
                <a:ea typeface="宋体" panose="02010600030101010101" pitchFamily="2" charset="-122"/>
                <a:sym typeface="+mn-ea"/>
              </a:rPr>
              <a:t>LightGBM</a:t>
            </a:r>
          </a:p>
          <a:p>
            <a:pPr lvl="0">
              <a:lnSpc>
                <a:spcPct val="150000"/>
              </a:lnSpc>
            </a:pPr>
            <a:r>
              <a:rPr lang="en-US" altLang="zh-CN" sz="2000">
                <a:ea typeface="宋体" panose="02010600030101010101" pitchFamily="2" charset="-122"/>
                <a:sym typeface="+mn-ea"/>
              </a:rPr>
              <a:t>CatBoost</a:t>
            </a:r>
          </a:p>
          <a:p>
            <a:pPr lvl="0">
              <a:lnSpc>
                <a:spcPct val="150000"/>
              </a:lnSpc>
            </a:pPr>
            <a:r>
              <a:rPr lang="zh-CN" altLang="en-US" sz="2000">
                <a:ea typeface="宋体" panose="02010600030101010101" pitchFamily="2" charset="-122"/>
              </a:rPr>
              <a:t>在</a:t>
            </a:r>
            <a:r>
              <a:rPr lang="en-US" altLang="zh-CN" sz="2000">
                <a:ea typeface="宋体" panose="02010600030101010101" pitchFamily="2" charset="-122"/>
              </a:rPr>
              <a:t>Project</a:t>
            </a:r>
            <a:r>
              <a:rPr lang="zh-CN" altLang="en-US" sz="2000">
                <a:ea typeface="宋体" panose="02010600030101010101" pitchFamily="2" charset="-122"/>
              </a:rPr>
              <a:t>中使用机器学习神器</a:t>
            </a:r>
          </a:p>
          <a:p>
            <a:pPr lvl="0">
              <a:lnSpc>
                <a:spcPct val="150000"/>
              </a:lnSpc>
            </a:pPr>
            <a:endParaRPr lang="zh-CN" altLang="zh-CN" sz="2000">
              <a:ea typeface="宋体" panose="02010600030101010101" pitchFamily="2" charset="-122"/>
            </a:endParaRPr>
          </a:p>
        </p:txBody>
      </p:sp>
    </p:spTree>
    <p:custDataLst>
      <p:tags r:id="rId1"/>
    </p:custData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fontScale="90000"/>
          </a:bodyPr>
          <a:lstStyle>
            <a:lvl1pPr>
              <a:defRPr>
                <a:solidFill>
                  <a:srgbClr val="C00000"/>
                </a:solidFill>
              </a:defRPr>
            </a:lvl1pPr>
          </a:lstStyle>
          <a:p>
            <a:r>
              <a:rPr lang="en-US" dirty="0">
                <a:sym typeface="+mn-ea"/>
              </a:rPr>
              <a:t>FFM</a:t>
            </a:r>
            <a:r>
              <a:rPr lang="zh-CN" altLang="en-US" dirty="0">
                <a:ea typeface="宋体" panose="02010600030101010101" pitchFamily="2" charset="-122"/>
                <a:sym typeface="+mn-ea"/>
              </a:rPr>
              <a:t>模型（</a:t>
            </a:r>
            <a:r>
              <a:rPr lang="en-US" altLang="zh-CN" dirty="0">
                <a:ea typeface="宋体" panose="02010600030101010101" pitchFamily="2" charset="-122"/>
                <a:sym typeface="+mn-ea"/>
              </a:rPr>
              <a:t>XLearn</a:t>
            </a:r>
            <a:r>
              <a:rPr lang="zh-CN" altLang="zh-CN" dirty="0">
                <a:ea typeface="宋体" panose="02010600030101010101" pitchFamily="2" charset="-122"/>
                <a:sym typeface="+mn-ea"/>
              </a:rPr>
              <a:t>）</a:t>
            </a:r>
            <a:endParaRPr lang="zh-CN" altLang="en-US" dirty="0">
              <a:ea typeface="宋体" panose="02010600030101010101" pitchFamily="2" charset="-122"/>
              <a:sym typeface="+mn-ea"/>
            </a:endParaRPr>
          </a:p>
        </p:txBody>
      </p:sp>
      <p:sp>
        <p:nvSpPr>
          <p:cNvPr id="131" name="Content Placeholder 2"/>
          <p:cNvSpPr txBox="1">
            <a:spLocks noGrp="1"/>
          </p:cNvSpPr>
          <p:nvPr/>
        </p:nvSpPr>
        <p:spPr>
          <a:xfrm>
            <a:off x="678180" y="1409065"/>
            <a:ext cx="6369685" cy="4712970"/>
          </a:xfrm>
          <a:prstGeom prst="rect">
            <a:avLst/>
          </a:prstGeom>
          <a:ln w="12700">
            <a:miter lim="400000"/>
          </a:ln>
        </p:spPr>
        <p:txBody>
          <a:bodyPr lIns="45719" rIns="45719">
            <a:norm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sz="1400" dirty="0">
                <a:ea typeface="宋体" panose="02010600030101010101" pitchFamily="2" charset="-122"/>
              </a:rPr>
              <a:t>FFM格式转换</a:t>
            </a:r>
          </a:p>
          <a:p>
            <a:pPr>
              <a:lnSpc>
                <a:spcPct val="150000"/>
              </a:lnSpc>
            </a:pPr>
            <a:r>
              <a:rPr sz="1400" dirty="0">
                <a:ea typeface="宋体" panose="02010600030101010101" pitchFamily="2" charset="-122"/>
              </a:rPr>
              <a:t>https://github.com/SongDark/libffm_converter</a:t>
            </a:r>
          </a:p>
          <a:p>
            <a:pPr>
              <a:lnSpc>
                <a:spcPct val="150000"/>
              </a:lnSpc>
            </a:pPr>
            <a:r>
              <a:rPr lang="zh-CN" sz="1400" dirty="0">
                <a:ea typeface="宋体" panose="02010600030101010101" pitchFamily="2" charset="-122"/>
              </a:rPr>
              <a:t>参考</a:t>
            </a:r>
            <a:r>
              <a:rPr lang="en-US" sz="1400" dirty="0">
                <a:ea typeface="宋体" panose="02010600030101010101" pitchFamily="2" charset="-122"/>
              </a:rPr>
              <a:t>run.py</a:t>
            </a:r>
            <a:r>
              <a:rPr lang="zh-CN" altLang="en-US" sz="1400" dirty="0">
                <a:ea typeface="宋体" panose="02010600030101010101" pitchFamily="2" charset="-122"/>
              </a:rPr>
              <a:t>，将</a:t>
            </a:r>
            <a:r>
              <a:rPr lang="en-US" altLang="zh-CN" sz="1400" dirty="0">
                <a:ea typeface="宋体" panose="02010600030101010101" pitchFamily="2" charset="-122"/>
              </a:rPr>
              <a:t>train.csv</a:t>
            </a:r>
            <a:r>
              <a:rPr lang="zh-CN" altLang="zh-CN" sz="1400" dirty="0">
                <a:ea typeface="宋体" panose="02010600030101010101" pitchFamily="2" charset="-122"/>
              </a:rPr>
              <a:t>和</a:t>
            </a:r>
            <a:r>
              <a:rPr lang="en-US" altLang="zh-CN" sz="1400" dirty="0">
                <a:ea typeface="宋体" panose="02010600030101010101" pitchFamily="2" charset="-122"/>
              </a:rPr>
              <a:t>test.csv</a:t>
            </a:r>
            <a:r>
              <a:rPr lang="zh-CN" altLang="zh-CN" sz="1400" dirty="0">
                <a:ea typeface="宋体" panose="02010600030101010101" pitchFamily="2" charset="-122"/>
              </a:rPr>
              <a:t>分别转化为 </a:t>
            </a:r>
            <a:r>
              <a:rPr lang="en-US" altLang="zh-CN" sz="1400" dirty="0">
                <a:ea typeface="宋体" panose="02010600030101010101" pitchFamily="2" charset="-122"/>
              </a:rPr>
              <a:t>train.ffm</a:t>
            </a:r>
            <a:r>
              <a:rPr lang="zh-CN" altLang="zh-CN" sz="1400" dirty="0">
                <a:ea typeface="宋体" panose="02010600030101010101" pitchFamily="2" charset="-122"/>
              </a:rPr>
              <a:t>和</a:t>
            </a:r>
            <a:r>
              <a:rPr lang="en-US" altLang="zh-CN" sz="1400" dirty="0">
                <a:ea typeface="宋体" panose="02010600030101010101" pitchFamily="2" charset="-122"/>
              </a:rPr>
              <a:t>test.ffm</a:t>
            </a:r>
            <a:endParaRPr lang="en-US" sz="1400" dirty="0">
              <a:ea typeface="宋体" panose="02010600030101010101" pitchFamily="2" charset="-122"/>
            </a:endParaRPr>
          </a:p>
          <a:p>
            <a:pPr marL="0" indent="0">
              <a:lnSpc>
                <a:spcPct val="150000"/>
              </a:lnSpc>
              <a:buNone/>
            </a:pPr>
            <a:r>
              <a:rPr lang="en-US" sz="1400" dirty="0">
                <a:ea typeface="宋体" panose="02010600030101010101" pitchFamily="2" charset="-122"/>
              </a:rPr>
              <a:t>start = time.time()</a:t>
            </a:r>
          </a:p>
          <a:p>
            <a:pPr marL="0" indent="0">
              <a:lnSpc>
                <a:spcPct val="150000"/>
              </a:lnSpc>
              <a:buNone/>
            </a:pPr>
            <a:r>
              <a:rPr lang="en-US" sz="1400" dirty="0">
                <a:ea typeface="宋体" panose="02010600030101010101" pitchFamily="2" charset="-122"/>
              </a:rPr>
              <a:t>cmd = 'python {cvt} {src} {des}'.format(cvt='libffm_converter.py', src='test1.csv', des='test1.ffm', nr_thread=16)</a:t>
            </a:r>
          </a:p>
          <a:p>
            <a:pPr marL="0" indent="0">
              <a:lnSpc>
                <a:spcPct val="150000"/>
              </a:lnSpc>
              <a:buNone/>
            </a:pPr>
            <a:r>
              <a:rPr lang="en-US" sz="1400" dirty="0">
                <a:ea typeface="宋体" panose="02010600030101010101" pitchFamily="2" charset="-122"/>
              </a:rPr>
              <a:t>subprocess.call(cmd, shell=True)</a:t>
            </a:r>
          </a:p>
          <a:p>
            <a:pPr marL="0" indent="0">
              <a:lnSpc>
                <a:spcPct val="150000"/>
              </a:lnSpc>
              <a:buNone/>
            </a:pPr>
            <a:r>
              <a:rPr lang="en-US" sz="1400" dirty="0">
                <a:ea typeface="宋体" panose="02010600030101010101" pitchFamily="2" charset="-122"/>
              </a:rPr>
              <a:t>print(time.time() - start, 'sec')</a:t>
            </a:r>
          </a:p>
        </p:txBody>
      </p:sp>
      <p:pic>
        <p:nvPicPr>
          <p:cNvPr id="6" name="图片 5"/>
          <p:cNvPicPr>
            <a:picLocks noChangeAspect="1"/>
          </p:cNvPicPr>
          <p:nvPr/>
        </p:nvPicPr>
        <p:blipFill>
          <a:blip r:embed="rId2"/>
          <a:stretch>
            <a:fillRect/>
          </a:stretch>
        </p:blipFill>
        <p:spPr>
          <a:xfrm>
            <a:off x="7281545" y="2687955"/>
            <a:ext cx="3838575" cy="1143000"/>
          </a:xfrm>
          <a:prstGeom prst="rect">
            <a:avLst/>
          </a:prstGeom>
        </p:spPr>
      </p:pic>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fontScale="90000"/>
          </a:bodyPr>
          <a:lstStyle>
            <a:lvl1pPr>
              <a:defRPr>
                <a:solidFill>
                  <a:srgbClr val="C00000"/>
                </a:solidFill>
              </a:defRPr>
            </a:lvl1pPr>
          </a:lstStyle>
          <a:p>
            <a:r>
              <a:rPr lang="en-US" dirty="0">
                <a:sym typeface="+mn-ea"/>
              </a:rPr>
              <a:t>DeepFM</a:t>
            </a:r>
            <a:r>
              <a:rPr lang="zh-CN" altLang="en-US" dirty="0">
                <a:ea typeface="宋体" panose="02010600030101010101" pitchFamily="2" charset="-122"/>
                <a:sym typeface="+mn-ea"/>
              </a:rPr>
              <a:t>模型（</a:t>
            </a:r>
            <a:r>
              <a:rPr lang="en-US" altLang="zh-CN" dirty="0">
                <a:ea typeface="宋体" panose="02010600030101010101" pitchFamily="2" charset="-122"/>
                <a:sym typeface="+mn-ea"/>
              </a:rPr>
              <a:t>DeepCTR</a:t>
            </a:r>
            <a:r>
              <a:rPr lang="zh-CN" altLang="zh-CN" dirty="0">
                <a:ea typeface="宋体" panose="02010600030101010101" pitchFamily="2" charset="-122"/>
                <a:sym typeface="+mn-ea"/>
              </a:rPr>
              <a:t>）</a:t>
            </a:r>
            <a:endParaRPr lang="zh-CN" altLang="en-US" dirty="0">
              <a:ea typeface="宋体" panose="02010600030101010101" pitchFamily="2" charset="-122"/>
              <a:sym typeface="+mn-ea"/>
            </a:endParaRPr>
          </a:p>
        </p:txBody>
      </p:sp>
      <p:sp>
        <p:nvSpPr>
          <p:cNvPr id="131" name="Content Placeholder 2"/>
          <p:cNvSpPr txBox="1">
            <a:spLocks noGrp="1"/>
          </p:cNvSpPr>
          <p:nvPr/>
        </p:nvSpPr>
        <p:spPr>
          <a:xfrm>
            <a:off x="646430" y="1281430"/>
            <a:ext cx="5781675" cy="4712970"/>
          </a:xfrm>
          <a:prstGeom prst="rect">
            <a:avLst/>
          </a:prstGeom>
          <a:ln w="12700">
            <a:miter lim="400000"/>
          </a:ln>
        </p:spPr>
        <p:txBody>
          <a:bodyPr lIns="45719" rIns="45719">
            <a:norm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a:lnSpc>
                <a:spcPct val="150000"/>
              </a:lnSpc>
            </a:pPr>
            <a:r>
              <a:rPr lang="en-US" altLang="zh-CN" sz="1600" dirty="0">
                <a:ea typeface="宋体" panose="02010600030101010101" pitchFamily="2" charset="-122"/>
              </a:rPr>
              <a:t>DeepCTR</a:t>
            </a:r>
            <a:r>
              <a:rPr lang="zh-CN" altLang="zh-CN" sz="1600" dirty="0">
                <a:ea typeface="宋体" panose="02010600030101010101" pitchFamily="2" charset="-122"/>
              </a:rPr>
              <a:t>工具</a:t>
            </a:r>
            <a:endParaRPr lang="en-US" altLang="zh-CN" sz="1600" dirty="0">
              <a:ea typeface="宋体" panose="02010600030101010101" pitchFamily="2" charset="-122"/>
            </a:endParaRPr>
          </a:p>
          <a:p>
            <a:pPr>
              <a:lnSpc>
                <a:spcPct val="150000"/>
              </a:lnSpc>
            </a:pPr>
            <a:r>
              <a:rPr lang="zh-CN" sz="1600" dirty="0">
                <a:ea typeface="宋体" panose="02010600030101010101" pitchFamily="2" charset="-122"/>
              </a:rPr>
              <a:t>文档：</a:t>
            </a:r>
            <a:r>
              <a:rPr sz="1600" dirty="0">
                <a:ea typeface="宋体" panose="02010600030101010101" pitchFamily="2" charset="-122"/>
              </a:rPr>
              <a:t>https://deepctr-doc.readthedocs.io/en/latest/deepctr.models.deepfm.html</a:t>
            </a:r>
          </a:p>
          <a:p>
            <a:pPr>
              <a:lnSpc>
                <a:spcPct val="150000"/>
              </a:lnSpc>
            </a:pPr>
            <a:r>
              <a:rPr sz="1600" dirty="0">
                <a:ea typeface="宋体" panose="02010600030101010101" pitchFamily="2" charset="-122"/>
              </a:rPr>
              <a:t>deepctr.models.deepfm.DeepFM(linear_feature_columns, dnn_feature_columns, fm_group=['default_group'], dnn_hidden_units=(128, 128), l2_reg_linear=1e-05, l2_reg_embedding=1e-05, l2_reg_dnn=0, init_std=0.0001, seed=1024, dnn_dropout=0, dnn_activation='relu', dnn_use_bn=False, task='binary')</a:t>
            </a:r>
          </a:p>
          <a:p>
            <a:pPr>
              <a:lnSpc>
                <a:spcPct val="150000"/>
              </a:lnSpc>
            </a:pPr>
            <a:endParaRPr sz="1600" dirty="0">
              <a:ea typeface="宋体" panose="02010600030101010101" pitchFamily="2" charset="-122"/>
            </a:endParaRPr>
          </a:p>
          <a:p>
            <a:pPr marL="0" indent="0">
              <a:lnSpc>
                <a:spcPct val="150000"/>
              </a:lnSpc>
              <a:buNone/>
            </a:pPr>
            <a:endParaRPr sz="1600" dirty="0">
              <a:ea typeface="宋体" panose="02010600030101010101" pitchFamily="2" charset="-122"/>
            </a:endParaRPr>
          </a:p>
        </p:txBody>
      </p:sp>
      <p:pic>
        <p:nvPicPr>
          <p:cNvPr id="3" name="图片 2"/>
          <p:cNvPicPr>
            <a:picLocks noChangeAspect="1"/>
          </p:cNvPicPr>
          <p:nvPr/>
        </p:nvPicPr>
        <p:blipFill>
          <a:blip r:embed="rId2"/>
          <a:stretch>
            <a:fillRect/>
          </a:stretch>
        </p:blipFill>
        <p:spPr>
          <a:xfrm>
            <a:off x="6616065" y="1413510"/>
            <a:ext cx="5210175" cy="4448175"/>
          </a:xfrm>
          <a:prstGeom prst="rect">
            <a:avLst/>
          </a:prstGeom>
        </p:spPr>
      </p:pic>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fontScale="90000"/>
          </a:bodyPr>
          <a:lstStyle>
            <a:lvl1pPr>
              <a:defRPr>
                <a:solidFill>
                  <a:srgbClr val="C00000"/>
                </a:solidFill>
              </a:defRPr>
            </a:lvl1pPr>
          </a:lstStyle>
          <a:p>
            <a:r>
              <a:rPr lang="en-US" dirty="0">
                <a:sym typeface="+mn-ea"/>
              </a:rPr>
              <a:t>DeepFM</a:t>
            </a:r>
            <a:r>
              <a:rPr lang="zh-CN" altLang="en-US" dirty="0">
                <a:ea typeface="宋体" panose="02010600030101010101" pitchFamily="2" charset="-122"/>
                <a:sym typeface="+mn-ea"/>
              </a:rPr>
              <a:t>模型（</a:t>
            </a:r>
            <a:r>
              <a:rPr lang="en-US" altLang="zh-CN" dirty="0">
                <a:ea typeface="宋体" panose="02010600030101010101" pitchFamily="2" charset="-122"/>
                <a:sym typeface="+mn-ea"/>
              </a:rPr>
              <a:t>DeepCTR</a:t>
            </a:r>
            <a:r>
              <a:rPr lang="zh-CN" altLang="zh-CN" dirty="0">
                <a:ea typeface="宋体" panose="02010600030101010101" pitchFamily="2" charset="-122"/>
                <a:sym typeface="+mn-ea"/>
              </a:rPr>
              <a:t>）</a:t>
            </a:r>
            <a:endParaRPr lang="zh-CN" altLang="en-US" dirty="0">
              <a:ea typeface="宋体" panose="02010600030101010101" pitchFamily="2" charset="-122"/>
              <a:sym typeface="+mn-ea"/>
            </a:endParaRPr>
          </a:p>
        </p:txBody>
      </p:sp>
      <p:sp>
        <p:nvSpPr>
          <p:cNvPr id="131" name="Content Placeholder 2"/>
          <p:cNvSpPr txBox="1">
            <a:spLocks noGrp="1"/>
          </p:cNvSpPr>
          <p:nvPr/>
        </p:nvSpPr>
        <p:spPr>
          <a:xfrm>
            <a:off x="646430" y="1281430"/>
            <a:ext cx="5840095" cy="4712970"/>
          </a:xfrm>
          <a:prstGeom prst="rect">
            <a:avLst/>
          </a:prstGeom>
          <a:ln w="12700">
            <a:miter lim="400000"/>
          </a:ln>
        </p:spPr>
        <p:txBody>
          <a:bodyPr lIns="45719" rIns="45719">
            <a:norm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a:lnSpc>
                <a:spcPct val="150000"/>
              </a:lnSpc>
            </a:pPr>
            <a:r>
              <a:rPr lang="en-US" altLang="zh-CN" sz="1600" dirty="0">
                <a:ea typeface="宋体" panose="02010600030101010101" pitchFamily="2" charset="-122"/>
              </a:rPr>
              <a:t>DeepCTR</a:t>
            </a:r>
            <a:r>
              <a:rPr lang="zh-CN" altLang="zh-CN" sz="1600" dirty="0">
                <a:ea typeface="宋体" panose="02010600030101010101" pitchFamily="2" charset="-122"/>
              </a:rPr>
              <a:t>工具</a:t>
            </a:r>
            <a:endParaRPr lang="en-US" altLang="zh-CN" sz="1600" dirty="0">
              <a:ea typeface="宋体" panose="02010600030101010101" pitchFamily="2" charset="-122"/>
            </a:endParaRPr>
          </a:p>
          <a:p>
            <a:pPr>
              <a:lnSpc>
                <a:spcPct val="150000"/>
              </a:lnSpc>
            </a:pPr>
            <a:r>
              <a:rPr sz="1600" dirty="0">
                <a:ea typeface="宋体" panose="02010600030101010101" pitchFamily="2" charset="-122"/>
              </a:rPr>
              <a:t>model.compile(optimizer</a:t>
            </a:r>
            <a:r>
              <a:rPr lang="en-US" altLang="zh-CN" sz="1600" dirty="0">
                <a:ea typeface="宋体" panose="02010600030101010101" pitchFamily="2" charset="-122"/>
              </a:rPr>
              <a:t>='Adam'</a:t>
            </a:r>
            <a:r>
              <a:rPr sz="1600" dirty="0">
                <a:ea typeface="宋体" panose="02010600030101010101" pitchFamily="2" charset="-122"/>
              </a:rPr>
              <a:t>, loss=None, metrics=None)</a:t>
            </a:r>
          </a:p>
          <a:p>
            <a:pPr>
              <a:lnSpc>
                <a:spcPct val="150000"/>
              </a:lnSpc>
            </a:pPr>
            <a:r>
              <a:rPr sz="1600" dirty="0">
                <a:ea typeface="宋体" panose="02010600030101010101" pitchFamily="2" charset="-122"/>
              </a:rPr>
              <a:t>optimizer：优化器，如Adam</a:t>
            </a:r>
          </a:p>
          <a:p>
            <a:pPr>
              <a:lnSpc>
                <a:spcPct val="150000"/>
              </a:lnSpc>
            </a:pPr>
            <a:r>
              <a:rPr sz="1600" dirty="0">
                <a:ea typeface="宋体" panose="02010600030101010101" pitchFamily="2" charset="-122"/>
              </a:rPr>
              <a:t>loss：计算损失，</a:t>
            </a:r>
            <a:r>
              <a:rPr lang="zh-CN" sz="1600" dirty="0">
                <a:ea typeface="宋体" panose="02010600030101010101" pitchFamily="2" charset="-122"/>
              </a:rPr>
              <a:t>比如</a:t>
            </a:r>
            <a:r>
              <a:rPr sz="1600" dirty="0">
                <a:ea typeface="宋体" panose="02010600030101010101" pitchFamily="2" charset="-122"/>
                <a:sym typeface="+mn-ea"/>
              </a:rPr>
              <a:t>binary_crossentropy </a:t>
            </a:r>
            <a:r>
              <a:rPr lang="zh-CN" sz="1600" dirty="0">
                <a:ea typeface="宋体" panose="02010600030101010101" pitchFamily="2" charset="-122"/>
                <a:sym typeface="+mn-ea"/>
              </a:rPr>
              <a:t>二分类</a:t>
            </a:r>
            <a:r>
              <a:rPr sz="1600" dirty="0">
                <a:ea typeface="宋体" panose="02010600030101010101" pitchFamily="2" charset="-122"/>
              </a:rPr>
              <a:t>交叉熵损失</a:t>
            </a:r>
          </a:p>
          <a:p>
            <a:pPr>
              <a:lnSpc>
                <a:spcPct val="150000"/>
              </a:lnSpc>
            </a:pPr>
            <a:r>
              <a:rPr sz="1600" dirty="0">
                <a:ea typeface="宋体" panose="02010600030101010101" pitchFamily="2" charset="-122"/>
              </a:rPr>
              <a:t>metrics: 列表，包含评估模型在训练和测试时的性能的指标，</a:t>
            </a:r>
            <a:r>
              <a:rPr lang="zh-CN" sz="1600" dirty="0">
                <a:ea typeface="宋体" panose="02010600030101010101" pitchFamily="2" charset="-122"/>
              </a:rPr>
              <a:t>比如</a:t>
            </a:r>
            <a:r>
              <a:rPr sz="1600" dirty="0">
                <a:ea typeface="宋体" panose="02010600030101010101" pitchFamily="2" charset="-122"/>
              </a:rPr>
              <a:t>metrics=[‘accuracy’]</a:t>
            </a:r>
            <a:r>
              <a:rPr lang="zh-CN" sz="1600" dirty="0">
                <a:ea typeface="宋体" panose="02010600030101010101" pitchFamily="2" charset="-122"/>
              </a:rPr>
              <a:t>，</a:t>
            </a:r>
            <a:r>
              <a:rPr sz="1600" dirty="0">
                <a:ea typeface="宋体" panose="02010600030101010101" pitchFamily="2" charset="-122"/>
              </a:rPr>
              <a:t>如果要在多输出模型中为不同的输出指定不同的指标，可向该参数传递一个字典，例如metrics={‘output_a’: ‘accuracy’}</a:t>
            </a:r>
          </a:p>
          <a:p>
            <a:pPr>
              <a:lnSpc>
                <a:spcPct val="150000"/>
              </a:lnSpc>
            </a:pPr>
            <a:endParaRPr sz="1600" dirty="0">
              <a:ea typeface="宋体" panose="02010600030101010101" pitchFamily="2" charset="-122"/>
            </a:endParaRPr>
          </a:p>
          <a:p>
            <a:pPr marL="0" indent="0">
              <a:lnSpc>
                <a:spcPct val="150000"/>
              </a:lnSpc>
              <a:buNone/>
            </a:pPr>
            <a:endParaRPr sz="1600" dirty="0">
              <a:ea typeface="宋体" panose="02010600030101010101" pitchFamily="2" charset="-122"/>
            </a:endParaRPr>
          </a:p>
        </p:txBody>
      </p:sp>
      <p:pic>
        <p:nvPicPr>
          <p:cNvPr id="2" name="图片 1"/>
          <p:cNvPicPr>
            <a:picLocks noChangeAspect="1"/>
          </p:cNvPicPr>
          <p:nvPr/>
        </p:nvPicPr>
        <p:blipFill>
          <a:blip r:embed="rId2"/>
          <a:stretch>
            <a:fillRect/>
          </a:stretch>
        </p:blipFill>
        <p:spPr>
          <a:xfrm>
            <a:off x="6452235" y="2867660"/>
            <a:ext cx="5334000" cy="3048000"/>
          </a:xfrm>
          <a:prstGeom prst="rect">
            <a:avLst/>
          </a:prstGeom>
        </p:spPr>
      </p:pic>
      <p:sp>
        <p:nvSpPr>
          <p:cNvPr id="3" name="Content Placeholder 2"/>
          <p:cNvSpPr txBox="1">
            <a:spLocks noGrp="1"/>
          </p:cNvSpPr>
          <p:nvPr/>
        </p:nvSpPr>
        <p:spPr>
          <a:xfrm>
            <a:off x="6521450" y="1340485"/>
            <a:ext cx="5840095" cy="4712970"/>
          </a:xfrm>
          <a:prstGeom prst="rect">
            <a:avLst/>
          </a:prstGeom>
          <a:ln w="12700">
            <a:miter lim="400000"/>
          </a:ln>
        </p:spPr>
        <p:txBody>
          <a:bodyPr lIns="45719" rIns="45719">
            <a:norm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a:lnSpc>
                <a:spcPct val="150000"/>
              </a:lnSpc>
            </a:pPr>
            <a:r>
              <a:rPr lang="zh-CN" sz="1600" dirty="0">
                <a:ea typeface="宋体" panose="02010600030101010101" pitchFamily="2" charset="-122"/>
              </a:rPr>
              <a:t>通过</a:t>
            </a:r>
            <a:r>
              <a:rPr lang="en-US" altLang="zh-CN" sz="1600" dirty="0">
                <a:ea typeface="宋体" panose="02010600030101010101" pitchFamily="2" charset="-122"/>
              </a:rPr>
              <a:t>examples</a:t>
            </a:r>
            <a:r>
              <a:rPr lang="zh-CN" altLang="en-US" sz="1600" dirty="0">
                <a:ea typeface="宋体" panose="02010600030101010101" pitchFamily="2" charset="-122"/>
              </a:rPr>
              <a:t>快速上手工具</a:t>
            </a:r>
            <a:endParaRPr lang="en-US" altLang="zh-CN" sz="1600" dirty="0">
              <a:ea typeface="宋体" panose="02010600030101010101" pitchFamily="2" charset="-122"/>
            </a:endParaRPr>
          </a:p>
          <a:p>
            <a:pPr marL="0" indent="0">
              <a:lnSpc>
                <a:spcPct val="150000"/>
              </a:lnSpc>
              <a:buNone/>
            </a:pPr>
            <a:r>
              <a:rPr sz="1600" dirty="0">
                <a:ea typeface="宋体" panose="02010600030101010101" pitchFamily="2" charset="-122"/>
              </a:rPr>
              <a:t>https://github.com/shenweichen/DeepCTR/blob/master/examples/run_classification_criteo.py</a:t>
            </a:r>
          </a:p>
        </p:txBody>
      </p:sp>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fontScale="90000"/>
          </a:bodyPr>
          <a:lstStyle>
            <a:lvl1pPr>
              <a:defRPr>
                <a:solidFill>
                  <a:srgbClr val="C00000"/>
                </a:solidFill>
              </a:defRPr>
            </a:lvl1pPr>
          </a:lstStyle>
          <a:p>
            <a:r>
              <a:rPr lang="en-US" dirty="0">
                <a:sym typeface="+mn-ea"/>
              </a:rPr>
              <a:t>DeepFM</a:t>
            </a:r>
            <a:r>
              <a:rPr lang="zh-CN" altLang="en-US" dirty="0">
                <a:ea typeface="宋体" panose="02010600030101010101" pitchFamily="2" charset="-122"/>
                <a:sym typeface="+mn-ea"/>
              </a:rPr>
              <a:t>模型（</a:t>
            </a:r>
            <a:r>
              <a:rPr lang="en-US" altLang="zh-CN" dirty="0">
                <a:ea typeface="宋体" panose="02010600030101010101" pitchFamily="2" charset="-122"/>
                <a:sym typeface="+mn-ea"/>
              </a:rPr>
              <a:t>DeepCTR</a:t>
            </a:r>
            <a:r>
              <a:rPr lang="zh-CN" altLang="zh-CN" dirty="0">
                <a:ea typeface="宋体" panose="02010600030101010101" pitchFamily="2" charset="-122"/>
                <a:sym typeface="+mn-ea"/>
              </a:rPr>
              <a:t>）</a:t>
            </a:r>
            <a:endParaRPr lang="zh-CN" altLang="en-US" dirty="0">
              <a:ea typeface="宋体" panose="02010600030101010101" pitchFamily="2" charset="-122"/>
              <a:sym typeface="+mn-ea"/>
            </a:endParaRPr>
          </a:p>
        </p:txBody>
      </p:sp>
      <p:sp>
        <p:nvSpPr>
          <p:cNvPr id="131" name="Content Placeholder 2"/>
          <p:cNvSpPr txBox="1">
            <a:spLocks noGrp="1"/>
          </p:cNvSpPr>
          <p:nvPr/>
        </p:nvSpPr>
        <p:spPr>
          <a:xfrm>
            <a:off x="646430" y="1500505"/>
            <a:ext cx="5781675" cy="471297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00000"/>
              </a:lnSpc>
              <a:spcAft>
                <a:spcPts val="500"/>
              </a:spcAft>
              <a:buNone/>
            </a:pPr>
            <a:r>
              <a:rPr altLang="zh-CN" sz="1300" dirty="0">
                <a:ea typeface="宋体" panose="02010600030101010101" pitchFamily="2" charset="-122"/>
              </a:rPr>
              <a:t>sparse_features = cate</a:t>
            </a:r>
          </a:p>
          <a:p>
            <a:pPr marL="0" indent="0">
              <a:lnSpc>
                <a:spcPct val="100000"/>
              </a:lnSpc>
              <a:spcAft>
                <a:spcPts val="500"/>
              </a:spcAft>
              <a:buNone/>
            </a:pPr>
            <a:r>
              <a:rPr altLang="zh-CN" sz="1300" dirty="0">
                <a:ea typeface="宋体" panose="02010600030101010101" pitchFamily="2" charset="-122"/>
              </a:rPr>
              <a:t># 除了分类特征以外，其余都是稠密类型</a:t>
            </a:r>
          </a:p>
          <a:p>
            <a:pPr marL="0" indent="0">
              <a:lnSpc>
                <a:spcPct val="100000"/>
              </a:lnSpc>
              <a:spcAft>
                <a:spcPts val="500"/>
              </a:spcAft>
              <a:buNone/>
            </a:pPr>
            <a:r>
              <a:rPr altLang="zh-CN" sz="1300" dirty="0">
                <a:ea typeface="宋体" panose="02010600030101010101" pitchFamily="2" charset="-122"/>
              </a:rPr>
              <a:t>dense_features = list(set([i if i not in cate else '' for i in train.drop('Attrition', axis=1).columns]))</a:t>
            </a:r>
          </a:p>
          <a:p>
            <a:pPr marL="0" indent="0">
              <a:lnSpc>
                <a:spcPct val="100000"/>
              </a:lnSpc>
              <a:spcAft>
                <a:spcPts val="500"/>
              </a:spcAft>
              <a:buNone/>
            </a:pPr>
            <a:r>
              <a:rPr altLang="zh-CN" sz="1300" dirty="0">
                <a:ea typeface="宋体" panose="02010600030101010101" pitchFamily="2" charset="-122"/>
              </a:rPr>
              <a:t>dense_features.remove('')</a:t>
            </a:r>
          </a:p>
          <a:p>
            <a:pPr marL="0" indent="0">
              <a:lnSpc>
                <a:spcPct val="100000"/>
              </a:lnSpc>
              <a:spcAft>
                <a:spcPts val="500"/>
              </a:spcAft>
              <a:buNone/>
            </a:pPr>
            <a:r>
              <a:rPr altLang="zh-CN" sz="1300" dirty="0">
                <a:ea typeface="宋体" panose="02010600030101010101" pitchFamily="2" charset="-122"/>
              </a:rPr>
              <a:t># 处理缺失值</a:t>
            </a:r>
          </a:p>
          <a:p>
            <a:pPr marL="0" indent="0">
              <a:lnSpc>
                <a:spcPct val="100000"/>
              </a:lnSpc>
              <a:spcAft>
                <a:spcPts val="500"/>
              </a:spcAft>
              <a:buNone/>
            </a:pPr>
            <a:r>
              <a:rPr altLang="zh-CN" sz="1300" dirty="0">
                <a:ea typeface="宋体" panose="02010600030101010101" pitchFamily="2" charset="-122"/>
              </a:rPr>
              <a:t>train[sparse_features] = train[sparse_features].fillna('-1', )</a:t>
            </a:r>
          </a:p>
          <a:p>
            <a:pPr marL="0" indent="0">
              <a:lnSpc>
                <a:spcPct val="100000"/>
              </a:lnSpc>
              <a:spcAft>
                <a:spcPts val="500"/>
              </a:spcAft>
              <a:buNone/>
            </a:pPr>
            <a:r>
              <a:rPr altLang="zh-CN" sz="1300" dirty="0">
                <a:ea typeface="宋体" panose="02010600030101010101" pitchFamily="2" charset="-122"/>
              </a:rPr>
              <a:t>train[dense_features] = train[dense_features].fillna(0, )</a:t>
            </a:r>
          </a:p>
          <a:p>
            <a:pPr marL="0" indent="0">
              <a:lnSpc>
                <a:spcPct val="100000"/>
              </a:lnSpc>
              <a:spcAft>
                <a:spcPts val="500"/>
              </a:spcAft>
              <a:buNone/>
            </a:pPr>
            <a:r>
              <a:rPr altLang="zh-CN" sz="1300" dirty="0">
                <a:ea typeface="宋体" panose="02010600030101010101" pitchFamily="2" charset="-122"/>
              </a:rPr>
              <a:t># 对离散特征进行标签编码</a:t>
            </a:r>
          </a:p>
          <a:p>
            <a:pPr marL="0" indent="0">
              <a:lnSpc>
                <a:spcPct val="100000"/>
              </a:lnSpc>
              <a:spcAft>
                <a:spcPts val="500"/>
              </a:spcAft>
              <a:buNone/>
            </a:pPr>
            <a:r>
              <a:rPr altLang="zh-CN" sz="1300" dirty="0">
                <a:ea typeface="宋体" panose="02010600030101010101" pitchFamily="2" charset="-122"/>
              </a:rPr>
              <a:t>target = ['Attrition']</a:t>
            </a:r>
          </a:p>
          <a:p>
            <a:pPr marL="0" indent="0">
              <a:lnSpc>
                <a:spcPct val="100000"/>
              </a:lnSpc>
              <a:spcAft>
                <a:spcPts val="500"/>
              </a:spcAft>
              <a:buNone/>
            </a:pPr>
            <a:r>
              <a:rPr altLang="zh-CN" sz="1300" dirty="0">
                <a:ea typeface="宋体" panose="02010600030101010101" pitchFamily="2" charset="-122"/>
              </a:rPr>
              <a:t>for feat in sparse_features:</a:t>
            </a:r>
          </a:p>
          <a:p>
            <a:pPr marL="0" indent="0">
              <a:lnSpc>
                <a:spcPct val="100000"/>
              </a:lnSpc>
              <a:spcAft>
                <a:spcPts val="500"/>
              </a:spcAft>
              <a:buNone/>
            </a:pPr>
            <a:r>
              <a:rPr altLang="zh-CN" sz="1300" dirty="0">
                <a:ea typeface="宋体" panose="02010600030101010101" pitchFamily="2" charset="-122"/>
              </a:rPr>
              <a:t>    lbe = LabelEncoder()</a:t>
            </a:r>
          </a:p>
          <a:p>
            <a:pPr marL="0" indent="0">
              <a:lnSpc>
                <a:spcPct val="100000"/>
              </a:lnSpc>
              <a:spcAft>
                <a:spcPts val="500"/>
              </a:spcAft>
              <a:buNone/>
            </a:pPr>
            <a:r>
              <a:rPr altLang="zh-CN" sz="1300" dirty="0">
                <a:ea typeface="宋体" panose="02010600030101010101" pitchFamily="2" charset="-122"/>
              </a:rPr>
              <a:t>    data[feat] = lbe.fit_transform(data[feat])</a:t>
            </a:r>
          </a:p>
          <a:p>
            <a:pPr marL="0" indent="0">
              <a:lnSpc>
                <a:spcPct val="100000"/>
              </a:lnSpc>
              <a:spcAft>
                <a:spcPts val="500"/>
              </a:spcAft>
              <a:buNone/>
            </a:pPr>
            <a:r>
              <a:rPr altLang="zh-CN" sz="1300" dirty="0">
                <a:ea typeface="宋体" panose="02010600030101010101" pitchFamily="2" charset="-122"/>
              </a:rPr>
              <a:t>print(data)</a:t>
            </a:r>
          </a:p>
          <a:p>
            <a:pPr marL="0" indent="0">
              <a:lnSpc>
                <a:spcPct val="100000"/>
              </a:lnSpc>
              <a:spcAft>
                <a:spcPts val="500"/>
              </a:spcAft>
              <a:buNone/>
            </a:pPr>
            <a:endParaRPr altLang="zh-CN" sz="1300" dirty="0">
              <a:ea typeface="宋体" panose="02010600030101010101" pitchFamily="2" charset="-122"/>
            </a:endParaRPr>
          </a:p>
        </p:txBody>
      </p:sp>
      <p:pic>
        <p:nvPicPr>
          <p:cNvPr id="2" name="图片 1"/>
          <p:cNvPicPr>
            <a:picLocks noChangeAspect="1"/>
          </p:cNvPicPr>
          <p:nvPr/>
        </p:nvPicPr>
        <p:blipFill>
          <a:blip r:embed="rId2"/>
          <a:stretch>
            <a:fillRect/>
          </a:stretch>
        </p:blipFill>
        <p:spPr>
          <a:xfrm>
            <a:off x="6428105" y="2790190"/>
            <a:ext cx="5534025" cy="2076450"/>
          </a:xfrm>
          <a:prstGeom prst="rect">
            <a:avLst/>
          </a:prstGeom>
        </p:spPr>
      </p:pic>
      <p:sp>
        <p:nvSpPr>
          <p:cNvPr id="8" name="右箭头 7"/>
          <p:cNvSpPr/>
          <p:nvPr/>
        </p:nvSpPr>
        <p:spPr>
          <a:xfrm>
            <a:off x="5711825" y="3691255"/>
            <a:ext cx="421005" cy="274955"/>
          </a:xfrm>
          <a:prstGeom prst="rightArrow">
            <a:avLst/>
          </a:prstGeom>
          <a:solidFill>
            <a:srgbClr val="FFFFFF"/>
          </a:solidFill>
          <a:ln w="12700" cap="flat">
            <a:solidFill>
              <a:schemeClr val="accent1"/>
            </a:solidFill>
            <a:prstDash val="solid"/>
            <a:miter lim="8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ctr" forceAA="0">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n-lt"/>
              <a:ea typeface="+mn-ea"/>
              <a:cs typeface="+mn-cs"/>
              <a:sym typeface="Calibri" panose="020F0502020204030204"/>
            </a:endParaRPr>
          </a:p>
        </p:txBody>
      </p:sp>
      <p:sp>
        <p:nvSpPr>
          <p:cNvPr id="3" name="Content Placeholder 2"/>
          <p:cNvSpPr txBox="1">
            <a:spLocks noGrp="1"/>
          </p:cNvSpPr>
          <p:nvPr/>
        </p:nvSpPr>
        <p:spPr>
          <a:xfrm>
            <a:off x="415290" y="1016000"/>
            <a:ext cx="5781675" cy="549275"/>
          </a:xfrm>
          <a:prstGeom prst="rect">
            <a:avLst/>
          </a:prstGeom>
          <a:ln w="12700">
            <a:miter lim="400000"/>
          </a:ln>
        </p:spPr>
        <p:txBody>
          <a:bodyPr lIns="45719" rIns="45719">
            <a:norm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en-US" sz="1600" dirty="0">
                <a:solidFill>
                  <a:srgbClr val="FF0000"/>
                </a:solidFill>
                <a:ea typeface="宋体" panose="02010600030101010101" pitchFamily="2" charset="-122"/>
              </a:rPr>
              <a:t>Project A</a:t>
            </a:r>
            <a:r>
              <a:rPr lang="zh-CN" altLang="en-US" sz="1600" dirty="0">
                <a:solidFill>
                  <a:srgbClr val="FF0000"/>
                </a:solidFill>
                <a:ea typeface="宋体" panose="02010600030101010101" pitchFamily="2" charset="-122"/>
              </a:rPr>
              <a:t>：员工离职预测</a:t>
            </a:r>
          </a:p>
        </p:txBody>
      </p:sp>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fontScale="90000"/>
          </a:bodyPr>
          <a:lstStyle>
            <a:lvl1pPr>
              <a:defRPr>
                <a:solidFill>
                  <a:srgbClr val="C00000"/>
                </a:solidFill>
              </a:defRPr>
            </a:lvl1pPr>
          </a:lstStyle>
          <a:p>
            <a:r>
              <a:rPr lang="en-US" dirty="0">
                <a:sym typeface="+mn-ea"/>
              </a:rPr>
              <a:t>DeepFM</a:t>
            </a:r>
            <a:r>
              <a:rPr lang="zh-CN" altLang="en-US" dirty="0">
                <a:ea typeface="宋体" panose="02010600030101010101" pitchFamily="2" charset="-122"/>
                <a:sym typeface="+mn-ea"/>
              </a:rPr>
              <a:t>模型（</a:t>
            </a:r>
            <a:r>
              <a:rPr lang="en-US" altLang="zh-CN" dirty="0">
                <a:ea typeface="宋体" panose="02010600030101010101" pitchFamily="2" charset="-122"/>
                <a:sym typeface="+mn-ea"/>
              </a:rPr>
              <a:t>DeepCTR</a:t>
            </a:r>
            <a:r>
              <a:rPr lang="zh-CN" altLang="zh-CN" dirty="0">
                <a:ea typeface="宋体" panose="02010600030101010101" pitchFamily="2" charset="-122"/>
                <a:sym typeface="+mn-ea"/>
              </a:rPr>
              <a:t>）</a:t>
            </a:r>
            <a:endParaRPr lang="zh-CN" altLang="en-US" dirty="0">
              <a:ea typeface="宋体" panose="02010600030101010101" pitchFamily="2" charset="-122"/>
              <a:sym typeface="+mn-ea"/>
            </a:endParaRPr>
          </a:p>
        </p:txBody>
      </p:sp>
      <p:sp>
        <p:nvSpPr>
          <p:cNvPr id="131" name="Content Placeholder 2"/>
          <p:cNvSpPr txBox="1">
            <a:spLocks noGrp="1"/>
          </p:cNvSpPr>
          <p:nvPr/>
        </p:nvSpPr>
        <p:spPr>
          <a:xfrm>
            <a:off x="646430" y="1100455"/>
            <a:ext cx="5781675" cy="471297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altLang="zh-CN" sz="1400" dirty="0">
                <a:ea typeface="宋体" panose="02010600030101010101" pitchFamily="2" charset="-122"/>
              </a:rPr>
              <a:t># 对数据进行0-1</a:t>
            </a:r>
            <a:r>
              <a:rPr lang="zh-CN" sz="1400" dirty="0">
                <a:ea typeface="宋体" panose="02010600030101010101" pitchFamily="2" charset="-122"/>
              </a:rPr>
              <a:t>规范化</a:t>
            </a:r>
            <a:endParaRPr altLang="zh-CN" sz="1400" dirty="0">
              <a:ea typeface="宋体" panose="02010600030101010101" pitchFamily="2" charset="-122"/>
            </a:endParaRPr>
          </a:p>
          <a:p>
            <a:pPr marL="0" indent="0">
              <a:lnSpc>
                <a:spcPct val="150000"/>
              </a:lnSpc>
              <a:buNone/>
            </a:pPr>
            <a:r>
              <a:rPr altLang="zh-CN" sz="1400" dirty="0">
                <a:ea typeface="宋体" panose="02010600030101010101" pitchFamily="2" charset="-122"/>
              </a:rPr>
              <a:t>mms = MinMaxScaler(feature_range=(0, 1))</a:t>
            </a:r>
          </a:p>
          <a:p>
            <a:pPr marL="0" indent="0">
              <a:lnSpc>
                <a:spcPct val="150000"/>
              </a:lnSpc>
              <a:buNone/>
            </a:pPr>
            <a:r>
              <a:rPr altLang="zh-CN" sz="1400" dirty="0">
                <a:ea typeface="宋体" panose="02010600030101010101" pitchFamily="2" charset="-122"/>
              </a:rPr>
              <a:t>train[dense_features] = mms.fit_transform(train[dense_features])</a:t>
            </a:r>
          </a:p>
          <a:p>
            <a:pPr marL="0" indent="0">
              <a:lnSpc>
                <a:spcPct val="150000"/>
              </a:lnSpc>
              <a:buNone/>
            </a:pPr>
            <a:r>
              <a:rPr altLang="zh-CN" sz="1400" dirty="0">
                <a:ea typeface="宋体" panose="02010600030101010101" pitchFamily="2" charset="-122"/>
              </a:rPr>
              <a:t>test[dense_features] = mms.fit_transform(test[dense_features])</a:t>
            </a:r>
          </a:p>
          <a:p>
            <a:pPr marL="0" indent="0">
              <a:lnSpc>
                <a:spcPct val="150000"/>
              </a:lnSpc>
              <a:buNone/>
            </a:pPr>
            <a:r>
              <a:rPr altLang="zh-CN" sz="1400" dirty="0">
                <a:ea typeface="宋体" panose="02010600030101010101" pitchFamily="2" charset="-122"/>
              </a:rPr>
              <a:t># 处理定长离散特征</a:t>
            </a:r>
          </a:p>
          <a:p>
            <a:pPr marL="0" indent="0">
              <a:lnSpc>
                <a:spcPct val="150000"/>
              </a:lnSpc>
              <a:buNone/>
            </a:pPr>
            <a:r>
              <a:rPr altLang="zh-CN" sz="1400" dirty="0">
                <a:ea typeface="宋体" panose="02010600030101010101" pitchFamily="2" charset="-122"/>
              </a:rPr>
              <a:t>fixlen_feature_columns = [SparseFeat(feat, data[feat].nunique())</a:t>
            </a:r>
          </a:p>
          <a:p>
            <a:pPr marL="0" indent="0">
              <a:lnSpc>
                <a:spcPct val="150000"/>
              </a:lnSpc>
              <a:buNone/>
            </a:pPr>
            <a:r>
              <a:rPr altLang="zh-CN" sz="1400" dirty="0">
                <a:ea typeface="宋体" panose="02010600030101010101" pitchFamily="2" charset="-122"/>
              </a:rPr>
              <a:t>                          for feat in sparse_features] + [DenseFeat(feat, 1,)</a:t>
            </a:r>
          </a:p>
          <a:p>
            <a:pPr marL="0" indent="0">
              <a:lnSpc>
                <a:spcPct val="150000"/>
              </a:lnSpc>
              <a:buNone/>
            </a:pPr>
            <a:r>
              <a:rPr altLang="zh-CN" sz="1400" dirty="0">
                <a:ea typeface="宋体" panose="02010600030101010101" pitchFamily="2" charset="-122"/>
              </a:rPr>
              <a:t>                          for feat in dense_features]</a:t>
            </a:r>
          </a:p>
          <a:p>
            <a:pPr marL="0" indent="0">
              <a:lnSpc>
                <a:spcPct val="150000"/>
              </a:lnSpc>
              <a:buNone/>
            </a:pPr>
            <a:r>
              <a:rPr altLang="zh-CN" sz="1400" dirty="0">
                <a:ea typeface="宋体" panose="02010600030101010101" pitchFamily="2" charset="-122"/>
              </a:rPr>
              <a:t>dnn_feature_columns = fixlen_feature_columns</a:t>
            </a:r>
          </a:p>
          <a:p>
            <a:pPr marL="0" indent="0">
              <a:lnSpc>
                <a:spcPct val="150000"/>
              </a:lnSpc>
              <a:buNone/>
            </a:pPr>
            <a:r>
              <a:rPr altLang="zh-CN" sz="1400" dirty="0">
                <a:ea typeface="宋体" panose="02010600030101010101" pitchFamily="2" charset="-122"/>
              </a:rPr>
              <a:t>linear_feature_columns = fixlen_feature_columns</a:t>
            </a:r>
          </a:p>
          <a:p>
            <a:pPr marL="0" indent="0">
              <a:lnSpc>
                <a:spcPct val="150000"/>
              </a:lnSpc>
              <a:buNone/>
            </a:pPr>
            <a:r>
              <a:rPr altLang="zh-CN" sz="1400" dirty="0">
                <a:ea typeface="宋体" panose="02010600030101010101" pitchFamily="2" charset="-122"/>
              </a:rPr>
              <a:t>print(fixlen_feature_columns)</a:t>
            </a:r>
          </a:p>
        </p:txBody>
      </p:sp>
      <p:sp>
        <p:nvSpPr>
          <p:cNvPr id="8" name="右箭头 7"/>
          <p:cNvSpPr/>
          <p:nvPr/>
        </p:nvSpPr>
        <p:spPr>
          <a:xfrm>
            <a:off x="5711825" y="3691255"/>
            <a:ext cx="421005" cy="274955"/>
          </a:xfrm>
          <a:prstGeom prst="rightArrow">
            <a:avLst/>
          </a:prstGeom>
          <a:solidFill>
            <a:srgbClr val="FFFFFF"/>
          </a:solidFill>
          <a:ln w="12700" cap="flat">
            <a:solidFill>
              <a:schemeClr val="accent1"/>
            </a:solidFill>
            <a:prstDash val="solid"/>
            <a:miter lim="8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ctr" forceAA="0">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n-lt"/>
              <a:ea typeface="+mn-ea"/>
              <a:cs typeface="+mn-cs"/>
              <a:sym typeface="Calibri" panose="020F0502020204030204"/>
            </a:endParaRPr>
          </a:p>
        </p:txBody>
      </p:sp>
      <p:pic>
        <p:nvPicPr>
          <p:cNvPr id="4" name="图片 3"/>
          <p:cNvPicPr>
            <a:picLocks noChangeAspect="1"/>
          </p:cNvPicPr>
          <p:nvPr/>
        </p:nvPicPr>
        <p:blipFill>
          <a:blip r:embed="rId2"/>
          <a:stretch>
            <a:fillRect/>
          </a:stretch>
        </p:blipFill>
        <p:spPr>
          <a:xfrm>
            <a:off x="6301740" y="1100455"/>
            <a:ext cx="5762625" cy="5653405"/>
          </a:xfrm>
          <a:prstGeom prst="rect">
            <a:avLst/>
          </a:prstGeom>
        </p:spPr>
      </p:pic>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fontScale="90000"/>
          </a:bodyPr>
          <a:lstStyle>
            <a:lvl1pPr>
              <a:defRPr>
                <a:solidFill>
                  <a:srgbClr val="C00000"/>
                </a:solidFill>
              </a:defRPr>
            </a:lvl1pPr>
          </a:lstStyle>
          <a:p>
            <a:r>
              <a:rPr lang="en-US" dirty="0">
                <a:sym typeface="+mn-ea"/>
              </a:rPr>
              <a:t>DeepFM</a:t>
            </a:r>
            <a:r>
              <a:rPr lang="zh-CN" altLang="en-US" dirty="0">
                <a:ea typeface="宋体" panose="02010600030101010101" pitchFamily="2" charset="-122"/>
                <a:sym typeface="+mn-ea"/>
              </a:rPr>
              <a:t>模型（</a:t>
            </a:r>
            <a:r>
              <a:rPr lang="en-US" altLang="zh-CN" dirty="0">
                <a:ea typeface="宋体" panose="02010600030101010101" pitchFamily="2" charset="-122"/>
                <a:sym typeface="+mn-ea"/>
              </a:rPr>
              <a:t>DeepCTR</a:t>
            </a:r>
            <a:r>
              <a:rPr lang="zh-CN" altLang="zh-CN" dirty="0">
                <a:ea typeface="宋体" panose="02010600030101010101" pitchFamily="2" charset="-122"/>
                <a:sym typeface="+mn-ea"/>
              </a:rPr>
              <a:t>）</a:t>
            </a:r>
            <a:endParaRPr lang="zh-CN" altLang="en-US" dirty="0">
              <a:ea typeface="宋体" panose="02010600030101010101" pitchFamily="2" charset="-122"/>
              <a:sym typeface="+mn-ea"/>
            </a:endParaRPr>
          </a:p>
        </p:txBody>
      </p:sp>
      <p:sp>
        <p:nvSpPr>
          <p:cNvPr id="131" name="Content Placeholder 2"/>
          <p:cNvSpPr txBox="1">
            <a:spLocks noGrp="1"/>
          </p:cNvSpPr>
          <p:nvPr/>
        </p:nvSpPr>
        <p:spPr>
          <a:xfrm>
            <a:off x="492760" y="1396365"/>
            <a:ext cx="5212080" cy="471297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altLang="zh-CN" sz="1400" dirty="0">
                <a:ea typeface="宋体" panose="02010600030101010101" pitchFamily="2" charset="-122"/>
              </a:rPr>
              <a:t># 得到所有</a:t>
            </a:r>
            <a:r>
              <a:rPr lang="zh-CN" sz="1400" dirty="0">
                <a:ea typeface="宋体" panose="02010600030101010101" pitchFamily="2" charset="-122"/>
              </a:rPr>
              <a:t>特征名称</a:t>
            </a:r>
            <a:endParaRPr altLang="zh-CN" sz="1400" dirty="0">
              <a:ea typeface="宋体" panose="02010600030101010101" pitchFamily="2" charset="-122"/>
            </a:endParaRPr>
          </a:p>
          <a:p>
            <a:pPr marL="0" indent="0">
              <a:lnSpc>
                <a:spcPct val="150000"/>
              </a:lnSpc>
              <a:buNone/>
            </a:pPr>
            <a:r>
              <a:rPr altLang="zh-CN" sz="1400" dirty="0">
                <a:ea typeface="宋体" panose="02010600030101010101" pitchFamily="2" charset="-122"/>
              </a:rPr>
              <a:t>feature_names = get_feature_names(linear_feature_columns + dnn_feature_columns)</a:t>
            </a:r>
          </a:p>
          <a:p>
            <a:pPr marL="0" indent="0">
              <a:lnSpc>
                <a:spcPct val="150000"/>
              </a:lnSpc>
              <a:buNone/>
            </a:pPr>
            <a:r>
              <a:rPr altLang="zh-CN" sz="1400" dirty="0">
                <a:ea typeface="宋体" panose="02010600030101010101" pitchFamily="2" charset="-122"/>
              </a:rPr>
              <a:t>train_model_input = {name:train[name] for name in feature_names}</a:t>
            </a:r>
          </a:p>
          <a:p>
            <a:pPr marL="0" indent="0">
              <a:lnSpc>
                <a:spcPct val="150000"/>
              </a:lnSpc>
              <a:buNone/>
            </a:pPr>
            <a:r>
              <a:rPr altLang="zh-CN" sz="1400" dirty="0">
                <a:ea typeface="宋体" panose="02010600030101010101" pitchFamily="2" charset="-122"/>
              </a:rPr>
              <a:t>model = DeepFM(linear_feature_columns, dnn_feature_columns, task='binary')</a:t>
            </a:r>
          </a:p>
          <a:p>
            <a:pPr marL="0" indent="0">
              <a:lnSpc>
                <a:spcPct val="150000"/>
              </a:lnSpc>
              <a:buNone/>
            </a:pPr>
            <a:r>
              <a:rPr altLang="zh-CN" sz="1400" dirty="0">
                <a:ea typeface="宋体" panose="02010600030101010101" pitchFamily="2" charset="-122"/>
              </a:rPr>
              <a:t>model.compile("adam", "binary_crossentropy", metrics=['binary_crossentropy'], )</a:t>
            </a:r>
          </a:p>
          <a:p>
            <a:pPr marL="0" indent="0">
              <a:lnSpc>
                <a:spcPct val="150000"/>
              </a:lnSpc>
              <a:buNone/>
            </a:pPr>
            <a:r>
              <a:rPr altLang="zh-CN" sz="1400" dirty="0">
                <a:ea typeface="宋体" panose="02010600030101010101" pitchFamily="2" charset="-122"/>
              </a:rPr>
              <a:t>history = model.fit(train_model_input, train[target].values,</a:t>
            </a:r>
          </a:p>
          <a:p>
            <a:pPr marL="0" indent="0">
              <a:lnSpc>
                <a:spcPct val="150000"/>
              </a:lnSpc>
              <a:buNone/>
            </a:pPr>
            <a:r>
              <a:rPr altLang="zh-CN" sz="1400" dirty="0">
                <a:ea typeface="宋体" panose="02010600030101010101" pitchFamily="2" charset="-122"/>
              </a:rPr>
              <a:t>                    batch_size=256, epochs=50, verbose=2, validation_split=0.2, )</a:t>
            </a:r>
          </a:p>
          <a:p>
            <a:pPr marL="0" indent="0">
              <a:lnSpc>
                <a:spcPct val="150000"/>
              </a:lnSpc>
              <a:buNone/>
            </a:pPr>
            <a:endParaRPr altLang="zh-CN" sz="1400" dirty="0">
              <a:ea typeface="宋体" panose="02010600030101010101" pitchFamily="2" charset="-122"/>
            </a:endParaRPr>
          </a:p>
        </p:txBody>
      </p:sp>
      <p:sp>
        <p:nvSpPr>
          <p:cNvPr id="8" name="右箭头 7"/>
          <p:cNvSpPr/>
          <p:nvPr/>
        </p:nvSpPr>
        <p:spPr>
          <a:xfrm>
            <a:off x="4823460" y="3641090"/>
            <a:ext cx="421005" cy="274955"/>
          </a:xfrm>
          <a:prstGeom prst="rightArrow">
            <a:avLst/>
          </a:prstGeom>
          <a:solidFill>
            <a:srgbClr val="FFFFFF"/>
          </a:solidFill>
          <a:ln w="12700" cap="flat">
            <a:solidFill>
              <a:schemeClr val="accent1"/>
            </a:solidFill>
            <a:prstDash val="solid"/>
            <a:miter lim="8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ctr" forceAA="0">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n-lt"/>
              <a:ea typeface="+mn-ea"/>
              <a:cs typeface="+mn-cs"/>
              <a:sym typeface="Calibri" panose="020F0502020204030204"/>
            </a:endParaRPr>
          </a:p>
        </p:txBody>
      </p:sp>
      <p:pic>
        <p:nvPicPr>
          <p:cNvPr id="2" name="图片 1"/>
          <p:cNvPicPr>
            <a:picLocks noChangeAspect="1"/>
          </p:cNvPicPr>
          <p:nvPr/>
        </p:nvPicPr>
        <p:blipFill>
          <a:blip r:embed="rId2"/>
          <a:stretch>
            <a:fillRect/>
          </a:stretch>
        </p:blipFill>
        <p:spPr>
          <a:xfrm>
            <a:off x="5672455" y="1348740"/>
            <a:ext cx="6401435" cy="4693285"/>
          </a:xfrm>
          <a:prstGeom prst="rect">
            <a:avLst/>
          </a:prstGeom>
        </p:spPr>
      </p:pic>
    </p:spTree>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fontScale="90000"/>
          </a:bodyPr>
          <a:lstStyle>
            <a:lvl1pPr>
              <a:defRPr>
                <a:solidFill>
                  <a:srgbClr val="C00000"/>
                </a:solidFill>
              </a:defRPr>
            </a:lvl1pPr>
          </a:lstStyle>
          <a:p>
            <a:r>
              <a:rPr lang="en-US" dirty="0">
                <a:sym typeface="+mn-ea"/>
              </a:rPr>
              <a:t>DeepFM</a:t>
            </a:r>
            <a:r>
              <a:rPr lang="zh-CN" altLang="en-US" dirty="0">
                <a:ea typeface="宋体" panose="02010600030101010101" pitchFamily="2" charset="-122"/>
                <a:sym typeface="+mn-ea"/>
              </a:rPr>
              <a:t>模型（</a:t>
            </a:r>
            <a:r>
              <a:rPr lang="en-US" altLang="zh-CN" dirty="0">
                <a:ea typeface="宋体" panose="02010600030101010101" pitchFamily="2" charset="-122"/>
                <a:sym typeface="+mn-ea"/>
              </a:rPr>
              <a:t>DeepCTR</a:t>
            </a:r>
            <a:r>
              <a:rPr lang="zh-CN" altLang="zh-CN" dirty="0">
                <a:ea typeface="宋体" panose="02010600030101010101" pitchFamily="2" charset="-122"/>
                <a:sym typeface="+mn-ea"/>
              </a:rPr>
              <a:t>）</a:t>
            </a:r>
            <a:endParaRPr lang="zh-CN" altLang="en-US" dirty="0">
              <a:ea typeface="宋体" panose="02010600030101010101" pitchFamily="2" charset="-122"/>
              <a:sym typeface="+mn-ea"/>
            </a:endParaRPr>
          </a:p>
        </p:txBody>
      </p:sp>
      <p:sp>
        <p:nvSpPr>
          <p:cNvPr id="131" name="Content Placeholder 2"/>
          <p:cNvSpPr txBox="1">
            <a:spLocks noGrp="1"/>
          </p:cNvSpPr>
          <p:nvPr/>
        </p:nvSpPr>
        <p:spPr>
          <a:xfrm>
            <a:off x="646430" y="1100455"/>
            <a:ext cx="5781675" cy="471297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altLang="zh-CN" sz="1400" dirty="0">
                <a:ea typeface="宋体" panose="02010600030101010101" pitchFamily="2" charset="-122"/>
              </a:rPr>
              <a:t># 对测试集进行预测</a:t>
            </a:r>
          </a:p>
          <a:p>
            <a:pPr marL="0" indent="0">
              <a:lnSpc>
                <a:spcPct val="150000"/>
              </a:lnSpc>
              <a:buNone/>
            </a:pPr>
            <a:r>
              <a:rPr altLang="zh-CN" sz="1400" dirty="0">
                <a:ea typeface="宋体" panose="02010600030101010101" pitchFamily="2" charset="-122"/>
              </a:rPr>
              <a:t>test_model_input = {name:test[name] for name in feature_names}</a:t>
            </a:r>
          </a:p>
          <a:p>
            <a:pPr marL="0" indent="0">
              <a:lnSpc>
                <a:spcPct val="150000"/>
              </a:lnSpc>
              <a:buNone/>
            </a:pPr>
            <a:r>
              <a:rPr altLang="zh-CN" sz="1400" dirty="0">
                <a:ea typeface="宋体" panose="02010600030101010101" pitchFamily="2" charset="-122"/>
              </a:rPr>
              <a:t>predict = model.predict(test_model_input, batch_size=256)</a:t>
            </a:r>
          </a:p>
          <a:p>
            <a:pPr marL="0" indent="0">
              <a:lnSpc>
                <a:spcPct val="150000"/>
              </a:lnSpc>
              <a:buNone/>
            </a:pPr>
            <a:r>
              <a:rPr altLang="zh-CN" sz="1400" dirty="0">
                <a:ea typeface="宋体" panose="02010600030101010101" pitchFamily="2" charset="-122"/>
              </a:rPr>
              <a:t># 转化为二分类输出</a:t>
            </a:r>
          </a:p>
          <a:p>
            <a:pPr marL="0" indent="0">
              <a:lnSpc>
                <a:spcPct val="150000"/>
              </a:lnSpc>
              <a:buNone/>
            </a:pPr>
            <a:r>
              <a:rPr altLang="zh-CN" sz="1400" dirty="0">
                <a:ea typeface="宋体" panose="02010600030101010101" pitchFamily="2" charset="-122"/>
              </a:rPr>
              <a:t>test1['Attrition'] = predict</a:t>
            </a:r>
          </a:p>
          <a:p>
            <a:pPr marL="0" indent="0">
              <a:lnSpc>
                <a:spcPct val="150000"/>
              </a:lnSpc>
              <a:buNone/>
            </a:pPr>
            <a:r>
              <a:rPr altLang="zh-CN" sz="1400" dirty="0">
                <a:ea typeface="宋体" panose="02010600030101010101" pitchFamily="2" charset="-122"/>
              </a:rPr>
              <a:t>test1['Attrition']=test1['Attrition'].map(lambda x:1 if x&gt;=0.5 else 0)</a:t>
            </a:r>
          </a:p>
          <a:p>
            <a:pPr marL="0" indent="0">
              <a:lnSpc>
                <a:spcPct val="150000"/>
              </a:lnSpc>
              <a:buNone/>
            </a:pPr>
            <a:r>
              <a:rPr altLang="zh-CN" sz="1400" dirty="0">
                <a:ea typeface="宋体" panose="02010600030101010101" pitchFamily="2" charset="-122"/>
              </a:rPr>
              <a:t># 使用user_id作为索引</a:t>
            </a:r>
          </a:p>
          <a:p>
            <a:pPr marL="0" indent="0">
              <a:lnSpc>
                <a:spcPct val="150000"/>
              </a:lnSpc>
              <a:buNone/>
            </a:pPr>
            <a:r>
              <a:rPr altLang="zh-CN" sz="1400" dirty="0">
                <a:ea typeface="宋体" panose="02010600030101010101" pitchFamily="2" charset="-122"/>
              </a:rPr>
              <a:t>test1.set_index(["user_id"], inplace=True)</a:t>
            </a:r>
          </a:p>
          <a:p>
            <a:pPr marL="0" indent="0">
              <a:lnSpc>
                <a:spcPct val="150000"/>
              </a:lnSpc>
              <a:buNone/>
            </a:pPr>
            <a:r>
              <a:rPr altLang="zh-CN" sz="1400" dirty="0">
                <a:ea typeface="宋体" panose="02010600030101010101" pitchFamily="2" charset="-122"/>
              </a:rPr>
              <a:t>test1[['Attrition']].to_csv('submit_deepfm.csv')</a:t>
            </a:r>
          </a:p>
        </p:txBody>
      </p:sp>
      <p:sp>
        <p:nvSpPr>
          <p:cNvPr id="8" name="右箭头 7"/>
          <p:cNvSpPr/>
          <p:nvPr/>
        </p:nvSpPr>
        <p:spPr>
          <a:xfrm>
            <a:off x="5711825" y="3691255"/>
            <a:ext cx="421005" cy="274955"/>
          </a:xfrm>
          <a:prstGeom prst="rightArrow">
            <a:avLst/>
          </a:prstGeom>
          <a:solidFill>
            <a:srgbClr val="FFFFFF"/>
          </a:solidFill>
          <a:ln w="12700" cap="flat">
            <a:solidFill>
              <a:schemeClr val="accent1"/>
            </a:solidFill>
            <a:prstDash val="solid"/>
            <a:miter lim="8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ctr" forceAA="0">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n-lt"/>
              <a:ea typeface="+mn-ea"/>
              <a:cs typeface="+mn-cs"/>
              <a:sym typeface="Calibri" panose="020F0502020204030204"/>
            </a:endParaRPr>
          </a:p>
        </p:txBody>
      </p:sp>
      <p:pic>
        <p:nvPicPr>
          <p:cNvPr id="2" name="图片 1"/>
          <p:cNvPicPr>
            <a:picLocks noChangeAspect="1"/>
          </p:cNvPicPr>
          <p:nvPr/>
        </p:nvPicPr>
        <p:blipFill>
          <a:blip r:embed="rId2"/>
          <a:stretch>
            <a:fillRect/>
          </a:stretch>
        </p:blipFill>
        <p:spPr>
          <a:xfrm>
            <a:off x="9119235" y="1242695"/>
            <a:ext cx="1409700" cy="5172075"/>
          </a:xfrm>
          <a:prstGeom prst="rect">
            <a:avLst/>
          </a:prstGeom>
        </p:spPr>
      </p:pic>
    </p:spTree>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fontScale="90000"/>
          </a:bodyPr>
          <a:lstStyle>
            <a:lvl1pPr>
              <a:defRPr>
                <a:solidFill>
                  <a:srgbClr val="C00000"/>
                </a:solidFill>
              </a:defRPr>
            </a:lvl1pPr>
          </a:lstStyle>
          <a:p>
            <a:r>
              <a:rPr lang="en-US" dirty="0">
                <a:sym typeface="+mn-ea"/>
              </a:rPr>
              <a:t>NFM</a:t>
            </a:r>
            <a:r>
              <a:rPr lang="zh-CN" altLang="en-US" dirty="0">
                <a:ea typeface="宋体" panose="02010600030101010101" pitchFamily="2" charset="-122"/>
                <a:sym typeface="+mn-ea"/>
              </a:rPr>
              <a:t>模型（</a:t>
            </a:r>
            <a:r>
              <a:rPr lang="en-US" altLang="zh-CN" dirty="0">
                <a:ea typeface="宋体" panose="02010600030101010101" pitchFamily="2" charset="-122"/>
                <a:sym typeface="+mn-ea"/>
              </a:rPr>
              <a:t>DeepCTR</a:t>
            </a:r>
            <a:r>
              <a:rPr lang="zh-CN" altLang="zh-CN" dirty="0">
                <a:ea typeface="宋体" panose="02010600030101010101" pitchFamily="2" charset="-122"/>
                <a:sym typeface="+mn-ea"/>
              </a:rPr>
              <a:t>）</a:t>
            </a:r>
            <a:endParaRPr lang="zh-CN" altLang="en-US" dirty="0">
              <a:ea typeface="宋体" panose="02010600030101010101" pitchFamily="2" charset="-122"/>
              <a:sym typeface="+mn-ea"/>
            </a:endParaRPr>
          </a:p>
        </p:txBody>
      </p:sp>
      <p:sp>
        <p:nvSpPr>
          <p:cNvPr id="131" name="Content Placeholder 2"/>
          <p:cNvSpPr txBox="1">
            <a:spLocks noGrp="1"/>
          </p:cNvSpPr>
          <p:nvPr/>
        </p:nvSpPr>
        <p:spPr>
          <a:xfrm>
            <a:off x="646430" y="1100455"/>
            <a:ext cx="5781675" cy="471297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altLang="zh-CN" sz="1400" dirty="0">
                <a:ea typeface="宋体" panose="02010600030101010101" pitchFamily="2" charset="-122"/>
              </a:rPr>
              <a:t>from deepctr.models import NFM</a:t>
            </a:r>
          </a:p>
          <a:p>
            <a:pPr marL="0" indent="0">
              <a:lnSpc>
                <a:spcPct val="150000"/>
              </a:lnSpc>
              <a:buNone/>
            </a:pPr>
            <a:r>
              <a:rPr lang="en-US" sz="1400" dirty="0">
                <a:ea typeface="宋体" panose="02010600030101010101" pitchFamily="2" charset="-122"/>
              </a:rPr>
              <a:t>……</a:t>
            </a:r>
            <a:endParaRPr altLang="zh-CN" sz="1400" dirty="0">
              <a:ea typeface="宋体" panose="02010600030101010101" pitchFamily="2" charset="-122"/>
            </a:endParaRPr>
          </a:p>
          <a:p>
            <a:pPr marL="0" indent="0">
              <a:lnSpc>
                <a:spcPct val="150000"/>
              </a:lnSpc>
              <a:buNone/>
            </a:pPr>
            <a:r>
              <a:rPr altLang="zh-CN" sz="1400" dirty="0">
                <a:ea typeface="宋体" panose="02010600030101010101" pitchFamily="2" charset="-122"/>
              </a:rPr>
              <a:t>model = NFM(linear_feature_columns, dnn_feature_columns, task='binary')</a:t>
            </a:r>
          </a:p>
          <a:p>
            <a:pPr marL="0" indent="0">
              <a:lnSpc>
                <a:spcPct val="150000"/>
              </a:lnSpc>
              <a:buNone/>
            </a:pPr>
            <a:r>
              <a:rPr lang="en-US" sz="1400" dirty="0">
                <a:ea typeface="宋体" panose="02010600030101010101" pitchFamily="2" charset="-122"/>
                <a:sym typeface="+mn-ea"/>
              </a:rPr>
              <a:t>……</a:t>
            </a:r>
            <a:endParaRPr altLang="zh-CN" sz="1400" dirty="0">
              <a:ea typeface="宋体" panose="02010600030101010101" pitchFamily="2" charset="-122"/>
            </a:endParaRPr>
          </a:p>
          <a:p>
            <a:pPr marL="0" indent="0">
              <a:lnSpc>
                <a:spcPct val="150000"/>
              </a:lnSpc>
              <a:buNone/>
            </a:pPr>
            <a:r>
              <a:rPr altLang="zh-CN" sz="1400" dirty="0">
                <a:ea typeface="宋体" panose="02010600030101010101" pitchFamily="2" charset="-122"/>
              </a:rPr>
              <a:t># 对测试集进行预测</a:t>
            </a:r>
          </a:p>
          <a:p>
            <a:pPr marL="0" indent="0">
              <a:lnSpc>
                <a:spcPct val="150000"/>
              </a:lnSpc>
              <a:buNone/>
            </a:pPr>
            <a:r>
              <a:rPr altLang="zh-CN" sz="1400" dirty="0">
                <a:ea typeface="宋体" panose="02010600030101010101" pitchFamily="2" charset="-122"/>
              </a:rPr>
              <a:t>test_model_input = {name:test[name] for name in feature_names}</a:t>
            </a:r>
          </a:p>
          <a:p>
            <a:pPr marL="0" indent="0">
              <a:lnSpc>
                <a:spcPct val="150000"/>
              </a:lnSpc>
              <a:buNone/>
            </a:pPr>
            <a:r>
              <a:rPr altLang="zh-CN" sz="1400" dirty="0">
                <a:ea typeface="宋体" panose="02010600030101010101" pitchFamily="2" charset="-122"/>
              </a:rPr>
              <a:t>predict = model.predict(test_model_input, batch_size=256)</a:t>
            </a:r>
          </a:p>
          <a:p>
            <a:pPr marL="0" indent="0">
              <a:lnSpc>
                <a:spcPct val="150000"/>
              </a:lnSpc>
              <a:buNone/>
            </a:pPr>
            <a:r>
              <a:rPr altLang="zh-CN" sz="1400" dirty="0">
                <a:ea typeface="宋体" panose="02010600030101010101" pitchFamily="2" charset="-122"/>
              </a:rPr>
              <a:t># 转化为二分类输出</a:t>
            </a:r>
          </a:p>
          <a:p>
            <a:pPr marL="0" indent="0">
              <a:lnSpc>
                <a:spcPct val="150000"/>
              </a:lnSpc>
              <a:buNone/>
            </a:pPr>
            <a:r>
              <a:rPr altLang="zh-CN" sz="1400" dirty="0">
                <a:ea typeface="宋体" panose="02010600030101010101" pitchFamily="2" charset="-122"/>
              </a:rPr>
              <a:t>test1['Attrition'] = predict</a:t>
            </a:r>
          </a:p>
          <a:p>
            <a:pPr marL="0" indent="0">
              <a:lnSpc>
                <a:spcPct val="150000"/>
              </a:lnSpc>
              <a:buNone/>
            </a:pPr>
            <a:r>
              <a:rPr altLang="zh-CN" sz="1400" dirty="0">
                <a:ea typeface="宋体" panose="02010600030101010101" pitchFamily="2" charset="-122"/>
              </a:rPr>
              <a:t>test1['Attrition']=test1['Attrition'].map(lambda x:1 if x&gt;=0.5 else 0)</a:t>
            </a:r>
          </a:p>
          <a:p>
            <a:pPr marL="0" indent="0">
              <a:lnSpc>
                <a:spcPct val="150000"/>
              </a:lnSpc>
              <a:buNone/>
            </a:pPr>
            <a:r>
              <a:rPr altLang="zh-CN" sz="1400" dirty="0">
                <a:ea typeface="宋体" panose="02010600030101010101" pitchFamily="2" charset="-122"/>
              </a:rPr>
              <a:t># 使用user_id作为索引</a:t>
            </a:r>
          </a:p>
          <a:p>
            <a:pPr marL="0" indent="0">
              <a:lnSpc>
                <a:spcPct val="150000"/>
              </a:lnSpc>
              <a:buNone/>
            </a:pPr>
            <a:r>
              <a:rPr altLang="zh-CN" sz="1400" dirty="0">
                <a:ea typeface="宋体" panose="02010600030101010101" pitchFamily="2" charset="-122"/>
              </a:rPr>
              <a:t>test1.set_index(["user_id"], inplace=True)</a:t>
            </a:r>
          </a:p>
          <a:p>
            <a:pPr marL="0" indent="0">
              <a:lnSpc>
                <a:spcPct val="150000"/>
              </a:lnSpc>
              <a:buNone/>
            </a:pPr>
            <a:r>
              <a:rPr altLang="zh-CN" sz="1400" dirty="0">
                <a:ea typeface="宋体" panose="02010600030101010101" pitchFamily="2" charset="-122"/>
              </a:rPr>
              <a:t>test1[['Attrition']].to_csv('submit_</a:t>
            </a:r>
            <a:r>
              <a:rPr lang="en-US" sz="1400" dirty="0">
                <a:ea typeface="宋体" panose="02010600030101010101" pitchFamily="2" charset="-122"/>
              </a:rPr>
              <a:t>n</a:t>
            </a:r>
            <a:r>
              <a:rPr altLang="zh-CN" sz="1400" dirty="0">
                <a:ea typeface="宋体" panose="02010600030101010101" pitchFamily="2" charset="-122"/>
              </a:rPr>
              <a:t>fm.csv')</a:t>
            </a:r>
          </a:p>
        </p:txBody>
      </p:sp>
      <p:sp>
        <p:nvSpPr>
          <p:cNvPr id="8" name="右箭头 7"/>
          <p:cNvSpPr/>
          <p:nvPr/>
        </p:nvSpPr>
        <p:spPr>
          <a:xfrm>
            <a:off x="5711825" y="3691255"/>
            <a:ext cx="421005" cy="274955"/>
          </a:xfrm>
          <a:prstGeom prst="rightArrow">
            <a:avLst/>
          </a:prstGeom>
          <a:solidFill>
            <a:srgbClr val="FFFFFF"/>
          </a:solidFill>
          <a:ln w="12700" cap="flat">
            <a:solidFill>
              <a:schemeClr val="accent1"/>
            </a:solidFill>
            <a:prstDash val="solid"/>
            <a:miter lim="8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ctr" forceAA="0">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n-lt"/>
              <a:ea typeface="+mn-ea"/>
              <a:cs typeface="+mn-cs"/>
              <a:sym typeface="Calibri" panose="020F0502020204030204"/>
            </a:endParaRPr>
          </a:p>
        </p:txBody>
      </p:sp>
      <p:pic>
        <p:nvPicPr>
          <p:cNvPr id="3" name="图片 2"/>
          <p:cNvPicPr>
            <a:picLocks noChangeAspect="1"/>
          </p:cNvPicPr>
          <p:nvPr/>
        </p:nvPicPr>
        <p:blipFill>
          <a:blip r:embed="rId2"/>
          <a:stretch>
            <a:fillRect/>
          </a:stretch>
        </p:blipFill>
        <p:spPr>
          <a:xfrm>
            <a:off x="9128760" y="1252220"/>
            <a:ext cx="1400175" cy="5153025"/>
          </a:xfrm>
          <a:prstGeom prst="rect">
            <a:avLst/>
          </a:prstGeom>
        </p:spPr>
      </p:pic>
    </p:spTree>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fontScale="90000"/>
          </a:bodyPr>
          <a:lstStyle>
            <a:lvl1pPr>
              <a:defRPr>
                <a:solidFill>
                  <a:srgbClr val="C00000"/>
                </a:solidFill>
              </a:defRPr>
            </a:lvl1pPr>
          </a:lstStyle>
          <a:p>
            <a:r>
              <a:rPr lang="en-US" altLang="zh-CN" dirty="0">
                <a:ea typeface="宋体" panose="02010600030101010101" pitchFamily="2" charset="-122"/>
                <a:sym typeface="+mn-ea"/>
              </a:rPr>
              <a:t>Summary</a:t>
            </a:r>
          </a:p>
        </p:txBody>
      </p:sp>
      <p:sp>
        <p:nvSpPr>
          <p:cNvPr id="131" name="Content Placeholder 2"/>
          <p:cNvSpPr txBox="1">
            <a:spLocks noGrp="1"/>
          </p:cNvSpPr>
          <p:nvPr/>
        </p:nvSpPr>
        <p:spPr>
          <a:xfrm>
            <a:off x="598805" y="1442720"/>
            <a:ext cx="5245735"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lvl="0" indent="0">
              <a:lnSpc>
                <a:spcPct val="150000"/>
              </a:lnSpc>
              <a:buNone/>
            </a:pPr>
            <a:r>
              <a:rPr lang="en-US" altLang="zh-CN" sz="1600">
                <a:ea typeface="宋体" panose="02010600030101010101" pitchFamily="2" charset="-122"/>
                <a:sym typeface="+mn-ea"/>
              </a:rPr>
              <a:t>LR优点：</a:t>
            </a:r>
          </a:p>
          <a:p>
            <a:pPr lvl="0">
              <a:lnSpc>
                <a:spcPct val="150000"/>
              </a:lnSpc>
            </a:pPr>
            <a:r>
              <a:rPr lang="en-US" altLang="zh-CN" sz="1600">
                <a:ea typeface="宋体" panose="02010600030101010101" pitchFamily="2" charset="-122"/>
                <a:sym typeface="+mn-ea"/>
              </a:rPr>
              <a:t> 实现简单，广泛的应用于工业问题上；</a:t>
            </a:r>
          </a:p>
          <a:p>
            <a:pPr lvl="0">
              <a:lnSpc>
                <a:spcPct val="150000"/>
              </a:lnSpc>
            </a:pPr>
            <a:r>
              <a:rPr lang="en-US" altLang="zh-CN" sz="1600">
                <a:ea typeface="宋体" panose="02010600030101010101" pitchFamily="2" charset="-122"/>
                <a:sym typeface="+mn-ea"/>
              </a:rPr>
              <a:t>分类时计算量非常小，速度很快，</a:t>
            </a:r>
            <a:r>
              <a:rPr lang="zh-CN" altLang="en-US" sz="1600">
                <a:ea typeface="宋体" panose="02010600030101010101" pitchFamily="2" charset="-122"/>
                <a:sym typeface="+mn-ea"/>
              </a:rPr>
              <a:t>使用</a:t>
            </a:r>
            <a:r>
              <a:rPr lang="en-US" altLang="zh-CN" sz="1600">
                <a:ea typeface="宋体" panose="02010600030101010101" pitchFamily="2" charset="-122"/>
                <a:sym typeface="+mn-ea"/>
              </a:rPr>
              <a:t>资源低；</a:t>
            </a:r>
          </a:p>
          <a:p>
            <a:pPr lvl="0">
              <a:lnSpc>
                <a:spcPct val="150000"/>
              </a:lnSpc>
            </a:pPr>
            <a:r>
              <a:rPr lang="zh-CN" altLang="en-US" sz="1600">
                <a:ea typeface="宋体" panose="02010600030101010101" pitchFamily="2" charset="-122"/>
                <a:sym typeface="+mn-ea"/>
              </a:rPr>
              <a:t>方便</a:t>
            </a:r>
            <a:r>
              <a:rPr lang="en-US" altLang="zh-CN" sz="1600">
                <a:ea typeface="宋体" panose="02010600030101010101" pitchFamily="2" charset="-122"/>
                <a:sym typeface="+mn-ea"/>
              </a:rPr>
              <a:t>观测样本概率分数；</a:t>
            </a:r>
          </a:p>
          <a:p>
            <a:pPr marL="0" lvl="0" indent="0">
              <a:lnSpc>
                <a:spcPct val="150000"/>
              </a:lnSpc>
              <a:buNone/>
            </a:pPr>
            <a:r>
              <a:rPr lang="en-US" altLang="zh-CN" sz="1600">
                <a:ea typeface="宋体" panose="02010600030101010101" pitchFamily="2" charset="-122"/>
                <a:sym typeface="+mn-ea"/>
              </a:rPr>
              <a:t>LR缺点：</a:t>
            </a:r>
          </a:p>
          <a:p>
            <a:pPr lvl="0">
              <a:lnSpc>
                <a:spcPct val="150000"/>
              </a:lnSpc>
            </a:pPr>
            <a:r>
              <a:rPr lang="en-US" altLang="zh-CN" sz="1600">
                <a:ea typeface="宋体" panose="02010600030101010101" pitchFamily="2" charset="-122"/>
                <a:sym typeface="+mn-ea"/>
              </a:rPr>
              <a:t>当特征空间很大时，LR的性能不是很好；</a:t>
            </a:r>
          </a:p>
          <a:p>
            <a:pPr lvl="0">
              <a:lnSpc>
                <a:spcPct val="150000"/>
              </a:lnSpc>
            </a:pPr>
            <a:r>
              <a:rPr lang="en-US" altLang="zh-CN" sz="1600">
                <a:ea typeface="宋体" panose="02010600030101010101" pitchFamily="2" charset="-122"/>
                <a:sym typeface="+mn-ea"/>
              </a:rPr>
              <a:t>容易欠拟合，准确度不太高</a:t>
            </a:r>
            <a:r>
              <a:rPr lang="zh-CN" altLang="en-US" sz="1600">
                <a:ea typeface="宋体" panose="02010600030101010101" pitchFamily="2" charset="-122"/>
                <a:sym typeface="+mn-ea"/>
              </a:rPr>
              <a:t>；</a:t>
            </a:r>
          </a:p>
          <a:p>
            <a:pPr lvl="0">
              <a:lnSpc>
                <a:spcPct val="150000"/>
              </a:lnSpc>
            </a:pPr>
            <a:r>
              <a:rPr lang="en-US" altLang="zh-CN" sz="1600">
                <a:ea typeface="宋体" panose="02010600030101010101" pitchFamily="2" charset="-122"/>
                <a:sym typeface="+mn-ea"/>
              </a:rPr>
              <a:t>不能很好地处理大量多类特征或变量；</a:t>
            </a:r>
          </a:p>
          <a:p>
            <a:pPr lvl="0">
              <a:lnSpc>
                <a:spcPct val="150000"/>
              </a:lnSpc>
            </a:pPr>
            <a:r>
              <a:rPr lang="zh-CN" altLang="en-US" sz="1600">
                <a:ea typeface="宋体" panose="02010600030101010101" pitchFamily="2" charset="-122"/>
                <a:sym typeface="+mn-ea"/>
              </a:rPr>
              <a:t>通常</a:t>
            </a:r>
            <a:r>
              <a:rPr lang="en-US" altLang="zh-CN" sz="1600">
                <a:ea typeface="宋体" panose="02010600030101010101" pitchFamily="2" charset="-122"/>
                <a:sym typeface="+mn-ea"/>
              </a:rPr>
              <a:t>只处理</a:t>
            </a:r>
            <a:r>
              <a:rPr lang="zh-CN" altLang="en-US" sz="1600">
                <a:ea typeface="宋体" panose="02010600030101010101" pitchFamily="2" charset="-122"/>
                <a:sym typeface="+mn-ea"/>
              </a:rPr>
              <a:t>二</a:t>
            </a:r>
            <a:r>
              <a:rPr lang="en-US" altLang="zh-CN" sz="1600">
                <a:ea typeface="宋体" panose="02010600030101010101" pitchFamily="2" charset="-122"/>
                <a:sym typeface="+mn-ea"/>
              </a:rPr>
              <a:t>分类问题</a:t>
            </a:r>
            <a:r>
              <a:rPr lang="zh-CN" altLang="en-US" sz="1600">
                <a:ea typeface="宋体" panose="02010600030101010101" pitchFamily="2" charset="-122"/>
                <a:sym typeface="+mn-ea"/>
              </a:rPr>
              <a:t>，多分类需要使用</a:t>
            </a:r>
            <a:r>
              <a:rPr lang="en-US" altLang="zh-CN" sz="1600">
                <a:ea typeface="宋体" panose="02010600030101010101" pitchFamily="2" charset="-122"/>
                <a:sym typeface="+mn-ea"/>
              </a:rPr>
              <a:t>softmax</a:t>
            </a:r>
            <a:r>
              <a:rPr lang="zh-CN" altLang="en-US" sz="1600">
                <a:ea typeface="宋体" panose="02010600030101010101" pitchFamily="2" charset="-122"/>
                <a:sym typeface="+mn-ea"/>
              </a:rPr>
              <a:t>（</a:t>
            </a:r>
            <a:r>
              <a:rPr lang="en-US" altLang="zh-CN" sz="1600">
                <a:ea typeface="宋体" panose="02010600030101010101" pitchFamily="2" charset="-122"/>
                <a:sym typeface="+mn-ea"/>
              </a:rPr>
              <a:t>LR</a:t>
            </a:r>
            <a:r>
              <a:rPr lang="zh-CN" altLang="en-US" sz="1600">
                <a:ea typeface="宋体" panose="02010600030101010101" pitchFamily="2" charset="-122"/>
                <a:sym typeface="+mn-ea"/>
              </a:rPr>
              <a:t>在多分类的推广）</a:t>
            </a:r>
            <a:r>
              <a:rPr lang="en-US" altLang="zh-CN" sz="1600">
                <a:ea typeface="宋体" panose="02010600030101010101" pitchFamily="2" charset="-122"/>
                <a:sym typeface="+mn-ea"/>
              </a:rPr>
              <a:t>，且必须线性可分；</a:t>
            </a:r>
          </a:p>
          <a:p>
            <a:pPr lvl="0">
              <a:lnSpc>
                <a:spcPct val="150000"/>
              </a:lnSpc>
            </a:pPr>
            <a:r>
              <a:rPr lang="en-US" altLang="zh-CN" sz="1600">
                <a:ea typeface="宋体" panose="02010600030101010101" pitchFamily="2" charset="-122"/>
                <a:sym typeface="+mn-ea"/>
              </a:rPr>
              <a:t>对于非线性特征，需要进行转换；</a:t>
            </a:r>
          </a:p>
          <a:p>
            <a:pPr lvl="0">
              <a:lnSpc>
                <a:spcPct val="150000"/>
              </a:lnSpc>
            </a:pPr>
            <a:endParaRPr sz="1600" dirty="0">
              <a:ea typeface="宋体" panose="02010600030101010101" pitchFamily="2" charset="-122"/>
              <a:sym typeface="+mn-ea"/>
            </a:endParaRPr>
          </a:p>
        </p:txBody>
      </p:sp>
      <p:sp>
        <p:nvSpPr>
          <p:cNvPr id="2" name="文本框 1"/>
          <p:cNvSpPr txBox="1"/>
          <p:nvPr/>
        </p:nvSpPr>
        <p:spPr>
          <a:xfrm>
            <a:off x="361950" y="1052195"/>
            <a:ext cx="2604770" cy="50546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none" lIns="45719" tIns="45719" rIns="45719" bIns="45719" numCol="1" spcCol="38100" rtlCol="0" anchor="t" forceAA="0">
            <a:spAutoFit/>
          </a:bodyPr>
          <a:lstStyle/>
          <a:p>
            <a:pPr marL="0" indent="0">
              <a:lnSpc>
                <a:spcPct val="150000"/>
              </a:lnSpc>
              <a:buNone/>
            </a:pPr>
            <a:r>
              <a:rPr lang="zh-CN" dirty="0">
                <a:ea typeface="宋体" panose="02010600030101010101" pitchFamily="2" charset="-122"/>
                <a:sym typeface="+mn-ea"/>
              </a:rPr>
              <a:t>每种模型都有适用的场景</a:t>
            </a:r>
            <a:endParaRPr kumimoji="0" lang="zh-CN" altLang="en-US" sz="1800" b="0" i="0" u="none" strike="noStrike" cap="none" spc="0" normalizeH="0" baseline="0">
              <a:ln>
                <a:noFill/>
              </a:ln>
              <a:solidFill>
                <a:srgbClr val="000000"/>
              </a:solidFill>
              <a:effectLst/>
              <a:uFillTx/>
              <a:latin typeface="+mn-lt"/>
              <a:ea typeface="+mn-ea"/>
              <a:cs typeface="+mn-cs"/>
              <a:sym typeface="Calibri" panose="020F0502020204030204"/>
            </a:endParaRPr>
          </a:p>
        </p:txBody>
      </p:sp>
      <p:sp>
        <p:nvSpPr>
          <p:cNvPr id="4" name="Content Placeholder 2"/>
          <p:cNvSpPr txBox="1">
            <a:spLocks noGrp="1"/>
          </p:cNvSpPr>
          <p:nvPr/>
        </p:nvSpPr>
        <p:spPr>
          <a:xfrm>
            <a:off x="6386830" y="1445895"/>
            <a:ext cx="5245735"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lvl="0" indent="0">
              <a:lnSpc>
                <a:spcPct val="150000"/>
              </a:lnSpc>
              <a:buNone/>
            </a:pPr>
            <a:r>
              <a:rPr lang="en-US" altLang="zh-CN" sz="1600">
                <a:ea typeface="宋体" panose="02010600030101010101" pitchFamily="2" charset="-122"/>
                <a:sym typeface="+mn-ea"/>
              </a:rPr>
              <a:t>SVM优点：</a:t>
            </a:r>
          </a:p>
          <a:p>
            <a:pPr lvl="0">
              <a:lnSpc>
                <a:spcPct val="150000"/>
              </a:lnSpc>
            </a:pPr>
            <a:r>
              <a:rPr sz="1600" dirty="0">
                <a:ea typeface="宋体" panose="02010600030101010101" pitchFamily="2" charset="-122"/>
                <a:sym typeface="+mn-ea"/>
              </a:rPr>
              <a:t>可以解决高维问题，即大型特征空间；</a:t>
            </a:r>
          </a:p>
          <a:p>
            <a:pPr lvl="0">
              <a:lnSpc>
                <a:spcPct val="150000"/>
              </a:lnSpc>
            </a:pPr>
            <a:r>
              <a:rPr sz="1600" dirty="0">
                <a:ea typeface="宋体" panose="02010600030101010101" pitchFamily="2" charset="-122"/>
                <a:sym typeface="+mn-ea"/>
              </a:rPr>
              <a:t>能够处理非线性特征的相互作用；</a:t>
            </a:r>
          </a:p>
          <a:p>
            <a:pPr lvl="0">
              <a:lnSpc>
                <a:spcPct val="150000"/>
              </a:lnSpc>
            </a:pPr>
            <a:r>
              <a:rPr sz="1600" dirty="0">
                <a:ea typeface="宋体" panose="02010600030101010101" pitchFamily="2" charset="-122"/>
                <a:sym typeface="+mn-ea"/>
              </a:rPr>
              <a:t>需要</a:t>
            </a:r>
            <a:r>
              <a:rPr lang="zh-CN" sz="1600" dirty="0">
                <a:ea typeface="宋体" panose="02010600030101010101" pitchFamily="2" charset="-122"/>
                <a:sym typeface="+mn-ea"/>
              </a:rPr>
              <a:t>先对</a:t>
            </a:r>
            <a:r>
              <a:rPr sz="1600" dirty="0">
                <a:ea typeface="宋体" panose="02010600030101010101" pitchFamily="2" charset="-122"/>
                <a:sym typeface="+mn-ea"/>
              </a:rPr>
              <a:t>数据</a:t>
            </a:r>
            <a:r>
              <a:rPr lang="zh-CN" sz="1600" dirty="0">
                <a:ea typeface="宋体" panose="02010600030101010101" pitchFamily="2" charset="-122"/>
                <a:sym typeface="+mn-ea"/>
              </a:rPr>
              <a:t>进行</a:t>
            </a:r>
            <a:r>
              <a:rPr sz="1600" dirty="0">
                <a:ea typeface="宋体" panose="02010600030101010101" pitchFamily="2" charset="-122"/>
                <a:sym typeface="+mn-ea"/>
              </a:rPr>
              <a:t>归一化，</a:t>
            </a:r>
            <a:r>
              <a:rPr lang="zh-CN" sz="1600" dirty="0">
                <a:ea typeface="宋体" panose="02010600030101010101" pitchFamily="2" charset="-122"/>
                <a:sym typeface="+mn-ea"/>
              </a:rPr>
              <a:t>因为计算是基于距离的模型，所以</a:t>
            </a:r>
            <a:r>
              <a:rPr lang="en-US" altLang="zh-CN" sz="1600" dirty="0">
                <a:ea typeface="宋体" panose="02010600030101010101" pitchFamily="2" charset="-122"/>
                <a:sym typeface="+mn-ea"/>
              </a:rPr>
              <a:t>SVM</a:t>
            </a:r>
            <a:r>
              <a:rPr lang="zh-CN" altLang="en-US" sz="1600" dirty="0">
                <a:ea typeface="宋体" panose="02010600030101010101" pitchFamily="2" charset="-122"/>
                <a:sym typeface="+mn-ea"/>
              </a:rPr>
              <a:t>和</a:t>
            </a:r>
            <a:r>
              <a:rPr sz="1600" dirty="0">
                <a:ea typeface="宋体" panose="02010600030101010101" pitchFamily="2" charset="-122"/>
                <a:sym typeface="+mn-ea"/>
              </a:rPr>
              <a:t>LR</a:t>
            </a:r>
            <a:r>
              <a:rPr lang="zh-CN" sz="1600" dirty="0">
                <a:ea typeface="宋体" panose="02010600030101010101" pitchFamily="2" charset="-122"/>
                <a:sym typeface="+mn-ea"/>
              </a:rPr>
              <a:t>都需要对数据进行</a:t>
            </a:r>
            <a:r>
              <a:rPr sz="1600" dirty="0">
                <a:ea typeface="宋体" panose="02010600030101010101" pitchFamily="2" charset="-122"/>
                <a:sym typeface="+mn-ea"/>
              </a:rPr>
              <a:t>归一化</a:t>
            </a:r>
            <a:r>
              <a:rPr lang="zh-CN" sz="1600" dirty="0">
                <a:ea typeface="宋体" panose="02010600030101010101" pitchFamily="2" charset="-122"/>
                <a:sym typeface="+mn-ea"/>
              </a:rPr>
              <a:t>处理</a:t>
            </a:r>
            <a:endParaRPr sz="1600" dirty="0">
              <a:ea typeface="宋体" panose="02010600030101010101" pitchFamily="2" charset="-122"/>
              <a:sym typeface="+mn-ea"/>
            </a:endParaRPr>
          </a:p>
          <a:p>
            <a:pPr marL="0" lvl="0" indent="0">
              <a:lnSpc>
                <a:spcPct val="150000"/>
              </a:lnSpc>
              <a:buNone/>
            </a:pPr>
            <a:r>
              <a:rPr lang="en-US" sz="1600" dirty="0">
                <a:ea typeface="宋体" panose="02010600030101010101" pitchFamily="2" charset="-122"/>
                <a:sym typeface="+mn-ea"/>
              </a:rPr>
              <a:t>SVM</a:t>
            </a:r>
            <a:r>
              <a:rPr sz="1600" dirty="0">
                <a:ea typeface="宋体" panose="02010600030101010101" pitchFamily="2" charset="-122"/>
                <a:sym typeface="+mn-ea"/>
              </a:rPr>
              <a:t>缺点</a:t>
            </a:r>
            <a:r>
              <a:rPr lang="zh-CN" sz="1600" dirty="0">
                <a:ea typeface="宋体" panose="02010600030101010101" pitchFamily="2" charset="-122"/>
                <a:sym typeface="+mn-ea"/>
              </a:rPr>
              <a:t>：</a:t>
            </a:r>
            <a:endParaRPr sz="1600" dirty="0">
              <a:ea typeface="宋体" panose="02010600030101010101" pitchFamily="2" charset="-122"/>
              <a:sym typeface="+mn-ea"/>
            </a:endParaRPr>
          </a:p>
          <a:p>
            <a:pPr lvl="0">
              <a:lnSpc>
                <a:spcPct val="150000"/>
              </a:lnSpc>
            </a:pPr>
            <a:r>
              <a:rPr sz="1600" dirty="0">
                <a:ea typeface="宋体" panose="02010600030101010101" pitchFamily="2" charset="-122"/>
                <a:sym typeface="+mn-ea"/>
              </a:rPr>
              <a:t>当样本很多时，效率并不是很高；</a:t>
            </a:r>
          </a:p>
          <a:p>
            <a:pPr lvl="0">
              <a:lnSpc>
                <a:spcPct val="150000"/>
              </a:lnSpc>
            </a:pPr>
            <a:r>
              <a:rPr sz="1600" dirty="0">
                <a:ea typeface="宋体" panose="02010600030101010101" pitchFamily="2" charset="-122"/>
                <a:sym typeface="+mn-ea"/>
              </a:rPr>
              <a:t>对非线性问题没有通用解决方案，</a:t>
            </a:r>
            <a:r>
              <a:rPr lang="zh-CN" sz="1600" dirty="0">
                <a:ea typeface="宋体" panose="02010600030101010101" pitchFamily="2" charset="-122"/>
                <a:sym typeface="+mn-ea"/>
              </a:rPr>
              <a:t>可能会</a:t>
            </a:r>
            <a:r>
              <a:rPr sz="1600" dirty="0">
                <a:ea typeface="宋体" panose="02010600030101010101" pitchFamily="2" charset="-122"/>
                <a:sym typeface="+mn-ea"/>
              </a:rPr>
              <a:t>很难找到合适核函数</a:t>
            </a:r>
          </a:p>
          <a:p>
            <a:pPr lvl="0">
              <a:lnSpc>
                <a:spcPct val="150000"/>
              </a:lnSpc>
            </a:pPr>
            <a:r>
              <a:rPr sz="1600" dirty="0">
                <a:ea typeface="宋体" panose="02010600030101010101" pitchFamily="2" charset="-122"/>
                <a:sym typeface="+mn-ea"/>
              </a:rPr>
              <a:t>对缺失数据敏感；</a:t>
            </a:r>
          </a:p>
          <a:p>
            <a:pPr marL="0" lvl="0" indent="0">
              <a:lnSpc>
                <a:spcPct val="150000"/>
              </a:lnSpc>
              <a:buNone/>
            </a:pPr>
            <a:r>
              <a:rPr lang="en-US" sz="1600" dirty="0">
                <a:ea typeface="宋体" panose="02010600030101010101" pitchFamily="2" charset="-122"/>
                <a:sym typeface="+mn-ea"/>
              </a:rPr>
              <a:t>SVM</a:t>
            </a:r>
            <a:r>
              <a:rPr sz="1600" dirty="0">
                <a:ea typeface="宋体" panose="02010600030101010101" pitchFamily="2" charset="-122"/>
                <a:sym typeface="+mn-ea"/>
              </a:rPr>
              <a:t>核的选择是有技巧的</a:t>
            </a:r>
            <a:r>
              <a:rPr lang="zh-CN" sz="1600" dirty="0">
                <a:ea typeface="宋体" panose="02010600030101010101" pitchFamily="2" charset="-122"/>
                <a:sym typeface="+mn-ea"/>
              </a:rPr>
              <a:t>，</a:t>
            </a:r>
            <a:r>
              <a:rPr sz="1600" dirty="0">
                <a:ea typeface="宋体" panose="02010600030101010101" pitchFamily="2" charset="-122"/>
                <a:sym typeface="+mn-ea"/>
              </a:rPr>
              <a:t>样本数量</a:t>
            </a:r>
            <a:r>
              <a:rPr lang="en-US" sz="1600" dirty="0">
                <a:ea typeface="宋体" panose="02010600030101010101" pitchFamily="2" charset="-122"/>
                <a:sym typeface="+mn-ea"/>
              </a:rPr>
              <a:t>&lt;</a:t>
            </a:r>
            <a:r>
              <a:rPr sz="1600" dirty="0">
                <a:ea typeface="宋体" panose="02010600030101010101" pitchFamily="2" charset="-122"/>
                <a:sym typeface="+mn-ea"/>
              </a:rPr>
              <a:t>特征数，线性核</a:t>
            </a:r>
            <a:r>
              <a:rPr lang="zh-CN" sz="1600" dirty="0">
                <a:ea typeface="宋体" panose="02010600030101010101" pitchFamily="2" charset="-122"/>
                <a:sym typeface="+mn-ea"/>
              </a:rPr>
              <a:t>，大于特征数使用非线性核</a:t>
            </a:r>
            <a:endParaRPr sz="1600" dirty="0">
              <a:ea typeface="宋体" panose="02010600030101010101" pitchFamily="2" charset="-122"/>
              <a:sym typeface="+mn-ea"/>
            </a:endParaRPr>
          </a:p>
        </p:txBody>
      </p:sp>
    </p:spTree>
    <p:custDataLst>
      <p:tags r:id="rId1"/>
    </p:custData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fontScale="90000"/>
          </a:bodyPr>
          <a:lstStyle>
            <a:lvl1pPr>
              <a:defRPr>
                <a:solidFill>
                  <a:srgbClr val="C00000"/>
                </a:solidFill>
              </a:defRPr>
            </a:lvl1pPr>
          </a:lstStyle>
          <a:p>
            <a:r>
              <a:rPr lang="en-US" altLang="zh-CN" dirty="0">
                <a:ea typeface="宋体" panose="02010600030101010101" pitchFamily="2" charset="-122"/>
                <a:sym typeface="+mn-ea"/>
              </a:rPr>
              <a:t>Summary</a:t>
            </a:r>
          </a:p>
        </p:txBody>
      </p:sp>
      <p:sp>
        <p:nvSpPr>
          <p:cNvPr id="131" name="Content Placeholder 2"/>
          <p:cNvSpPr txBox="1">
            <a:spLocks noGrp="1"/>
          </p:cNvSpPr>
          <p:nvPr/>
        </p:nvSpPr>
        <p:spPr>
          <a:xfrm>
            <a:off x="598805" y="1537970"/>
            <a:ext cx="5245735"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lvl="0">
              <a:lnSpc>
                <a:spcPct val="150000"/>
              </a:lnSpc>
            </a:pPr>
            <a:r>
              <a:rPr lang="en-US" altLang="zh-CN" sz="1600">
                <a:ea typeface="宋体" panose="02010600030101010101" pitchFamily="2" charset="-122"/>
                <a:sym typeface="+mn-ea"/>
              </a:rPr>
              <a:t>FM</a:t>
            </a:r>
            <a:r>
              <a:rPr lang="zh-CN" altLang="en-US" sz="1600">
                <a:ea typeface="宋体" panose="02010600030101010101" pitchFamily="2" charset="-122"/>
                <a:sym typeface="+mn-ea"/>
              </a:rPr>
              <a:t>，考虑了特征交叉，即使数据非常稀疏的情况下，依然能估计出可靠的参数并进行预测</a:t>
            </a:r>
          </a:p>
          <a:p>
            <a:pPr lvl="0">
              <a:lnSpc>
                <a:spcPct val="150000"/>
              </a:lnSpc>
            </a:pPr>
            <a:r>
              <a:rPr lang="en-US" altLang="zh-CN" sz="1600">
                <a:ea typeface="宋体" panose="02010600030101010101" pitchFamily="2" charset="-122"/>
                <a:sym typeface="+mn-ea"/>
              </a:rPr>
              <a:t>FFM</a:t>
            </a:r>
            <a:r>
              <a:rPr lang="zh-CN" altLang="en-US" sz="1600">
                <a:ea typeface="宋体" panose="02010600030101010101" pitchFamily="2" charset="-122"/>
                <a:sym typeface="+mn-ea"/>
              </a:rPr>
              <a:t>，在</a:t>
            </a:r>
            <a:r>
              <a:rPr lang="en-US" altLang="zh-CN" sz="1600">
                <a:ea typeface="宋体" panose="02010600030101010101" pitchFamily="2" charset="-122"/>
                <a:sym typeface="+mn-ea"/>
              </a:rPr>
              <a:t>FM</a:t>
            </a:r>
            <a:r>
              <a:rPr lang="zh-CN" altLang="en-US" sz="1600">
                <a:ea typeface="宋体" panose="02010600030101010101" pitchFamily="2" charset="-122"/>
                <a:sym typeface="+mn-ea"/>
              </a:rPr>
              <a:t>基础上引入了</a:t>
            </a:r>
            <a:r>
              <a:rPr lang="en-US" altLang="zh-CN" sz="1600">
                <a:ea typeface="宋体" panose="02010600030101010101" pitchFamily="2" charset="-122"/>
                <a:sym typeface="+mn-ea"/>
              </a:rPr>
              <a:t>field</a:t>
            </a:r>
            <a:r>
              <a:rPr lang="zh-CN" altLang="en-US" sz="1600">
                <a:ea typeface="宋体" panose="02010600030101010101" pitchFamily="2" charset="-122"/>
                <a:sym typeface="+mn-ea"/>
              </a:rPr>
              <a:t>（场），使得每两组特征交叉的隐向量都是独立的，预测效果更好</a:t>
            </a:r>
          </a:p>
          <a:p>
            <a:pPr lvl="0">
              <a:lnSpc>
                <a:spcPct val="150000"/>
              </a:lnSpc>
            </a:pPr>
            <a:r>
              <a:rPr lang="en-US" altLang="zh-CN" sz="1600">
                <a:ea typeface="宋体" panose="02010600030101010101" pitchFamily="2" charset="-122"/>
                <a:sym typeface="+mn-ea"/>
              </a:rPr>
              <a:t>embedding + MLP</a:t>
            </a:r>
            <a:r>
              <a:rPr lang="zh-CN" altLang="en-US" sz="1600">
                <a:ea typeface="宋体" panose="02010600030101010101" pitchFamily="2" charset="-122"/>
                <a:sym typeface="+mn-ea"/>
              </a:rPr>
              <a:t>，深度学习CTR预估的通用框架</a:t>
            </a:r>
          </a:p>
          <a:p>
            <a:pPr lvl="0">
              <a:lnSpc>
                <a:spcPct val="150000"/>
              </a:lnSpc>
            </a:pPr>
            <a:r>
              <a:rPr lang="en-US" altLang="zh-CN" sz="1600">
                <a:ea typeface="宋体" panose="02010600030101010101" pitchFamily="2" charset="-122"/>
                <a:sym typeface="+mn-ea"/>
              </a:rPr>
              <a:t>Wide &amp; Deep</a:t>
            </a:r>
            <a:r>
              <a:rPr lang="zh-CN" altLang="en-US" sz="1600">
                <a:ea typeface="宋体" panose="02010600030101010101" pitchFamily="2" charset="-122"/>
                <a:sym typeface="+mn-ea"/>
              </a:rPr>
              <a:t>，</a:t>
            </a:r>
            <a:r>
              <a:rPr lang="en-US" altLang="zh-CN" sz="1600">
                <a:ea typeface="宋体" panose="02010600030101010101" pitchFamily="2" charset="-122"/>
                <a:sym typeface="+mn-ea"/>
              </a:rPr>
              <a:t>LR+DNN</a:t>
            </a:r>
            <a:r>
              <a:rPr lang="zh-CN" altLang="en-US" sz="1600">
                <a:ea typeface="宋体" panose="02010600030101010101" pitchFamily="2" charset="-122"/>
                <a:sym typeface="+mn-ea"/>
              </a:rPr>
              <a:t>，记忆能力</a:t>
            </a:r>
            <a:r>
              <a:rPr lang="en-US" altLang="zh-CN" sz="1600">
                <a:ea typeface="宋体" panose="02010600030101010101" pitchFamily="2" charset="-122"/>
                <a:sym typeface="+mn-ea"/>
              </a:rPr>
              <a:t>+</a:t>
            </a:r>
            <a:r>
              <a:rPr lang="zh-CN" altLang="en-US" sz="1600">
                <a:ea typeface="宋体" panose="02010600030101010101" pitchFamily="2" charset="-122"/>
                <a:sym typeface="+mn-ea"/>
              </a:rPr>
              <a:t>泛化能力</a:t>
            </a:r>
            <a:endParaRPr lang="en-US" altLang="zh-CN" sz="1600">
              <a:ea typeface="宋体" panose="02010600030101010101" pitchFamily="2" charset="-122"/>
              <a:sym typeface="+mn-ea"/>
            </a:endParaRPr>
          </a:p>
          <a:p>
            <a:pPr lvl="0">
              <a:lnSpc>
                <a:spcPct val="150000"/>
              </a:lnSpc>
            </a:pPr>
            <a:r>
              <a:rPr lang="en-US" altLang="zh-CN" sz="1600">
                <a:ea typeface="宋体" panose="02010600030101010101" pitchFamily="2" charset="-122"/>
                <a:sym typeface="+mn-ea"/>
              </a:rPr>
              <a:t>DeepFM</a:t>
            </a:r>
            <a:r>
              <a:rPr lang="zh-CN" altLang="en-US" sz="1600">
                <a:ea typeface="宋体" panose="02010600030101010101" pitchFamily="2" charset="-122"/>
                <a:sym typeface="+mn-ea"/>
              </a:rPr>
              <a:t>，</a:t>
            </a:r>
            <a:r>
              <a:rPr lang="zh-CN" altLang="zh-CN" sz="1600">
                <a:ea typeface="宋体" panose="02010600030101010101" pitchFamily="2" charset="-122"/>
                <a:sym typeface="Calibri" panose="020F0502020204030204"/>
              </a:rPr>
              <a:t>并行结构，FM和DNN分开计算</a:t>
            </a:r>
          </a:p>
          <a:p>
            <a:pPr lvl="0">
              <a:lnSpc>
                <a:spcPct val="150000"/>
              </a:lnSpc>
            </a:pPr>
            <a:r>
              <a:rPr lang="en-US" altLang="zh-CN" sz="1600">
                <a:ea typeface="宋体" panose="02010600030101010101" pitchFamily="2" charset="-122"/>
                <a:sym typeface="+mn-ea"/>
              </a:rPr>
              <a:t>NFM</a:t>
            </a:r>
            <a:r>
              <a:rPr lang="zh-CN" altLang="en-US" sz="1600">
                <a:ea typeface="宋体" panose="02010600030101010101" pitchFamily="2" charset="-122"/>
                <a:sym typeface="+mn-ea"/>
              </a:rPr>
              <a:t>，</a:t>
            </a:r>
            <a:r>
              <a:rPr lang="zh-CN" altLang="zh-CN" sz="1600">
                <a:ea typeface="宋体" panose="02010600030101010101" pitchFamily="2" charset="-122"/>
                <a:sym typeface="Calibri" panose="020F0502020204030204"/>
              </a:rPr>
              <a:t>串行架构，将FM的结果作为DNN的输入</a:t>
            </a:r>
            <a:endParaRPr lang="zh-CN" altLang="en-US" sz="1600">
              <a:ea typeface="宋体" panose="02010600030101010101" pitchFamily="2" charset="-122"/>
              <a:sym typeface="+mn-ea"/>
            </a:endParaRPr>
          </a:p>
          <a:p>
            <a:pPr lvl="0">
              <a:lnSpc>
                <a:spcPct val="150000"/>
              </a:lnSpc>
            </a:pPr>
            <a:r>
              <a:rPr lang="en-US" altLang="zh-CN" sz="1600">
                <a:ea typeface="宋体" panose="02010600030101010101" pitchFamily="2" charset="-122"/>
                <a:sym typeface="+mn-ea"/>
              </a:rPr>
              <a:t>AFM</a:t>
            </a:r>
            <a:r>
              <a:rPr lang="zh-CN" altLang="en-US" sz="1600">
                <a:ea typeface="宋体" panose="02010600030101010101" pitchFamily="2" charset="-122"/>
                <a:sym typeface="+mn-ea"/>
              </a:rPr>
              <a:t>，在FM的基础上增加</a:t>
            </a:r>
            <a:r>
              <a:rPr lang="en-US" altLang="zh-CN" sz="1600">
                <a:ea typeface="宋体" panose="02010600030101010101" pitchFamily="2" charset="-122"/>
                <a:sym typeface="+mn-ea"/>
              </a:rPr>
              <a:t>A</a:t>
            </a:r>
            <a:r>
              <a:rPr lang="zh-CN" altLang="en-US" sz="1600">
                <a:ea typeface="宋体" panose="02010600030101010101" pitchFamily="2" charset="-122"/>
                <a:sym typeface="+mn-ea"/>
              </a:rPr>
              <a:t>ttention机制，对简化版NFM进行加权求和</a:t>
            </a:r>
          </a:p>
          <a:p>
            <a:pPr lvl="0">
              <a:lnSpc>
                <a:spcPct val="150000"/>
              </a:lnSpc>
            </a:pPr>
            <a:r>
              <a:rPr lang="en-US" altLang="zh-CN" sz="1600">
                <a:ea typeface="宋体" panose="02010600030101010101" pitchFamily="2" charset="-122"/>
                <a:sym typeface="+mn-ea"/>
              </a:rPr>
              <a:t>DIN</a:t>
            </a:r>
            <a:r>
              <a:rPr lang="zh-CN" altLang="en-US" sz="1600">
                <a:ea typeface="宋体" panose="02010600030101010101" pitchFamily="2" charset="-122"/>
                <a:sym typeface="+mn-ea"/>
              </a:rPr>
              <a:t>，</a:t>
            </a:r>
            <a:r>
              <a:rPr lang="en-US" altLang="zh-CN" sz="1600">
                <a:ea typeface="宋体" panose="02010600030101010101" pitchFamily="2" charset="-122"/>
                <a:sym typeface="+mn-ea"/>
              </a:rPr>
              <a:t>Attention</a:t>
            </a:r>
            <a:r>
              <a:rPr lang="zh-CN" altLang="en-US" sz="1600">
                <a:ea typeface="宋体" panose="02010600030101010101" pitchFamily="2" charset="-122"/>
                <a:sym typeface="+mn-ea"/>
              </a:rPr>
              <a:t>机制，对用户历史行为序列进行挖掘</a:t>
            </a:r>
            <a:endParaRPr lang="en-US" altLang="zh-CN" sz="1600">
              <a:ea typeface="宋体" panose="02010600030101010101" pitchFamily="2" charset="-122"/>
              <a:sym typeface="+mn-ea"/>
            </a:endParaRPr>
          </a:p>
          <a:p>
            <a:pPr lvl="0">
              <a:lnSpc>
                <a:spcPct val="150000"/>
              </a:lnSpc>
            </a:pPr>
            <a:endParaRPr sz="1600" dirty="0">
              <a:ea typeface="宋体" panose="02010600030101010101" pitchFamily="2" charset="-122"/>
              <a:sym typeface="+mn-ea"/>
            </a:endParaRPr>
          </a:p>
        </p:txBody>
      </p:sp>
      <p:sp>
        <p:nvSpPr>
          <p:cNvPr id="2" name="文本框 1"/>
          <p:cNvSpPr txBox="1"/>
          <p:nvPr/>
        </p:nvSpPr>
        <p:spPr>
          <a:xfrm>
            <a:off x="361950" y="1052195"/>
            <a:ext cx="1590040" cy="50546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none" lIns="45719" tIns="45719" rIns="45719" bIns="45719" numCol="1" spcCol="38100" rtlCol="0" anchor="t" forceAA="0">
            <a:spAutoFit/>
          </a:bodyPr>
          <a:lstStyle/>
          <a:p>
            <a:pPr marL="0" indent="0">
              <a:lnSpc>
                <a:spcPct val="150000"/>
              </a:lnSpc>
              <a:buNone/>
            </a:pPr>
            <a:r>
              <a:rPr lang="en-US" altLang="zh-CN" dirty="0">
                <a:ea typeface="宋体" panose="02010600030101010101" pitchFamily="2" charset="-122"/>
                <a:sym typeface="+mn-ea"/>
              </a:rPr>
              <a:t>CTR</a:t>
            </a:r>
            <a:r>
              <a:rPr lang="zh-CN" altLang="zh-CN" dirty="0">
                <a:ea typeface="宋体" panose="02010600030101010101" pitchFamily="2" charset="-122"/>
                <a:sym typeface="+mn-ea"/>
              </a:rPr>
              <a:t>模型及演化</a:t>
            </a:r>
            <a:endParaRPr kumimoji="0" lang="zh-CN" altLang="en-US" sz="1800" b="0" i="0" u="none" strike="noStrike" cap="none" spc="0" normalizeH="0" baseline="0">
              <a:ln>
                <a:noFill/>
              </a:ln>
              <a:solidFill>
                <a:srgbClr val="000000"/>
              </a:solidFill>
              <a:effectLst/>
              <a:uFillTx/>
              <a:latin typeface="+mn-lt"/>
              <a:ea typeface="+mn-ea"/>
              <a:cs typeface="+mn-cs"/>
              <a:sym typeface="Calibri" panose="020F0502020204030204"/>
            </a:endParaRPr>
          </a:p>
        </p:txBody>
      </p:sp>
      <p:pic>
        <p:nvPicPr>
          <p:cNvPr id="13" name="图片 1"/>
          <p:cNvPicPr>
            <a:picLocks noChangeAspect="1"/>
          </p:cNvPicPr>
          <p:nvPr/>
        </p:nvPicPr>
        <p:blipFill>
          <a:blip r:embed="rId4"/>
          <a:stretch>
            <a:fillRect/>
          </a:stretch>
        </p:blipFill>
        <p:spPr>
          <a:xfrm>
            <a:off x="7192328" y="1557655"/>
            <a:ext cx="4178935" cy="4128770"/>
          </a:xfrm>
          <a:prstGeom prst="rect">
            <a:avLst/>
          </a:prstGeom>
          <a:noFill/>
          <a:ln>
            <a:noFill/>
          </a:ln>
        </p:spPr>
      </p:pic>
    </p:spTree>
    <p:custDataLst>
      <p:tags r:id="rId1"/>
    </p:custData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fontScale="90000"/>
          </a:bodyPr>
          <a:lstStyle>
            <a:lvl1pPr>
              <a:defRPr>
                <a:solidFill>
                  <a:srgbClr val="C00000"/>
                </a:solidFill>
              </a:defRPr>
            </a:lvl1pPr>
          </a:lstStyle>
          <a:p>
            <a:r>
              <a:rPr lang="en-US" altLang="zh-CN" dirty="0">
                <a:sym typeface="+mn-ea"/>
              </a:rPr>
              <a:t>&gt;&gt;   </a:t>
            </a:r>
            <a:r>
              <a:rPr lang="zh-CN" altLang="en-US" dirty="0">
                <a:sym typeface="+mn-ea"/>
              </a:rPr>
              <a:t>今天的学习目标</a:t>
            </a:r>
            <a:endParaRPr dirty="0"/>
          </a:p>
        </p:txBody>
      </p:sp>
      <p:sp>
        <p:nvSpPr>
          <p:cNvPr id="131" name="Content Placeholder 2"/>
          <p:cNvSpPr txBox="1">
            <a:spLocks noGrp="1"/>
          </p:cNvSpPr>
          <p:nvPr/>
        </p:nvSpPr>
        <p:spPr>
          <a:xfrm>
            <a:off x="935355" y="1531620"/>
            <a:ext cx="6197600" cy="4384675"/>
          </a:xfrm>
          <a:prstGeom prst="rect">
            <a:avLst/>
          </a:prstGeom>
          <a:ln w="12700">
            <a:miter lim="400000"/>
          </a:ln>
        </p:spPr>
        <p:txBody>
          <a:bodyPr lIns="45719" rIns="45719">
            <a:normAutofit fontScale="80000"/>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en-US" altLang="zh-CN" sz="2600" dirty="0"/>
              <a:t>TIPS</a:t>
            </a:r>
            <a:r>
              <a:rPr lang="zh-CN" altLang="en-US" sz="2600" dirty="0">
                <a:ea typeface="宋体" panose="02010600030101010101" pitchFamily="2" charset="-122"/>
              </a:rPr>
              <a:t>：我们要</a:t>
            </a:r>
            <a:r>
              <a:rPr lang="en-US" altLang="zh-CN" sz="2600" dirty="0">
                <a:ea typeface="宋体" panose="02010600030101010101" pitchFamily="2" charset="-122"/>
              </a:rPr>
              <a:t>PK</a:t>
            </a:r>
            <a:r>
              <a:rPr lang="zh-CN" altLang="en-US" sz="2600" dirty="0">
                <a:ea typeface="宋体" panose="02010600030101010101" pitchFamily="2" charset="-122"/>
              </a:rPr>
              <a:t>的是和我们一起竞争的人</a:t>
            </a:r>
          </a:p>
          <a:p>
            <a:pPr>
              <a:lnSpc>
                <a:spcPct val="150000"/>
              </a:lnSpc>
            </a:pPr>
            <a:endParaRPr lang="zh-CN" altLang="en-US" sz="2600" dirty="0">
              <a:ea typeface="宋体" panose="02010600030101010101" pitchFamily="2" charset="-122"/>
            </a:endParaRPr>
          </a:p>
          <a:p>
            <a:pPr>
              <a:lnSpc>
                <a:spcPct val="150000"/>
              </a:lnSpc>
            </a:pPr>
            <a:r>
              <a:rPr lang="zh-CN" altLang="en-US" sz="2600" dirty="0">
                <a:ea typeface="宋体" panose="02010600030101010101" pitchFamily="2" charset="-122"/>
              </a:rPr>
              <a:t>实习</a:t>
            </a:r>
            <a:r>
              <a:rPr lang="en-US" altLang="zh-CN" sz="2600" dirty="0">
                <a:ea typeface="宋体" panose="02010600030101010101" pitchFamily="2" charset="-122"/>
              </a:rPr>
              <a:t>/</a:t>
            </a:r>
            <a:r>
              <a:rPr lang="zh-CN" altLang="en-US" sz="2600" dirty="0">
                <a:ea typeface="宋体" panose="02010600030101010101" pitchFamily="2" charset="-122"/>
              </a:rPr>
              <a:t>工作（公司背书）</a:t>
            </a:r>
          </a:p>
          <a:p>
            <a:pPr>
              <a:lnSpc>
                <a:spcPct val="150000"/>
              </a:lnSpc>
            </a:pPr>
            <a:r>
              <a:rPr lang="zh-CN" altLang="zh-CN" sz="2600" dirty="0">
                <a:ea typeface="宋体" panose="02010600030101010101" pitchFamily="2" charset="-122"/>
              </a:rPr>
              <a:t>比赛</a:t>
            </a:r>
          </a:p>
          <a:p>
            <a:pPr>
              <a:lnSpc>
                <a:spcPct val="150000"/>
              </a:lnSpc>
            </a:pPr>
            <a:r>
              <a:rPr lang="zh-CN" altLang="zh-CN" sz="2600" dirty="0">
                <a:ea typeface="宋体" panose="02010600030101010101" pitchFamily="2" charset="-122"/>
              </a:rPr>
              <a:t>论文</a:t>
            </a:r>
          </a:p>
          <a:p>
            <a:pPr>
              <a:lnSpc>
                <a:spcPct val="150000"/>
              </a:lnSpc>
            </a:pPr>
            <a:r>
              <a:rPr lang="en-US" altLang="zh-CN" sz="2600" dirty="0">
                <a:ea typeface="宋体" panose="02010600030101010101" pitchFamily="2" charset="-122"/>
              </a:rPr>
              <a:t>Blog</a:t>
            </a:r>
          </a:p>
          <a:p>
            <a:pPr>
              <a:lnSpc>
                <a:spcPct val="150000"/>
              </a:lnSpc>
            </a:pPr>
            <a:r>
              <a:rPr lang="zh-CN" altLang="en-US" sz="2600" dirty="0">
                <a:ea typeface="宋体" panose="02010600030101010101" pitchFamily="2" charset="-122"/>
              </a:rPr>
              <a:t>公众号</a:t>
            </a:r>
            <a:endParaRPr lang="zh-CN" altLang="zh-CN" sz="2600" dirty="0">
              <a:ea typeface="宋体" panose="02010600030101010101" pitchFamily="2" charset="-122"/>
            </a:endParaRPr>
          </a:p>
          <a:p>
            <a:pPr>
              <a:lnSpc>
                <a:spcPct val="150000"/>
              </a:lnSpc>
            </a:pPr>
            <a:endParaRPr lang="zh-CN" altLang="zh-CN" sz="2600" dirty="0">
              <a:solidFill>
                <a:srgbClr val="FF0000"/>
              </a:solidFill>
              <a:ea typeface="宋体" panose="02010600030101010101" pitchFamily="2" charset="-122"/>
            </a:endParaRPr>
          </a:p>
          <a:p>
            <a:pPr>
              <a:lnSpc>
                <a:spcPct val="150000"/>
              </a:lnSpc>
            </a:pPr>
            <a:endParaRPr lang="zh-CN" altLang="zh-CN" sz="2600" dirty="0">
              <a:ea typeface="宋体" panose="02010600030101010101" pitchFamily="2" charset="-122"/>
            </a:endParaRPr>
          </a:p>
        </p:txBody>
      </p:sp>
      <p:sp>
        <p:nvSpPr>
          <p:cNvPr id="5" name="文本框 4"/>
          <p:cNvSpPr txBox="1"/>
          <p:nvPr/>
        </p:nvSpPr>
        <p:spPr>
          <a:xfrm>
            <a:off x="10801985" y="5109210"/>
            <a:ext cx="1311910" cy="521970"/>
          </a:xfrm>
          <a:prstGeom prst="rect">
            <a:avLst/>
          </a:prstGeom>
          <a:noFill/>
          <a:ln>
            <a:noFill/>
          </a:ln>
        </p:spPr>
        <p:txBody>
          <a:bodyPr wrap="square" rtlCol="0" anchor="t">
            <a:spAutoFit/>
          </a:bodyPr>
          <a:lstStyle/>
          <a:p>
            <a:pPr algn="ctr"/>
            <a:r>
              <a:rPr lang="zh-CN" altLang="en-US" sz="2800" b="1" dirty="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sym typeface="+mn-ea"/>
              </a:rPr>
              <a:t>项目</a:t>
            </a:r>
          </a:p>
        </p:txBody>
      </p:sp>
      <p:sp>
        <p:nvSpPr>
          <p:cNvPr id="4" name="圆角矩形 3"/>
          <p:cNvSpPr/>
          <p:nvPr/>
        </p:nvSpPr>
        <p:spPr>
          <a:xfrm>
            <a:off x="5446395" y="4957445"/>
            <a:ext cx="1149350" cy="392430"/>
          </a:xfrm>
          <a:prstGeom prst="round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sz="1400" dirty="0">
                <a:solidFill>
                  <a:schemeClr val="tx1"/>
                </a:solidFill>
                <a:latin typeface="微软雅黑" panose="020B0503020204020204" charset="-122"/>
                <a:ea typeface="微软雅黑" panose="020B0503020204020204" charset="-122"/>
                <a:sym typeface="+mn-ea"/>
              </a:rPr>
              <a:t>特征工程</a:t>
            </a:r>
            <a:endParaRPr lang="zh-CN" altLang="en-US" sz="1400" dirty="0">
              <a:solidFill>
                <a:schemeClr val="tx1"/>
              </a:solidFill>
              <a:latin typeface="微软雅黑" panose="020B0503020204020204" charset="-122"/>
              <a:ea typeface="微软雅黑" panose="020B0503020204020204" charset="-122"/>
              <a:cs typeface="微软雅黑" panose="020B0503020204020204" charset="-122"/>
              <a:sym typeface="+mn-ea"/>
            </a:endParaRPr>
          </a:p>
        </p:txBody>
      </p:sp>
      <p:sp>
        <p:nvSpPr>
          <p:cNvPr id="16" name="文本框 15"/>
          <p:cNvSpPr txBox="1"/>
          <p:nvPr/>
        </p:nvSpPr>
        <p:spPr>
          <a:xfrm>
            <a:off x="10697845" y="3909695"/>
            <a:ext cx="1443990" cy="521970"/>
          </a:xfrm>
          <a:prstGeom prst="rect">
            <a:avLst/>
          </a:prstGeom>
          <a:noFill/>
          <a:ln>
            <a:noFill/>
          </a:ln>
        </p:spPr>
        <p:txBody>
          <a:bodyPr wrap="square" rtlCol="0" anchor="t">
            <a:spAutoFit/>
          </a:bodyPr>
          <a:lstStyle/>
          <a:p>
            <a:pPr algn="ctr"/>
            <a:r>
              <a:rPr lang="zh-CN" altLang="en-US" sz="2800" b="1" dirty="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sym typeface="+mn-ea"/>
              </a:rPr>
              <a:t>工具</a:t>
            </a:r>
          </a:p>
        </p:txBody>
      </p:sp>
      <p:sp>
        <p:nvSpPr>
          <p:cNvPr id="24" name="圆角矩形 23"/>
          <p:cNvSpPr/>
          <p:nvPr/>
        </p:nvSpPr>
        <p:spPr>
          <a:xfrm>
            <a:off x="6727825" y="4957445"/>
            <a:ext cx="1290955" cy="392430"/>
          </a:xfrm>
          <a:prstGeom prst="round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sz="1400" dirty="0">
                <a:solidFill>
                  <a:schemeClr val="tx1"/>
                </a:solidFill>
                <a:latin typeface="微软雅黑" panose="020B0503020204020204" charset="-122"/>
                <a:ea typeface="微软雅黑" panose="020B0503020204020204" charset="-122"/>
                <a:sym typeface="+mn-ea"/>
              </a:rPr>
              <a:t>推荐架构</a:t>
            </a:r>
            <a:endParaRPr lang="zh-CN" altLang="en-US" sz="1400" dirty="0">
              <a:solidFill>
                <a:schemeClr val="tx1"/>
              </a:solidFill>
              <a:latin typeface="微软雅黑" panose="020B0503020204020204" charset="-122"/>
              <a:ea typeface="微软雅黑" panose="020B0503020204020204" charset="-122"/>
              <a:cs typeface="微软雅黑" panose="020B0503020204020204" charset="-122"/>
              <a:sym typeface="+mn-ea"/>
            </a:endParaRPr>
          </a:p>
        </p:txBody>
      </p:sp>
      <p:sp>
        <p:nvSpPr>
          <p:cNvPr id="25" name="圆角矩形 24"/>
          <p:cNvSpPr/>
          <p:nvPr/>
        </p:nvSpPr>
        <p:spPr>
          <a:xfrm>
            <a:off x="8134985" y="4957445"/>
            <a:ext cx="1282065" cy="392430"/>
          </a:xfrm>
          <a:prstGeom prst="round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sz="1400" dirty="0">
                <a:solidFill>
                  <a:schemeClr val="tx1"/>
                </a:solidFill>
                <a:latin typeface="微软雅黑" panose="020B0503020204020204" charset="-122"/>
                <a:ea typeface="微软雅黑" panose="020B0503020204020204" charset="-122"/>
                <a:sym typeface="+mn-ea"/>
              </a:rPr>
              <a:t>数据抓取</a:t>
            </a:r>
            <a:endParaRPr lang="zh-CN" altLang="en-US" sz="1400" dirty="0">
              <a:solidFill>
                <a:schemeClr val="tx1"/>
              </a:solidFill>
              <a:latin typeface="微软雅黑" panose="020B0503020204020204" charset="-122"/>
              <a:ea typeface="微软雅黑" panose="020B0503020204020204" charset="-122"/>
              <a:cs typeface="微软雅黑" panose="020B0503020204020204" charset="-122"/>
              <a:sym typeface="+mn-ea"/>
            </a:endParaRPr>
          </a:p>
        </p:txBody>
      </p:sp>
      <p:sp>
        <p:nvSpPr>
          <p:cNvPr id="26" name="圆角矩形 25"/>
          <p:cNvSpPr/>
          <p:nvPr/>
        </p:nvSpPr>
        <p:spPr>
          <a:xfrm>
            <a:off x="9551670" y="4957445"/>
            <a:ext cx="1381125" cy="392430"/>
          </a:xfrm>
          <a:prstGeom prst="round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sz="1400" dirty="0">
                <a:solidFill>
                  <a:schemeClr val="tx1"/>
                </a:solidFill>
                <a:latin typeface="微软雅黑" panose="020B0503020204020204" charset="-122"/>
                <a:ea typeface="微软雅黑" panose="020B0503020204020204" charset="-122"/>
                <a:sym typeface="+mn-ea"/>
              </a:rPr>
              <a:t>可视化</a:t>
            </a:r>
            <a:endParaRPr lang="zh-CN" altLang="en-US" sz="1400" dirty="0">
              <a:solidFill>
                <a:schemeClr val="tx1"/>
              </a:solidFill>
              <a:latin typeface="微软雅黑" panose="020B0503020204020204" charset="-122"/>
              <a:ea typeface="微软雅黑" panose="020B0503020204020204" charset="-122"/>
              <a:cs typeface="微软雅黑" panose="020B0503020204020204" charset="-122"/>
              <a:sym typeface="+mn-ea"/>
            </a:endParaRPr>
          </a:p>
        </p:txBody>
      </p:sp>
      <p:sp>
        <p:nvSpPr>
          <p:cNvPr id="27" name="圆角矩形 26"/>
          <p:cNvSpPr/>
          <p:nvPr/>
        </p:nvSpPr>
        <p:spPr>
          <a:xfrm>
            <a:off x="5446395" y="5478145"/>
            <a:ext cx="1149350" cy="392430"/>
          </a:xfrm>
          <a:prstGeom prst="round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sz="1400" dirty="0">
                <a:solidFill>
                  <a:schemeClr val="tx1"/>
                </a:solidFill>
                <a:latin typeface="微软雅黑" panose="020B0503020204020204" charset="-122"/>
                <a:ea typeface="微软雅黑" panose="020B0503020204020204" charset="-122"/>
                <a:sym typeface="+mn-ea"/>
              </a:rPr>
              <a:t>可解释性</a:t>
            </a:r>
            <a:endParaRPr lang="zh-CN" altLang="en-US" sz="1400" dirty="0">
              <a:solidFill>
                <a:schemeClr val="tx1"/>
              </a:solidFill>
              <a:latin typeface="微软雅黑" panose="020B0503020204020204" charset="-122"/>
              <a:ea typeface="微软雅黑" panose="020B0503020204020204" charset="-122"/>
              <a:cs typeface="微软雅黑" panose="020B0503020204020204" charset="-122"/>
              <a:sym typeface="+mn-ea"/>
            </a:endParaRPr>
          </a:p>
        </p:txBody>
      </p:sp>
      <p:sp>
        <p:nvSpPr>
          <p:cNvPr id="28" name="圆角矩形 27"/>
          <p:cNvSpPr/>
          <p:nvPr/>
        </p:nvSpPr>
        <p:spPr>
          <a:xfrm>
            <a:off x="6744970" y="5475605"/>
            <a:ext cx="1273175" cy="392430"/>
          </a:xfrm>
          <a:prstGeom prst="round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rPr>
              <a:t>模型选择</a:t>
            </a:r>
          </a:p>
        </p:txBody>
      </p:sp>
      <p:sp>
        <p:nvSpPr>
          <p:cNvPr id="29" name="圆角矩形 28"/>
          <p:cNvSpPr/>
          <p:nvPr/>
        </p:nvSpPr>
        <p:spPr>
          <a:xfrm>
            <a:off x="8152130" y="5481320"/>
            <a:ext cx="1264285" cy="392430"/>
          </a:xfrm>
          <a:prstGeom prst="round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rPr>
              <a:t>超参数调整</a:t>
            </a:r>
          </a:p>
        </p:txBody>
      </p:sp>
      <p:sp>
        <p:nvSpPr>
          <p:cNvPr id="30" name="圆角矩形 29"/>
          <p:cNvSpPr/>
          <p:nvPr/>
        </p:nvSpPr>
        <p:spPr>
          <a:xfrm>
            <a:off x="9568815" y="5489575"/>
            <a:ext cx="1360805" cy="392430"/>
          </a:xfrm>
          <a:prstGeom prst="round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rPr>
              <a:t>Model Serving</a:t>
            </a:r>
          </a:p>
        </p:txBody>
      </p:sp>
      <p:sp>
        <p:nvSpPr>
          <p:cNvPr id="31" name="圆角矩形 30"/>
          <p:cNvSpPr/>
          <p:nvPr/>
        </p:nvSpPr>
        <p:spPr>
          <a:xfrm>
            <a:off x="8139858" y="2997828"/>
            <a:ext cx="1258302" cy="392706"/>
          </a:xfrm>
          <a:prstGeom prst="round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sz="1400" dirty="0">
                <a:solidFill>
                  <a:schemeClr val="tx1"/>
                </a:solidFill>
                <a:latin typeface="微软雅黑" panose="020B0503020204020204" charset="-122"/>
                <a:ea typeface="微软雅黑" panose="020B0503020204020204" charset="-122"/>
                <a:cs typeface="微软雅黑" panose="020B0503020204020204" charset="-122"/>
                <a:sym typeface="+mn-ea"/>
              </a:rPr>
              <a:t>Attention</a:t>
            </a:r>
          </a:p>
          <a:p>
            <a:pPr algn="ctr"/>
            <a:r>
              <a:rPr sz="1400" dirty="0">
                <a:solidFill>
                  <a:schemeClr val="tx1"/>
                </a:solidFill>
                <a:latin typeface="微软雅黑" panose="020B0503020204020204" charset="-122"/>
                <a:ea typeface="微软雅黑" panose="020B0503020204020204" charset="-122"/>
                <a:cs typeface="微软雅黑" panose="020B0503020204020204" charset="-122"/>
                <a:sym typeface="+mn-ea"/>
              </a:rPr>
              <a:t>模型</a:t>
            </a:r>
            <a:endParaRPr lang="zh-CN" altLang="en-US" sz="1400" dirty="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endParaRPr>
          </a:p>
        </p:txBody>
      </p:sp>
      <p:sp>
        <p:nvSpPr>
          <p:cNvPr id="33" name="圆角矩形 32"/>
          <p:cNvSpPr/>
          <p:nvPr/>
        </p:nvSpPr>
        <p:spPr>
          <a:xfrm>
            <a:off x="9537065" y="2997835"/>
            <a:ext cx="1383665" cy="392430"/>
          </a:xfrm>
          <a:prstGeom prst="round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sz="1400" dirty="0">
                <a:solidFill>
                  <a:schemeClr val="tx1"/>
                </a:solidFill>
                <a:latin typeface="微软雅黑" panose="020B0503020204020204" charset="-122"/>
                <a:ea typeface="微软雅黑" panose="020B0503020204020204" charset="-122"/>
                <a:sym typeface="+mn-ea"/>
              </a:rPr>
              <a:t>Embedding</a:t>
            </a:r>
            <a:endParaRPr lang="zh-CN" altLang="zh-CN" sz="1400" dirty="0">
              <a:solidFill>
                <a:schemeClr val="tx1"/>
              </a:solidFill>
              <a:latin typeface="微软雅黑" panose="020B0503020204020204" charset="-122"/>
              <a:ea typeface="微软雅黑" panose="020B0503020204020204" charset="-122"/>
              <a:cs typeface="微软雅黑" panose="020B0503020204020204" charset="-122"/>
              <a:sym typeface="+mn-ea"/>
            </a:endParaRPr>
          </a:p>
        </p:txBody>
      </p:sp>
      <p:sp>
        <p:nvSpPr>
          <p:cNvPr id="40" name="文本框 39"/>
          <p:cNvSpPr txBox="1"/>
          <p:nvPr/>
        </p:nvSpPr>
        <p:spPr>
          <a:xfrm>
            <a:off x="10873740" y="2650490"/>
            <a:ext cx="1016635" cy="521970"/>
          </a:xfrm>
          <a:prstGeom prst="rect">
            <a:avLst/>
          </a:prstGeom>
          <a:noFill/>
          <a:ln>
            <a:noFill/>
          </a:ln>
        </p:spPr>
        <p:txBody>
          <a:bodyPr wrap="square" rtlCol="0" anchor="t">
            <a:spAutoFit/>
          </a:bodyPr>
          <a:lstStyle/>
          <a:p>
            <a:pPr algn="ctr"/>
            <a:r>
              <a:rPr lang="zh-CN" altLang="en-US" sz="2800" b="1" dirty="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sym typeface="+mn-ea"/>
              </a:rPr>
              <a:t>算法</a:t>
            </a:r>
          </a:p>
        </p:txBody>
      </p:sp>
      <p:sp>
        <p:nvSpPr>
          <p:cNvPr id="41" name="圆角矩形 40"/>
          <p:cNvSpPr/>
          <p:nvPr/>
        </p:nvSpPr>
        <p:spPr>
          <a:xfrm>
            <a:off x="6689725" y="2409190"/>
            <a:ext cx="1305560" cy="392430"/>
          </a:xfrm>
          <a:prstGeom prst="round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sz="1400" dirty="0">
                <a:solidFill>
                  <a:schemeClr val="tx1"/>
                </a:solidFill>
                <a:latin typeface="微软雅黑" panose="020B0503020204020204" charset="-122"/>
                <a:ea typeface="微软雅黑" panose="020B0503020204020204" charset="-122"/>
                <a:sym typeface="+mn-ea"/>
              </a:rPr>
              <a:t>聚类</a:t>
            </a:r>
            <a:r>
              <a:rPr sz="1400" dirty="0">
                <a:solidFill>
                  <a:schemeClr val="tx1"/>
                </a:solidFill>
                <a:latin typeface="微软雅黑" panose="020B0503020204020204" charset="-122"/>
                <a:ea typeface="微软雅黑" panose="020B0503020204020204" charset="-122"/>
                <a:sym typeface="+mn-ea"/>
              </a:rPr>
              <a:t>算法</a:t>
            </a:r>
            <a:endParaRPr lang="zh-CN" altLang="en-US" sz="1400" dirty="0">
              <a:solidFill>
                <a:schemeClr val="tx1"/>
              </a:solidFill>
              <a:latin typeface="微软雅黑" panose="020B0503020204020204" charset="-122"/>
              <a:ea typeface="微软雅黑" panose="020B0503020204020204" charset="-122"/>
              <a:cs typeface="微软雅黑" panose="020B0503020204020204" charset="-122"/>
              <a:sym typeface="+mn-ea"/>
            </a:endParaRPr>
          </a:p>
        </p:txBody>
      </p:sp>
      <p:sp>
        <p:nvSpPr>
          <p:cNvPr id="43" name="矩形 42"/>
          <p:cNvSpPr/>
          <p:nvPr/>
        </p:nvSpPr>
        <p:spPr>
          <a:xfrm>
            <a:off x="5243830" y="2294255"/>
            <a:ext cx="6724650" cy="3753485"/>
          </a:xfrm>
          <a:prstGeom prst="rect">
            <a:avLst/>
          </a:prstGeom>
          <a:noFill/>
          <a:ln w="38100">
            <a:solidFill>
              <a:schemeClr val="accent1">
                <a:lumMod val="75000"/>
              </a:schemeClr>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endParaRPr>
          </a:p>
        </p:txBody>
      </p:sp>
      <p:sp>
        <p:nvSpPr>
          <p:cNvPr id="44" name="圆角矩形 43"/>
          <p:cNvSpPr/>
          <p:nvPr/>
        </p:nvSpPr>
        <p:spPr>
          <a:xfrm>
            <a:off x="8130540" y="2399665"/>
            <a:ext cx="1258570" cy="392430"/>
          </a:xfrm>
          <a:prstGeom prst="round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sz="1400" dirty="0">
                <a:solidFill>
                  <a:schemeClr val="tx1"/>
                </a:solidFill>
                <a:latin typeface="微软雅黑" panose="020B0503020204020204" charset="-122"/>
                <a:ea typeface="微软雅黑" panose="020B0503020204020204" charset="-122"/>
                <a:sym typeface="+mn-ea"/>
              </a:rPr>
              <a:t>矩阵分解</a:t>
            </a:r>
            <a:endParaRPr lang="en-US" altLang="zh-CN" sz="1400" dirty="0">
              <a:solidFill>
                <a:schemeClr val="tx1"/>
              </a:solidFill>
              <a:latin typeface="微软雅黑" panose="020B0503020204020204" charset="-122"/>
              <a:ea typeface="微软雅黑" panose="020B0503020204020204" charset="-122"/>
              <a:cs typeface="微软雅黑" panose="020B0503020204020204" charset="-122"/>
              <a:sym typeface="+mn-ea"/>
            </a:endParaRPr>
          </a:p>
        </p:txBody>
      </p:sp>
      <p:sp>
        <p:nvSpPr>
          <p:cNvPr id="45" name="圆角矩形 44"/>
          <p:cNvSpPr/>
          <p:nvPr/>
        </p:nvSpPr>
        <p:spPr>
          <a:xfrm>
            <a:off x="9527540" y="2399665"/>
            <a:ext cx="1383665" cy="392430"/>
          </a:xfrm>
          <a:prstGeom prst="round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sz="1400" dirty="0">
                <a:solidFill>
                  <a:schemeClr val="tx1"/>
                </a:solidFill>
                <a:latin typeface="微软雅黑" panose="020B0503020204020204" charset="-122"/>
                <a:ea typeface="微软雅黑" panose="020B0503020204020204" charset="-122"/>
                <a:cs typeface="微软雅黑" panose="020B0503020204020204" charset="-122"/>
                <a:sym typeface="+mn-ea"/>
              </a:rPr>
              <a:t>FM模型</a:t>
            </a:r>
            <a:endParaRPr lang="zh-CN" altLang="en-US" sz="1400" dirty="0">
              <a:solidFill>
                <a:schemeClr val="tx1"/>
              </a:solidFill>
              <a:latin typeface="微软雅黑" panose="020B0503020204020204" charset="-122"/>
              <a:ea typeface="微软雅黑" panose="020B0503020204020204" charset="-122"/>
              <a:cs typeface="微软雅黑" panose="020B0503020204020204" charset="-122"/>
              <a:sym typeface="+mn-ea"/>
            </a:endParaRPr>
          </a:p>
        </p:txBody>
      </p:sp>
      <p:sp>
        <p:nvSpPr>
          <p:cNvPr id="46" name="圆角矩形 45"/>
          <p:cNvSpPr/>
          <p:nvPr/>
        </p:nvSpPr>
        <p:spPr>
          <a:xfrm>
            <a:off x="6716395" y="2997835"/>
            <a:ext cx="1278890" cy="392430"/>
          </a:xfrm>
          <a:prstGeom prst="round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sz="1400" dirty="0">
                <a:solidFill>
                  <a:schemeClr val="tx1"/>
                </a:solidFill>
                <a:latin typeface="微软雅黑" panose="020B0503020204020204" charset="-122"/>
                <a:ea typeface="微软雅黑" panose="020B0503020204020204" charset="-122"/>
                <a:sym typeface="+mn-ea"/>
              </a:rPr>
              <a:t>图挖掘</a:t>
            </a:r>
            <a:endParaRPr lang="zh-CN" altLang="en-US" sz="1400" dirty="0">
              <a:solidFill>
                <a:schemeClr val="tx1"/>
              </a:solidFill>
              <a:latin typeface="微软雅黑" panose="020B0503020204020204" charset="-122"/>
              <a:ea typeface="微软雅黑" panose="020B0503020204020204" charset="-122"/>
              <a:cs typeface="微软雅黑" panose="020B0503020204020204" charset="-122"/>
              <a:sym typeface="+mn-ea"/>
            </a:endParaRPr>
          </a:p>
        </p:txBody>
      </p:sp>
      <p:sp>
        <p:nvSpPr>
          <p:cNvPr id="7" name="圆角矩形 6"/>
          <p:cNvSpPr/>
          <p:nvPr/>
        </p:nvSpPr>
        <p:spPr>
          <a:xfrm>
            <a:off x="5396865" y="3738245"/>
            <a:ext cx="1146175" cy="392430"/>
          </a:xfrm>
          <a:prstGeom prst="round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sym typeface="+mn-ea"/>
              </a:rPr>
              <a:t>sklearn</a:t>
            </a:r>
          </a:p>
        </p:txBody>
      </p:sp>
      <p:sp>
        <p:nvSpPr>
          <p:cNvPr id="8" name="圆角矩形 7"/>
          <p:cNvSpPr/>
          <p:nvPr/>
        </p:nvSpPr>
        <p:spPr>
          <a:xfrm>
            <a:off x="6660515" y="3738245"/>
            <a:ext cx="1306195" cy="392430"/>
          </a:xfrm>
          <a:prstGeom prst="round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sym typeface="+mn-ea"/>
              </a:rPr>
              <a:t>Tensorflow</a:t>
            </a:r>
          </a:p>
        </p:txBody>
      </p:sp>
      <p:sp>
        <p:nvSpPr>
          <p:cNvPr id="9" name="圆角矩形 8"/>
          <p:cNvSpPr/>
          <p:nvPr/>
        </p:nvSpPr>
        <p:spPr>
          <a:xfrm>
            <a:off x="8077200" y="3738245"/>
            <a:ext cx="1306195" cy="392430"/>
          </a:xfrm>
          <a:prstGeom prst="round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sym typeface="+mn-ea"/>
              </a:rPr>
              <a:t>Gensim</a:t>
            </a:r>
          </a:p>
        </p:txBody>
      </p:sp>
      <p:sp>
        <p:nvSpPr>
          <p:cNvPr id="10" name="圆角矩形 9"/>
          <p:cNvSpPr/>
          <p:nvPr/>
        </p:nvSpPr>
        <p:spPr>
          <a:xfrm>
            <a:off x="9484360" y="3738245"/>
            <a:ext cx="1430655" cy="392430"/>
          </a:xfrm>
          <a:prstGeom prst="round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sym typeface="+mn-ea"/>
              </a:rPr>
              <a:t>FeatureTools</a:t>
            </a:r>
          </a:p>
        </p:txBody>
      </p:sp>
      <p:sp>
        <p:nvSpPr>
          <p:cNvPr id="11" name="圆角矩形 10"/>
          <p:cNvSpPr/>
          <p:nvPr/>
        </p:nvSpPr>
        <p:spPr>
          <a:xfrm>
            <a:off x="5396865" y="4258945"/>
            <a:ext cx="1146175" cy="392430"/>
          </a:xfrm>
          <a:prstGeom prst="round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sym typeface="+mn-ea"/>
              </a:rPr>
              <a:t>Surprise</a:t>
            </a:r>
          </a:p>
        </p:txBody>
      </p:sp>
      <p:sp>
        <p:nvSpPr>
          <p:cNvPr id="12" name="圆角矩形 11"/>
          <p:cNvSpPr/>
          <p:nvPr/>
        </p:nvSpPr>
        <p:spPr>
          <a:xfrm>
            <a:off x="6678930" y="4256405"/>
            <a:ext cx="1287145" cy="392430"/>
          </a:xfrm>
          <a:prstGeom prst="round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sym typeface="+mn-ea"/>
              </a:rPr>
              <a:t>LibFM</a:t>
            </a:r>
          </a:p>
        </p:txBody>
      </p:sp>
      <p:sp>
        <p:nvSpPr>
          <p:cNvPr id="13" name="圆角矩形 12"/>
          <p:cNvSpPr/>
          <p:nvPr/>
        </p:nvSpPr>
        <p:spPr>
          <a:xfrm>
            <a:off x="8095615" y="4262120"/>
            <a:ext cx="1287145" cy="392430"/>
          </a:xfrm>
          <a:prstGeom prst="round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sym typeface="+mn-ea"/>
              </a:rPr>
              <a:t>xlearn</a:t>
            </a:r>
          </a:p>
        </p:txBody>
      </p:sp>
      <p:sp>
        <p:nvSpPr>
          <p:cNvPr id="14" name="圆角矩形 13"/>
          <p:cNvSpPr/>
          <p:nvPr/>
        </p:nvSpPr>
        <p:spPr>
          <a:xfrm>
            <a:off x="9502775" y="4270375"/>
            <a:ext cx="1412240" cy="392430"/>
          </a:xfrm>
          <a:prstGeom prst="round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sym typeface="+mn-ea"/>
              </a:rPr>
              <a:t>DeepCTR</a:t>
            </a:r>
          </a:p>
        </p:txBody>
      </p:sp>
      <p:sp>
        <p:nvSpPr>
          <p:cNvPr id="15" name="圆角矩形 14"/>
          <p:cNvSpPr/>
          <p:nvPr/>
        </p:nvSpPr>
        <p:spPr>
          <a:xfrm>
            <a:off x="5436870" y="2418715"/>
            <a:ext cx="1148080" cy="392430"/>
          </a:xfrm>
          <a:prstGeom prst="round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sz="1400" dirty="0">
                <a:solidFill>
                  <a:schemeClr val="tx1"/>
                </a:solidFill>
                <a:latin typeface="微软雅黑" panose="020B0503020204020204" charset="-122"/>
                <a:ea typeface="微软雅黑" panose="020B0503020204020204" charset="-122"/>
                <a:sym typeface="+mn-ea"/>
              </a:rPr>
              <a:t>分类算法</a:t>
            </a:r>
            <a:endParaRPr lang="zh-CN" altLang="en-US" sz="1400" dirty="0">
              <a:solidFill>
                <a:schemeClr val="tx1"/>
              </a:solidFill>
              <a:latin typeface="微软雅黑" panose="020B0503020204020204" charset="-122"/>
              <a:ea typeface="微软雅黑" panose="020B0503020204020204" charset="-122"/>
              <a:cs typeface="微软雅黑" panose="020B0503020204020204" charset="-122"/>
              <a:sym typeface="+mn-ea"/>
            </a:endParaRPr>
          </a:p>
        </p:txBody>
      </p:sp>
      <p:sp>
        <p:nvSpPr>
          <p:cNvPr id="17" name="圆角矩形 16"/>
          <p:cNvSpPr/>
          <p:nvPr/>
        </p:nvSpPr>
        <p:spPr>
          <a:xfrm>
            <a:off x="5436870" y="2997835"/>
            <a:ext cx="1147445" cy="392430"/>
          </a:xfrm>
          <a:prstGeom prst="round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sz="1400" dirty="0">
                <a:solidFill>
                  <a:schemeClr val="tx1"/>
                </a:solidFill>
                <a:latin typeface="微软雅黑" panose="020B0503020204020204" charset="-122"/>
                <a:ea typeface="微软雅黑" panose="020B0503020204020204" charset="-122"/>
                <a:sym typeface="+mn-ea"/>
              </a:rPr>
              <a:t>树模型</a:t>
            </a:r>
            <a:endParaRPr lang="zh-CN" altLang="en-US" sz="1400" dirty="0">
              <a:solidFill>
                <a:schemeClr val="tx1"/>
              </a:solidFill>
              <a:latin typeface="微软雅黑" panose="020B0503020204020204" charset="-122"/>
              <a:ea typeface="微软雅黑" panose="020B0503020204020204" charset="-122"/>
              <a:cs typeface="微软雅黑" panose="020B0503020204020204" charset="-122"/>
              <a:sym typeface="+mn-ea"/>
            </a:endParaRPr>
          </a:p>
        </p:txBody>
      </p:sp>
      <p:sp>
        <p:nvSpPr>
          <p:cNvPr id="6" name="矩形 5"/>
          <p:cNvSpPr/>
          <p:nvPr/>
        </p:nvSpPr>
        <p:spPr>
          <a:xfrm>
            <a:off x="935355" y="2294255"/>
            <a:ext cx="3392805" cy="3753485"/>
          </a:xfrm>
          <a:prstGeom prst="rect">
            <a:avLst/>
          </a:prstGeom>
          <a:noFill/>
          <a:ln w="38100">
            <a:solidFill>
              <a:schemeClr val="accent1">
                <a:lumMod val="75000"/>
              </a:schemeClr>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endParaRPr>
          </a:p>
        </p:txBody>
      </p:sp>
      <p:sp>
        <p:nvSpPr>
          <p:cNvPr id="32" name=" 141"/>
          <p:cNvSpPr/>
          <p:nvPr/>
        </p:nvSpPr>
        <p:spPr>
          <a:xfrm rot="10800000">
            <a:off x="4526890" y="3784257"/>
            <a:ext cx="533320" cy="356360"/>
          </a:xfrm>
          <a:custGeom>
            <a:avLst/>
            <a:gdLst>
              <a:gd name="connsiteX0" fmla="*/ 4710315 w 7544313"/>
              <a:gd name="connsiteY0" fmla="*/ 0 h 5784389"/>
              <a:gd name="connsiteX1" fmla="*/ 5164538 w 7544313"/>
              <a:gd name="connsiteY1" fmla="*/ 188144 h 5784389"/>
              <a:gd name="connsiteX2" fmla="*/ 7343753 w 7544313"/>
              <a:gd name="connsiteY2" fmla="*/ 2367358 h 5784389"/>
              <a:gd name="connsiteX3" fmla="*/ 7428050 w 7544313"/>
              <a:gd name="connsiteY3" fmla="*/ 2469120 h 5784389"/>
              <a:gd name="connsiteX4" fmla="*/ 7438311 w 7544313"/>
              <a:gd name="connsiteY4" fmla="*/ 2487626 h 5784389"/>
              <a:gd name="connsiteX5" fmla="*/ 7479289 w 7544313"/>
              <a:gd name="connsiteY5" fmla="*/ 2563973 h 5784389"/>
              <a:gd name="connsiteX6" fmla="*/ 7544313 w 7544313"/>
              <a:gd name="connsiteY6" fmla="*/ 2891210 h 5784389"/>
              <a:gd name="connsiteX7" fmla="*/ 7479289 w 7544313"/>
              <a:gd name="connsiteY7" fmla="*/ 3218447 h 5784389"/>
              <a:gd name="connsiteX8" fmla="*/ 7454433 w 7544313"/>
              <a:gd name="connsiteY8" fmla="*/ 3276193 h 5784389"/>
              <a:gd name="connsiteX9" fmla="*/ 7421357 w 7544313"/>
              <a:gd name="connsiteY9" fmla="*/ 3318247 h 5784389"/>
              <a:gd name="connsiteX10" fmla="*/ 7325947 w 7544313"/>
              <a:gd name="connsiteY10" fmla="*/ 3417030 h 5784389"/>
              <a:gd name="connsiteX11" fmla="*/ 5146732 w 7544313"/>
              <a:gd name="connsiteY11" fmla="*/ 5596244 h 5784389"/>
              <a:gd name="connsiteX12" fmla="*/ 4238287 w 7544313"/>
              <a:gd name="connsiteY12" fmla="*/ 5596244 h 5784389"/>
              <a:gd name="connsiteX13" fmla="*/ 4238287 w 7544313"/>
              <a:gd name="connsiteY13" fmla="*/ 4687801 h 5784389"/>
              <a:gd name="connsiteX14" fmla="*/ 5378425 w 7544313"/>
              <a:gd name="connsiteY14" fmla="*/ 3547663 h 5784389"/>
              <a:gd name="connsiteX15" fmla="*/ 642367 w 7544313"/>
              <a:gd name="connsiteY15" fmla="*/ 3547663 h 5784389"/>
              <a:gd name="connsiteX16" fmla="*/ 0 w 7544313"/>
              <a:gd name="connsiteY16" fmla="*/ 2905296 h 5784389"/>
              <a:gd name="connsiteX17" fmla="*/ 642367 w 7544313"/>
              <a:gd name="connsiteY17" fmla="*/ 2262930 h 5784389"/>
              <a:gd name="connsiteX18" fmla="*/ 5422435 w 7544313"/>
              <a:gd name="connsiteY18" fmla="*/ 2262930 h 5784389"/>
              <a:gd name="connsiteX19" fmla="*/ 4256093 w 7544313"/>
              <a:gd name="connsiteY19" fmla="*/ 1096587 h 5784389"/>
              <a:gd name="connsiteX20" fmla="*/ 4256093 w 7544313"/>
              <a:gd name="connsiteY20" fmla="*/ 188144 h 5784389"/>
              <a:gd name="connsiteX21" fmla="*/ 4710315 w 7544313"/>
              <a:gd name="connsiteY21" fmla="*/ 0 h 5784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544313" h="5784389">
                <a:moveTo>
                  <a:pt x="4710315" y="0"/>
                </a:moveTo>
                <a:cubicBezTo>
                  <a:pt x="4874713" y="0"/>
                  <a:pt x="5039107" y="62713"/>
                  <a:pt x="5164538" y="188144"/>
                </a:cubicBezTo>
                <a:lnTo>
                  <a:pt x="7343753" y="2367358"/>
                </a:lnTo>
                <a:cubicBezTo>
                  <a:pt x="7375110" y="2398716"/>
                  <a:pt x="7403341" y="2432905"/>
                  <a:pt x="7428050" y="2469120"/>
                </a:cubicBezTo>
                <a:lnTo>
                  <a:pt x="7438311" y="2487626"/>
                </a:lnTo>
                <a:lnTo>
                  <a:pt x="7479289" y="2563973"/>
                </a:lnTo>
                <a:cubicBezTo>
                  <a:pt x="7520342" y="2657385"/>
                  <a:pt x="7544313" y="2769994"/>
                  <a:pt x="7544313" y="2891210"/>
                </a:cubicBezTo>
                <a:cubicBezTo>
                  <a:pt x="7544313" y="3012426"/>
                  <a:pt x="7520342" y="3125035"/>
                  <a:pt x="7479289" y="3218447"/>
                </a:cubicBezTo>
                <a:lnTo>
                  <a:pt x="7454433" y="3276193"/>
                </a:lnTo>
                <a:lnTo>
                  <a:pt x="7421357" y="3318247"/>
                </a:lnTo>
                <a:cubicBezTo>
                  <a:pt x="7391886" y="3351882"/>
                  <a:pt x="7357304" y="3385674"/>
                  <a:pt x="7325947" y="3417030"/>
                </a:cubicBezTo>
                <a:lnTo>
                  <a:pt x="5146732" y="5596244"/>
                </a:lnTo>
                <a:cubicBezTo>
                  <a:pt x="4895873" y="5847104"/>
                  <a:pt x="4489147" y="5847104"/>
                  <a:pt x="4238287" y="5596244"/>
                </a:cubicBezTo>
                <a:cubicBezTo>
                  <a:pt x="3987430" y="5345384"/>
                  <a:pt x="3987430" y="4938661"/>
                  <a:pt x="4238287" y="4687801"/>
                </a:cubicBezTo>
                <a:lnTo>
                  <a:pt x="5378425" y="3547663"/>
                </a:lnTo>
                <a:lnTo>
                  <a:pt x="642367" y="3547663"/>
                </a:lnTo>
                <a:cubicBezTo>
                  <a:pt x="287598" y="3547663"/>
                  <a:pt x="0" y="3260065"/>
                  <a:pt x="0" y="2905296"/>
                </a:cubicBezTo>
                <a:cubicBezTo>
                  <a:pt x="0" y="2550527"/>
                  <a:pt x="287598" y="2262930"/>
                  <a:pt x="642367" y="2262930"/>
                </a:cubicBezTo>
                <a:lnTo>
                  <a:pt x="5422435" y="2262930"/>
                </a:lnTo>
                <a:lnTo>
                  <a:pt x="4256093" y="1096587"/>
                </a:lnTo>
                <a:cubicBezTo>
                  <a:pt x="4005235" y="845727"/>
                  <a:pt x="4005235" y="439004"/>
                  <a:pt x="4256093" y="188144"/>
                </a:cubicBezTo>
                <a:cubicBezTo>
                  <a:pt x="4381524" y="62713"/>
                  <a:pt x="4545918" y="0"/>
                  <a:pt x="4710315" y="0"/>
                </a:cubicBezTo>
                <a:close/>
              </a:path>
            </a:pathLst>
          </a:custGeom>
          <a:solidFill>
            <a:schemeClr val="bg1"/>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latin typeface="微软雅黑" panose="020B0503020204020204" charset="-122"/>
              <a:ea typeface="微软雅黑" panose="020B0503020204020204" charset="-122"/>
            </a:endParaRPr>
          </a:p>
        </p:txBody>
      </p:sp>
      <p:sp>
        <p:nvSpPr>
          <p:cNvPr id="18" name="Content Placeholder 2"/>
          <p:cNvSpPr txBox="1">
            <a:spLocks noGrp="1"/>
          </p:cNvSpPr>
          <p:nvPr/>
        </p:nvSpPr>
        <p:spPr>
          <a:xfrm>
            <a:off x="8249920" y="6106160"/>
            <a:ext cx="2061845" cy="796925"/>
          </a:xfrm>
          <a:prstGeom prst="rect">
            <a:avLst/>
          </a:prstGeom>
          <a:ln w="12700">
            <a:miter lim="400000"/>
          </a:ln>
        </p:spPr>
        <p:txBody>
          <a:bodyPr lIns="45719" rIns="45719">
            <a:norm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zh-CN" altLang="en-US" sz="2600" dirty="0">
                <a:ea typeface="宋体" panose="02010600030101010101" pitchFamily="2" charset="-122"/>
              </a:rPr>
              <a:t>夯实基础</a:t>
            </a:r>
          </a:p>
          <a:p>
            <a:pPr>
              <a:lnSpc>
                <a:spcPct val="150000"/>
              </a:lnSpc>
            </a:pPr>
            <a:endParaRPr lang="zh-CN" altLang="zh-CN" sz="2600" dirty="0">
              <a:ea typeface="宋体" panose="02010600030101010101" pitchFamily="2" charset="-122"/>
            </a:endParaRPr>
          </a:p>
        </p:txBody>
      </p:sp>
      <p:sp>
        <p:nvSpPr>
          <p:cNvPr id="19" name="Content Placeholder 2"/>
          <p:cNvSpPr txBox="1">
            <a:spLocks noGrp="1"/>
          </p:cNvSpPr>
          <p:nvPr/>
        </p:nvSpPr>
        <p:spPr>
          <a:xfrm>
            <a:off x="1930400" y="6125210"/>
            <a:ext cx="2061845" cy="796925"/>
          </a:xfrm>
          <a:prstGeom prst="rect">
            <a:avLst/>
          </a:prstGeom>
          <a:ln w="12700">
            <a:miter lim="400000"/>
          </a:ln>
        </p:spPr>
        <p:txBody>
          <a:bodyPr lIns="45719" rIns="45719">
            <a:norm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en-US" altLang="zh-CN" sz="2600" dirty="0">
                <a:ea typeface="宋体" panose="02010600030101010101" pitchFamily="2" charset="-122"/>
              </a:rPr>
              <a:t>Presentation</a:t>
            </a:r>
            <a:endParaRPr lang="zh-CN" altLang="zh-CN" sz="2600" dirty="0">
              <a:ea typeface="宋体" panose="02010600030101010101" pitchFamily="2" charset="-122"/>
            </a:endParaRPr>
          </a:p>
        </p:txBody>
      </p:sp>
    </p:spTree>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fontScale="90000"/>
          </a:bodyPr>
          <a:lstStyle>
            <a:lvl1pPr>
              <a:defRPr>
                <a:solidFill>
                  <a:srgbClr val="C00000"/>
                </a:solidFill>
              </a:defRPr>
            </a:lvl1pPr>
          </a:lstStyle>
          <a:p>
            <a:r>
              <a:rPr lang="en-US" altLang="zh-CN" dirty="0">
                <a:ea typeface="宋体" panose="02010600030101010101" pitchFamily="2" charset="-122"/>
                <a:sym typeface="+mn-ea"/>
              </a:rPr>
              <a:t>Summary</a:t>
            </a:r>
          </a:p>
        </p:txBody>
      </p:sp>
      <p:sp>
        <p:nvSpPr>
          <p:cNvPr id="131" name="Content Placeholder 2"/>
          <p:cNvSpPr txBox="1">
            <a:spLocks noGrp="1"/>
          </p:cNvSpPr>
          <p:nvPr/>
        </p:nvSpPr>
        <p:spPr>
          <a:xfrm>
            <a:off x="598805" y="1671320"/>
            <a:ext cx="5245735"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lvl="0">
              <a:lnSpc>
                <a:spcPct val="150000"/>
              </a:lnSpc>
            </a:pPr>
            <a:r>
              <a:rPr lang="en-US" altLang="zh-CN" sz="1600">
                <a:latin typeface="宋体" panose="02010600030101010101" pitchFamily="2" charset="-122"/>
                <a:ea typeface="宋体" panose="02010600030101010101" pitchFamily="2" charset="-122"/>
                <a:cs typeface="宋体" panose="02010600030101010101" pitchFamily="2" charset="-122"/>
                <a:sym typeface="+mn-ea"/>
              </a:rPr>
              <a:t>embedding + MLP</a:t>
            </a:r>
            <a:r>
              <a:rPr lang="zh-CN" altLang="en-US" sz="1600">
                <a:latin typeface="宋体" panose="02010600030101010101" pitchFamily="2" charset="-122"/>
                <a:ea typeface="宋体" panose="02010600030101010101" pitchFamily="2" charset="-122"/>
                <a:cs typeface="宋体" panose="02010600030101010101" pitchFamily="2" charset="-122"/>
                <a:sym typeface="+mn-ea"/>
              </a:rPr>
              <a:t>，深度学习CTR预估的通用框架：</a:t>
            </a:r>
          </a:p>
          <a:p>
            <a:pPr marL="0" lvl="0" indent="0">
              <a:lnSpc>
                <a:spcPct val="150000"/>
              </a:lnSpc>
              <a:buNone/>
            </a:pPr>
            <a:r>
              <a:rPr lang="en-US" altLang="zh-CN" sz="1600">
                <a:latin typeface="宋体" panose="02010600030101010101" pitchFamily="2" charset="-122"/>
                <a:ea typeface="宋体" panose="02010600030101010101" pitchFamily="2" charset="-122"/>
                <a:cs typeface="宋体" panose="02010600030101010101" pitchFamily="2" charset="-122"/>
                <a:sym typeface="+mn-ea"/>
              </a:rPr>
              <a:t>Step1</a:t>
            </a:r>
            <a:r>
              <a:rPr lang="zh-CN" altLang="zh-CN" sz="1600">
                <a:latin typeface="宋体" panose="02010600030101010101" pitchFamily="2" charset="-122"/>
                <a:ea typeface="宋体" panose="02010600030101010101" pitchFamily="2" charset="-122"/>
                <a:cs typeface="宋体" panose="02010600030101010101" pitchFamily="2" charset="-122"/>
                <a:sym typeface="+mn-ea"/>
              </a:rPr>
              <a:t>，</a:t>
            </a:r>
            <a:r>
              <a:rPr lang="zh-CN" altLang="en-US" sz="1600">
                <a:latin typeface="宋体" panose="02010600030101010101" pitchFamily="2" charset="-122"/>
                <a:ea typeface="宋体" panose="02010600030101010101" pitchFamily="2" charset="-122"/>
                <a:cs typeface="宋体" panose="02010600030101010101" pitchFamily="2" charset="-122"/>
                <a:sym typeface="+mn-ea"/>
              </a:rPr>
              <a:t>对不同领域的one-hot特征进行嵌入（embedding），使其降维成低维度稠密特征</a:t>
            </a:r>
          </a:p>
          <a:p>
            <a:pPr marL="0" lvl="0" indent="0">
              <a:lnSpc>
                <a:spcPct val="150000"/>
              </a:lnSpc>
              <a:buNone/>
            </a:pPr>
            <a:r>
              <a:rPr lang="en-US" altLang="zh-CN" sz="1600">
                <a:latin typeface="宋体" panose="02010600030101010101" pitchFamily="2" charset="-122"/>
                <a:ea typeface="宋体" panose="02010600030101010101" pitchFamily="2" charset="-122"/>
                <a:cs typeface="宋体" panose="02010600030101010101" pitchFamily="2" charset="-122"/>
                <a:sym typeface="+mn-ea"/>
              </a:rPr>
              <a:t>Step2</a:t>
            </a:r>
            <a:r>
              <a:rPr lang="zh-CN" altLang="en-US" sz="1600">
                <a:latin typeface="宋体" panose="02010600030101010101" pitchFamily="2" charset="-122"/>
                <a:ea typeface="宋体" panose="02010600030101010101" pitchFamily="2" charset="-122"/>
                <a:cs typeface="宋体" panose="02010600030101010101" pitchFamily="2" charset="-122"/>
                <a:sym typeface="+mn-ea"/>
              </a:rPr>
              <a:t>，将这些特征向量拼接（concatenate）成一个隐含层</a:t>
            </a:r>
          </a:p>
          <a:p>
            <a:pPr marL="0" lvl="0" indent="0">
              <a:lnSpc>
                <a:spcPct val="150000"/>
              </a:lnSpc>
              <a:buNone/>
            </a:pPr>
            <a:r>
              <a:rPr lang="en-US" altLang="zh-CN" sz="1600">
                <a:latin typeface="宋体" panose="02010600030101010101" pitchFamily="2" charset="-122"/>
                <a:ea typeface="宋体" panose="02010600030101010101" pitchFamily="2" charset="-122"/>
                <a:cs typeface="宋体" panose="02010600030101010101" pitchFamily="2" charset="-122"/>
                <a:sym typeface="+mn-ea"/>
              </a:rPr>
              <a:t>Step3</a:t>
            </a:r>
            <a:r>
              <a:rPr lang="zh-CN" altLang="en-US" sz="1600">
                <a:latin typeface="宋体" panose="02010600030101010101" pitchFamily="2" charset="-122"/>
                <a:ea typeface="宋体" panose="02010600030101010101" pitchFamily="2" charset="-122"/>
                <a:cs typeface="宋体" panose="02010600030101010101" pitchFamily="2" charset="-122"/>
                <a:sym typeface="+mn-ea"/>
              </a:rPr>
              <a:t>，再不断堆叠全连接层，也就是多层感知机(Multilayer Perceptron, MLP，也称为前馈神经网络)</a:t>
            </a:r>
          </a:p>
          <a:p>
            <a:pPr marL="0" lvl="0" indent="0">
              <a:lnSpc>
                <a:spcPct val="150000"/>
              </a:lnSpc>
              <a:buNone/>
            </a:pPr>
            <a:r>
              <a:rPr lang="en-US" altLang="zh-CN" sz="1600">
                <a:latin typeface="宋体" panose="02010600030101010101" pitchFamily="2" charset="-122"/>
                <a:ea typeface="宋体" panose="02010600030101010101" pitchFamily="2" charset="-122"/>
                <a:cs typeface="宋体" panose="02010600030101010101" pitchFamily="2" charset="-122"/>
                <a:sym typeface="+mn-ea"/>
              </a:rPr>
              <a:t>Step4</a:t>
            </a:r>
            <a:r>
              <a:rPr lang="zh-CN" altLang="zh-CN" sz="1600">
                <a:latin typeface="宋体" panose="02010600030101010101" pitchFamily="2" charset="-122"/>
                <a:ea typeface="宋体" panose="02010600030101010101" pitchFamily="2" charset="-122"/>
                <a:cs typeface="宋体" panose="02010600030101010101" pitchFamily="2" charset="-122"/>
                <a:sym typeface="+mn-ea"/>
              </a:rPr>
              <a:t>，</a:t>
            </a:r>
            <a:r>
              <a:rPr lang="zh-CN" altLang="en-US" sz="1600">
                <a:latin typeface="宋体" panose="02010600030101010101" pitchFamily="2" charset="-122"/>
                <a:ea typeface="宋体" panose="02010600030101010101" pitchFamily="2" charset="-122"/>
                <a:cs typeface="宋体" panose="02010600030101010101" pitchFamily="2" charset="-122"/>
                <a:sym typeface="+mn-ea"/>
              </a:rPr>
              <a:t>最终输出预测的点击率</a:t>
            </a:r>
          </a:p>
          <a:p>
            <a:pPr lvl="0">
              <a:lnSpc>
                <a:spcPct val="150000"/>
              </a:lnSpc>
            </a:pPr>
            <a:r>
              <a:rPr lang="en-US" altLang="zh-CN" sz="1600" kern="100" dirty="0">
                <a:latin typeface="宋体" panose="02010600030101010101" pitchFamily="2" charset="-122"/>
                <a:ea typeface="宋体" panose="02010600030101010101" pitchFamily="2" charset="-122"/>
                <a:cs typeface="宋体" panose="02010600030101010101" pitchFamily="2" charset="-122"/>
                <a:sym typeface="+mn-ea"/>
              </a:rPr>
              <a:t>FNN</a:t>
            </a:r>
            <a:r>
              <a:rPr lang="zh-CN" altLang="en-US" sz="1600" kern="100" dirty="0">
                <a:latin typeface="宋体" panose="02010600030101010101" pitchFamily="2" charset="-122"/>
                <a:ea typeface="宋体" panose="02010600030101010101" pitchFamily="2" charset="-122"/>
                <a:cs typeface="宋体" panose="02010600030101010101" pitchFamily="2" charset="-122"/>
                <a:sym typeface="+mn-ea"/>
              </a:rPr>
              <a:t>，</a:t>
            </a:r>
            <a:r>
              <a:rPr lang="zh-CN" altLang="zh-CN" sz="1600" kern="100" dirty="0">
                <a:latin typeface="宋体" panose="02010600030101010101" pitchFamily="2" charset="-122"/>
                <a:ea typeface="宋体" panose="02010600030101010101" pitchFamily="2" charset="-122"/>
                <a:cs typeface="宋体" panose="02010600030101010101" pitchFamily="2" charset="-122"/>
                <a:sym typeface="+mn-ea"/>
              </a:rPr>
              <a:t>使用</a:t>
            </a:r>
            <a:r>
              <a:rPr lang="en-US" altLang="zh-CN" sz="1600" kern="100" dirty="0">
                <a:latin typeface="宋体" panose="02010600030101010101" pitchFamily="2" charset="-122"/>
                <a:ea typeface="宋体" panose="02010600030101010101" pitchFamily="2" charset="-122"/>
                <a:cs typeface="宋体" panose="02010600030101010101" pitchFamily="2" charset="-122"/>
                <a:sym typeface="+mn-ea"/>
              </a:rPr>
              <a:t>FM</a:t>
            </a:r>
            <a:r>
              <a:rPr lang="zh-CN" altLang="en-US" sz="1600" kern="100" dirty="0">
                <a:latin typeface="宋体" panose="02010600030101010101" pitchFamily="2" charset="-122"/>
                <a:ea typeface="宋体" panose="02010600030101010101" pitchFamily="2" charset="-122"/>
                <a:cs typeface="宋体" panose="02010600030101010101" pitchFamily="2" charset="-122"/>
                <a:sym typeface="+mn-ea"/>
              </a:rPr>
              <a:t>对</a:t>
            </a:r>
            <a:r>
              <a:rPr lang="zh-CN" altLang="zh-CN" sz="1600" kern="100" dirty="0">
                <a:latin typeface="宋体" panose="02010600030101010101" pitchFamily="2" charset="-122"/>
                <a:ea typeface="宋体" panose="02010600030101010101" pitchFamily="2" charset="-122"/>
                <a:cs typeface="宋体" panose="02010600030101010101" pitchFamily="2" charset="-122"/>
                <a:sym typeface="+mn-ea"/>
              </a:rPr>
              <a:t>embedding层进行初始化</a:t>
            </a:r>
            <a:endParaRPr sz="1600" dirty="0">
              <a:latin typeface="宋体" panose="02010600030101010101" pitchFamily="2" charset="-122"/>
              <a:ea typeface="宋体" panose="02010600030101010101" pitchFamily="2" charset="-122"/>
              <a:cs typeface="宋体" panose="02010600030101010101" pitchFamily="2" charset="-122"/>
              <a:sym typeface="+mn-ea"/>
            </a:endParaRPr>
          </a:p>
        </p:txBody>
      </p:sp>
      <p:pic>
        <p:nvPicPr>
          <p:cNvPr id="4" name="图片 3"/>
          <p:cNvPicPr>
            <a:picLocks noChangeAspect="1"/>
          </p:cNvPicPr>
          <p:nvPr/>
        </p:nvPicPr>
        <p:blipFill>
          <a:blip r:embed="rId4"/>
          <a:stretch>
            <a:fillRect/>
          </a:stretch>
        </p:blipFill>
        <p:spPr>
          <a:xfrm>
            <a:off x="5544185" y="1217930"/>
            <a:ext cx="6429375" cy="4067175"/>
          </a:xfrm>
          <a:prstGeom prst="rect">
            <a:avLst/>
          </a:prstGeom>
        </p:spPr>
      </p:pic>
      <p:sp>
        <p:nvSpPr>
          <p:cNvPr id="18" name="文本框 17"/>
          <p:cNvSpPr txBox="1"/>
          <p:nvPr/>
        </p:nvSpPr>
        <p:spPr>
          <a:xfrm>
            <a:off x="5631180" y="5493385"/>
            <a:ext cx="5440045" cy="64389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t" forceAA="0">
            <a:spAutoFit/>
          </a:bodyPr>
          <a:lstStyle/>
          <a:p>
            <a:pPr marL="0" marR="0" indent="0" algn="l" defTabSz="914400" rtl="0" fontAlgn="auto" latinLnBrk="0" hangingPunct="0">
              <a:lnSpc>
                <a:spcPct val="100000"/>
              </a:lnSpc>
              <a:spcBef>
                <a:spcPts val="0"/>
              </a:spcBef>
              <a:spcAft>
                <a:spcPts val="0"/>
              </a:spcAft>
              <a:buClrTx/>
              <a:buSzTx/>
              <a:buFontTx/>
              <a:buNone/>
            </a:pPr>
            <a:r>
              <a:rPr lang="zh-CN" altLang="en-US">
                <a:sym typeface="Calibri" panose="020F0502020204030204"/>
              </a:rPr>
              <a:t>FNN使用FM进行参数初始化</a:t>
            </a:r>
          </a:p>
          <a:p>
            <a:pPr marL="0" marR="0" indent="0" algn="l" defTabSz="914400" rtl="0" fontAlgn="auto" latinLnBrk="0" hangingPunct="0">
              <a:lnSpc>
                <a:spcPct val="100000"/>
              </a:lnSpc>
              <a:spcBef>
                <a:spcPts val="0"/>
              </a:spcBef>
              <a:spcAft>
                <a:spcPts val="0"/>
              </a:spcAft>
              <a:buClrTx/>
              <a:buSzTx/>
              <a:buFontTx/>
              <a:buNone/>
            </a:pPr>
            <a:r>
              <a:rPr kumimoji="0" lang="zh-CN" altLang="en-US" sz="1800" b="0" i="0" u="none" strike="noStrike" cap="none" spc="0" normalizeH="0" baseline="0">
                <a:ln>
                  <a:noFill/>
                </a:ln>
                <a:solidFill>
                  <a:srgbClr val="000000"/>
                </a:solidFill>
                <a:effectLst/>
                <a:uFillTx/>
                <a:latin typeface="+mn-lt"/>
                <a:ea typeface="+mn-ea"/>
                <a:cs typeface="+mn-cs"/>
                <a:sym typeface="Calibri" panose="020F0502020204030204"/>
              </a:rPr>
              <a:t>FNN实际上是wide </a:t>
            </a:r>
            <a:r>
              <a:rPr kumimoji="0" lang="en-US" altLang="zh-CN" sz="1800" b="0" i="0" u="none" strike="noStrike" cap="none" spc="0" normalizeH="0" baseline="0">
                <a:ln>
                  <a:noFill/>
                </a:ln>
                <a:solidFill>
                  <a:srgbClr val="000000"/>
                </a:solidFill>
                <a:effectLst/>
                <a:uFillTx/>
                <a:latin typeface="+mn-lt"/>
                <a:ea typeface="+mn-ea"/>
                <a:cs typeface="+mn-cs"/>
                <a:sym typeface="Calibri" panose="020F0502020204030204"/>
              </a:rPr>
              <a:t>&amp; </a:t>
            </a:r>
            <a:r>
              <a:rPr kumimoji="0" lang="zh-CN" altLang="en-US" sz="1800" b="0" i="0" u="none" strike="noStrike" cap="none" spc="0" normalizeH="0" baseline="0">
                <a:ln>
                  <a:noFill/>
                </a:ln>
                <a:solidFill>
                  <a:srgbClr val="000000"/>
                </a:solidFill>
                <a:effectLst/>
                <a:uFillTx/>
                <a:latin typeface="+mn-lt"/>
                <a:ea typeface="+mn-ea"/>
                <a:cs typeface="+mn-cs"/>
                <a:sym typeface="Calibri" panose="020F0502020204030204"/>
              </a:rPr>
              <a:t>deep模型中的deep模型</a:t>
            </a:r>
          </a:p>
        </p:txBody>
      </p:sp>
    </p:spTree>
    <p:custDataLst>
      <p:tags r:id="rId1"/>
    </p:custData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fontScale="90000"/>
          </a:bodyPr>
          <a:lstStyle>
            <a:lvl1pPr>
              <a:defRPr>
                <a:solidFill>
                  <a:srgbClr val="C00000"/>
                </a:solidFill>
              </a:defRPr>
            </a:lvl1pPr>
          </a:lstStyle>
          <a:p>
            <a:r>
              <a:rPr lang="en-US" altLang="zh-CN" dirty="0">
                <a:ea typeface="宋体" panose="02010600030101010101" pitchFamily="2" charset="-122"/>
                <a:sym typeface="+mn-ea"/>
              </a:rPr>
              <a:t>Summary</a:t>
            </a:r>
            <a:endParaRPr lang="zh-CN" altLang="en-US" kern="100" dirty="0">
              <a:latin typeface="PingFang SC" panose="020B0400000000000000" pitchFamily="34" charset="-122"/>
              <a:ea typeface="PingFang SC" panose="020B0400000000000000" pitchFamily="34" charset="-122"/>
              <a:cs typeface="Times New Roman" panose="02020603050405020304" pitchFamily="18" charset="0"/>
              <a:sym typeface="+mn-ea"/>
            </a:endParaRPr>
          </a:p>
        </p:txBody>
      </p:sp>
      <p:sp>
        <p:nvSpPr>
          <p:cNvPr id="131" name="Content Placeholder 2"/>
          <p:cNvSpPr txBox="1">
            <a:spLocks noGrp="1"/>
          </p:cNvSpPr>
          <p:nvPr/>
        </p:nvSpPr>
        <p:spPr>
          <a:xfrm>
            <a:off x="798830" y="1385570"/>
            <a:ext cx="4596130"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342900" indent="-342900" algn="just">
              <a:lnSpc>
                <a:spcPct val="150000"/>
              </a:lnSpc>
              <a:spcAft>
                <a:spcPts val="0"/>
              </a:spcAft>
              <a:buFont typeface="Arial" panose="020B0604020202020204" pitchFamily="34" charset="0"/>
              <a:buChar char="•"/>
            </a:pPr>
            <a:r>
              <a:rPr lang="en-US" altLang="zh-CN" sz="1800" kern="100" dirty="0">
                <a:latin typeface="宋体" panose="02010600030101010101" pitchFamily="2" charset="-122"/>
                <a:ea typeface="宋体" panose="02010600030101010101" pitchFamily="2" charset="-122"/>
                <a:cs typeface="宋体" panose="02010600030101010101" pitchFamily="2" charset="-122"/>
                <a:sym typeface="+mn-ea"/>
              </a:rPr>
              <a:t>Wide &amp; Deep</a:t>
            </a:r>
            <a:r>
              <a:rPr lang="zh-CN" altLang="zh-CN" sz="1800" kern="100" dirty="0">
                <a:latin typeface="宋体" panose="02010600030101010101" pitchFamily="2" charset="-122"/>
                <a:ea typeface="宋体" panose="02010600030101010101" pitchFamily="2" charset="-122"/>
                <a:cs typeface="宋体" panose="02010600030101010101" pitchFamily="2" charset="-122"/>
                <a:sym typeface="+mn-ea"/>
              </a:rPr>
              <a:t>模型</a:t>
            </a:r>
          </a:p>
          <a:p>
            <a:pPr marL="0" indent="0" algn="just">
              <a:lnSpc>
                <a:spcPct val="150000"/>
              </a:lnSpc>
              <a:spcAft>
                <a:spcPts val="0"/>
              </a:spcAft>
              <a:buFont typeface="Arial" panose="020B0604020202020204" pitchFamily="34" charset="0"/>
              <a:buNone/>
            </a:pPr>
            <a:r>
              <a:rPr lang="en-US" sz="1800">
                <a:latin typeface="宋体" panose="02010600030101010101" pitchFamily="2" charset="-122"/>
                <a:ea typeface="宋体" panose="02010600030101010101" pitchFamily="2" charset="-122"/>
                <a:cs typeface="宋体" panose="02010600030101010101" pitchFamily="2" charset="-122"/>
                <a:sym typeface="Calibri" panose="020F0502020204030204"/>
              </a:rPr>
              <a:t>Wide</a:t>
            </a:r>
            <a:r>
              <a:rPr lang="zh-CN" sz="1800">
                <a:latin typeface="宋体" panose="02010600030101010101" pitchFamily="2" charset="-122"/>
                <a:ea typeface="宋体" panose="02010600030101010101" pitchFamily="2" charset="-122"/>
                <a:cs typeface="宋体" panose="02010600030101010101" pitchFamily="2" charset="-122"/>
                <a:sym typeface="Calibri" panose="020F0502020204030204"/>
              </a:rPr>
              <a:t>模型，</a:t>
            </a:r>
            <a:r>
              <a:rPr lang="zh-CN" altLang="en-US" sz="1800" kern="100" dirty="0">
                <a:latin typeface="宋体" panose="02010600030101010101" pitchFamily="2" charset="-122"/>
                <a:ea typeface="宋体" panose="02010600030101010101" pitchFamily="2" charset="-122"/>
                <a:cs typeface="宋体" panose="02010600030101010101" pitchFamily="2" charset="-122"/>
                <a:sym typeface="+mn-ea"/>
              </a:rPr>
              <a:t>采用</a:t>
            </a:r>
            <a:r>
              <a:rPr lang="en-US" altLang="zh-CN" sz="1800" kern="100" dirty="0">
                <a:latin typeface="宋体" panose="02010600030101010101" pitchFamily="2" charset="-122"/>
                <a:ea typeface="宋体" panose="02010600030101010101" pitchFamily="2" charset="-122"/>
                <a:cs typeface="宋体" panose="02010600030101010101" pitchFamily="2" charset="-122"/>
                <a:sym typeface="+mn-ea"/>
              </a:rPr>
              <a:t>Linear Regression</a:t>
            </a:r>
            <a:r>
              <a:rPr lang="zh-CN" altLang="en-US" sz="1800" kern="100" dirty="0">
                <a:latin typeface="宋体" panose="02010600030101010101" pitchFamily="2" charset="-122"/>
                <a:ea typeface="宋体" panose="02010600030101010101" pitchFamily="2" charset="-122"/>
                <a:cs typeface="宋体" panose="02010600030101010101" pitchFamily="2" charset="-122"/>
                <a:sym typeface="+mn-ea"/>
              </a:rPr>
              <a:t>，解决模型的记忆能力（特征组合需要人来设计）</a:t>
            </a:r>
            <a:endParaRPr lang="zh-CN" sz="1800">
              <a:latin typeface="宋体" panose="02010600030101010101" pitchFamily="2" charset="-122"/>
              <a:ea typeface="宋体" panose="02010600030101010101" pitchFamily="2" charset="-122"/>
              <a:cs typeface="宋体" panose="02010600030101010101" pitchFamily="2" charset="-122"/>
              <a:sym typeface="Calibri" panose="020F0502020204030204"/>
            </a:endParaRPr>
          </a:p>
          <a:p>
            <a:pPr marL="0" indent="0" algn="just">
              <a:lnSpc>
                <a:spcPct val="150000"/>
              </a:lnSpc>
              <a:spcAft>
                <a:spcPts val="0"/>
              </a:spcAft>
              <a:buFont typeface="Arial" panose="020B0604020202020204" pitchFamily="34" charset="0"/>
              <a:buNone/>
            </a:pPr>
            <a:r>
              <a:rPr lang="en-US" altLang="zh-CN" sz="1800">
                <a:latin typeface="宋体" panose="02010600030101010101" pitchFamily="2" charset="-122"/>
                <a:ea typeface="宋体" panose="02010600030101010101" pitchFamily="2" charset="-122"/>
                <a:cs typeface="宋体" panose="02010600030101010101" pitchFamily="2" charset="-122"/>
                <a:sym typeface="Calibri" panose="020F0502020204030204"/>
              </a:rPr>
              <a:t>Deep</a:t>
            </a:r>
            <a:r>
              <a:rPr lang="zh-CN" altLang="zh-CN" sz="1800">
                <a:latin typeface="宋体" panose="02010600030101010101" pitchFamily="2" charset="-122"/>
                <a:ea typeface="宋体" panose="02010600030101010101" pitchFamily="2" charset="-122"/>
                <a:cs typeface="宋体" panose="02010600030101010101" pitchFamily="2" charset="-122"/>
                <a:sym typeface="Calibri" panose="020F0502020204030204"/>
              </a:rPr>
              <a:t>模型，即</a:t>
            </a:r>
            <a:r>
              <a:rPr lang="en-US" altLang="zh-CN" sz="1800">
                <a:latin typeface="宋体" panose="02010600030101010101" pitchFamily="2" charset="-122"/>
                <a:ea typeface="宋体" panose="02010600030101010101" pitchFamily="2" charset="-122"/>
                <a:cs typeface="宋体" panose="02010600030101010101" pitchFamily="2" charset="-122"/>
                <a:sym typeface="Calibri" panose="020F0502020204030204"/>
              </a:rPr>
              <a:t>FNN</a:t>
            </a:r>
            <a:r>
              <a:rPr lang="zh-CN" altLang="en-US" sz="1800">
                <a:latin typeface="宋体" panose="02010600030101010101" pitchFamily="2" charset="-122"/>
                <a:ea typeface="宋体" panose="02010600030101010101" pitchFamily="2" charset="-122"/>
                <a:cs typeface="宋体" panose="02010600030101010101" pitchFamily="2" charset="-122"/>
                <a:sym typeface="Calibri" panose="020F0502020204030204"/>
              </a:rPr>
              <a:t>，解决模型的泛化能力</a:t>
            </a:r>
          </a:p>
          <a:p>
            <a:pPr marL="0" indent="0" algn="just">
              <a:lnSpc>
                <a:spcPct val="150000"/>
              </a:lnSpc>
              <a:spcAft>
                <a:spcPts val="0"/>
              </a:spcAft>
              <a:buFont typeface="Arial" panose="020B0604020202020204" pitchFamily="34" charset="0"/>
              <a:buNone/>
            </a:pPr>
            <a:r>
              <a:rPr lang="en-US" altLang="zh-CN" sz="1800">
                <a:latin typeface="宋体" panose="02010600030101010101" pitchFamily="2" charset="-122"/>
                <a:ea typeface="宋体" panose="02010600030101010101" pitchFamily="2" charset="-122"/>
                <a:cs typeface="宋体" panose="02010600030101010101" pitchFamily="2" charset="-122"/>
                <a:sym typeface="Calibri" panose="020F0502020204030204"/>
              </a:rPr>
              <a:t>J</a:t>
            </a:r>
            <a:r>
              <a:rPr lang="zh-CN" altLang="en-US" sz="1800">
                <a:latin typeface="宋体" panose="02010600030101010101" pitchFamily="2" charset="-122"/>
                <a:ea typeface="宋体" panose="02010600030101010101" pitchFamily="2" charset="-122"/>
                <a:cs typeface="宋体" panose="02010600030101010101" pitchFamily="2" charset="-122"/>
                <a:sym typeface="Calibri" panose="020F0502020204030204"/>
              </a:rPr>
              <a:t>oint </a:t>
            </a:r>
            <a:r>
              <a:rPr lang="en-US" altLang="zh-CN" sz="1800">
                <a:latin typeface="宋体" panose="02010600030101010101" pitchFamily="2" charset="-122"/>
                <a:ea typeface="宋体" panose="02010600030101010101" pitchFamily="2" charset="-122"/>
                <a:cs typeface="宋体" panose="02010600030101010101" pitchFamily="2" charset="-122"/>
                <a:sym typeface="Calibri" panose="020F0502020204030204"/>
              </a:rPr>
              <a:t>T</a:t>
            </a:r>
            <a:r>
              <a:rPr lang="zh-CN" altLang="en-US" sz="1800">
                <a:latin typeface="宋体" panose="02010600030101010101" pitchFamily="2" charset="-122"/>
                <a:ea typeface="宋体" panose="02010600030101010101" pitchFamily="2" charset="-122"/>
                <a:cs typeface="宋体" panose="02010600030101010101" pitchFamily="2" charset="-122"/>
                <a:sym typeface="Calibri" panose="020F0502020204030204"/>
              </a:rPr>
              <a:t>raining，同时训练Wide模型和Deep模型，并将两个模型的结果的加权作为最终的预测结果</a:t>
            </a:r>
          </a:p>
          <a:p>
            <a:pPr marL="0" indent="0" algn="just">
              <a:lnSpc>
                <a:spcPct val="150000"/>
              </a:lnSpc>
              <a:spcAft>
                <a:spcPts val="0"/>
              </a:spcAft>
              <a:buFont typeface="Arial" panose="020B0604020202020204" pitchFamily="34" charset="0"/>
              <a:buNone/>
            </a:pPr>
            <a:endParaRPr lang="en-US" altLang="zh-CN" sz="1800" kern="100" dirty="0">
              <a:latin typeface="宋体" panose="02010600030101010101" pitchFamily="2" charset="-122"/>
              <a:ea typeface="宋体" panose="02010600030101010101" pitchFamily="2" charset="-122"/>
              <a:cs typeface="宋体" panose="02010600030101010101" pitchFamily="2" charset="-122"/>
              <a:sym typeface="+mn-ea"/>
            </a:endParaRPr>
          </a:p>
          <a:p>
            <a:pPr algn="just">
              <a:lnSpc>
                <a:spcPct val="150000"/>
              </a:lnSpc>
              <a:spcAft>
                <a:spcPts val="0"/>
              </a:spcAft>
            </a:pPr>
            <a:endParaRPr lang="zh-CN" sz="1800" kern="100" dirty="0">
              <a:latin typeface="宋体" panose="02010600030101010101" pitchFamily="2" charset="-122"/>
              <a:ea typeface="宋体" panose="02010600030101010101" pitchFamily="2" charset="-122"/>
              <a:cs typeface="宋体" panose="02010600030101010101" pitchFamily="2" charset="-122"/>
              <a:sym typeface="+mn-ea"/>
            </a:endParaRPr>
          </a:p>
        </p:txBody>
      </p:sp>
      <p:pic>
        <p:nvPicPr>
          <p:cNvPr id="2" name="图片 1"/>
          <p:cNvPicPr>
            <a:picLocks noChangeAspect="1"/>
          </p:cNvPicPr>
          <p:nvPr/>
        </p:nvPicPr>
        <p:blipFill>
          <a:blip r:embed="rId4"/>
          <a:stretch>
            <a:fillRect/>
          </a:stretch>
        </p:blipFill>
        <p:spPr>
          <a:xfrm>
            <a:off x="5394960" y="1385570"/>
            <a:ext cx="6496050" cy="3876675"/>
          </a:xfrm>
          <a:prstGeom prst="rect">
            <a:avLst/>
          </a:prstGeom>
        </p:spPr>
      </p:pic>
    </p:spTree>
    <p:custDataLst>
      <p:tags r:id="rId1"/>
    </p:custData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fontScale="90000"/>
          </a:bodyPr>
          <a:lstStyle>
            <a:lvl1pPr>
              <a:defRPr>
                <a:solidFill>
                  <a:srgbClr val="C00000"/>
                </a:solidFill>
              </a:defRPr>
            </a:lvl1pPr>
          </a:lstStyle>
          <a:p>
            <a:r>
              <a:rPr lang="en-US" altLang="zh-CN" dirty="0">
                <a:ea typeface="宋体" panose="02010600030101010101" pitchFamily="2" charset="-122"/>
                <a:sym typeface="+mn-ea"/>
              </a:rPr>
              <a:t>Summary</a:t>
            </a:r>
            <a:endParaRPr lang="zh-CN" altLang="en-US" kern="100" dirty="0">
              <a:latin typeface="PingFang SC" panose="020B0400000000000000" pitchFamily="34" charset="-122"/>
              <a:ea typeface="PingFang SC" panose="020B0400000000000000" pitchFamily="34" charset="-122"/>
              <a:cs typeface="Times New Roman" panose="02020603050405020304" pitchFamily="18" charset="0"/>
              <a:sym typeface="+mn-ea"/>
            </a:endParaRPr>
          </a:p>
        </p:txBody>
      </p:sp>
      <p:sp>
        <p:nvSpPr>
          <p:cNvPr id="131" name="Content Placeholder 2"/>
          <p:cNvSpPr txBox="1">
            <a:spLocks noGrp="1"/>
          </p:cNvSpPr>
          <p:nvPr/>
        </p:nvSpPr>
        <p:spPr>
          <a:xfrm>
            <a:off x="798830" y="1385570"/>
            <a:ext cx="4745355"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algn="just">
              <a:lnSpc>
                <a:spcPct val="150000"/>
              </a:lnSpc>
              <a:spcAft>
                <a:spcPts val="0"/>
              </a:spcAft>
            </a:pPr>
            <a:r>
              <a:rPr lang="en-US" altLang="zh-CN" sz="1800" kern="100" dirty="0">
                <a:latin typeface="宋体" panose="02010600030101010101" pitchFamily="2" charset="-122"/>
                <a:ea typeface="宋体" panose="02010600030101010101" pitchFamily="2" charset="-122"/>
                <a:cs typeface="宋体" panose="02010600030101010101" pitchFamily="2" charset="-122"/>
                <a:sym typeface="+mn-ea"/>
              </a:rPr>
              <a:t>DeepFM</a:t>
            </a:r>
            <a:r>
              <a:rPr lang="zh-CN" altLang="zh-CN" sz="1800" kern="100" dirty="0">
                <a:latin typeface="宋体" panose="02010600030101010101" pitchFamily="2" charset="-122"/>
                <a:ea typeface="宋体" panose="02010600030101010101" pitchFamily="2" charset="-122"/>
                <a:cs typeface="宋体" panose="02010600030101010101" pitchFamily="2" charset="-122"/>
                <a:sym typeface="+mn-ea"/>
              </a:rPr>
              <a:t>模型</a:t>
            </a:r>
          </a:p>
          <a:p>
            <a:pPr marL="0" indent="0" algn="just">
              <a:lnSpc>
                <a:spcPct val="150000"/>
              </a:lnSpc>
              <a:spcAft>
                <a:spcPts val="0"/>
              </a:spcAft>
              <a:buFont typeface="Arial" panose="020B0604020202020204" pitchFamily="34" charset="0"/>
              <a:buNone/>
            </a:pPr>
            <a:r>
              <a:rPr lang="en-US" altLang="zh-CN" sz="1800">
                <a:latin typeface="宋体" panose="02010600030101010101" pitchFamily="2" charset="-122"/>
                <a:ea typeface="宋体" panose="02010600030101010101" pitchFamily="2" charset="-122"/>
                <a:cs typeface="宋体" panose="02010600030101010101" pitchFamily="2" charset="-122"/>
                <a:sym typeface="Calibri" panose="020F0502020204030204"/>
              </a:rPr>
              <a:t>DeepFM</a:t>
            </a:r>
            <a:r>
              <a:rPr lang="zh-CN" altLang="zh-CN" sz="1800">
                <a:latin typeface="宋体" panose="02010600030101010101" pitchFamily="2" charset="-122"/>
                <a:ea typeface="宋体" panose="02010600030101010101" pitchFamily="2" charset="-122"/>
                <a:cs typeface="宋体" panose="02010600030101010101" pitchFamily="2" charset="-122"/>
                <a:sym typeface="Calibri" panose="020F0502020204030204"/>
              </a:rPr>
              <a:t>是将</a:t>
            </a:r>
            <a:r>
              <a:rPr lang="en-US" altLang="zh-CN" sz="1800">
                <a:latin typeface="宋体" panose="02010600030101010101" pitchFamily="2" charset="-122"/>
                <a:ea typeface="宋体" panose="02010600030101010101" pitchFamily="2" charset="-122"/>
                <a:cs typeface="宋体" panose="02010600030101010101" pitchFamily="2" charset="-122"/>
                <a:sym typeface="Calibri" panose="020F0502020204030204"/>
              </a:rPr>
              <a:t>Wide &amp; Deep</a:t>
            </a:r>
            <a:r>
              <a:rPr lang="zh-CN" altLang="zh-CN" sz="1800">
                <a:latin typeface="宋体" panose="02010600030101010101" pitchFamily="2" charset="-122"/>
                <a:ea typeface="宋体" panose="02010600030101010101" pitchFamily="2" charset="-122"/>
                <a:cs typeface="宋体" panose="02010600030101010101" pitchFamily="2" charset="-122"/>
                <a:sym typeface="Calibri" panose="020F0502020204030204"/>
              </a:rPr>
              <a:t>模型中的</a:t>
            </a:r>
            <a:r>
              <a:rPr lang="en-US" altLang="zh-CN" sz="1800">
                <a:latin typeface="宋体" panose="02010600030101010101" pitchFamily="2" charset="-122"/>
                <a:ea typeface="宋体" panose="02010600030101010101" pitchFamily="2" charset="-122"/>
                <a:cs typeface="宋体" panose="02010600030101010101" pitchFamily="2" charset="-122"/>
                <a:sym typeface="Calibri" panose="020F0502020204030204"/>
              </a:rPr>
              <a:t>Wide</a:t>
            </a:r>
            <a:r>
              <a:rPr lang="zh-CN" altLang="zh-CN" sz="1800">
                <a:latin typeface="宋体" panose="02010600030101010101" pitchFamily="2" charset="-122"/>
                <a:ea typeface="宋体" panose="02010600030101010101" pitchFamily="2" charset="-122"/>
                <a:cs typeface="宋体" panose="02010600030101010101" pitchFamily="2" charset="-122"/>
                <a:sym typeface="Calibri" panose="020F0502020204030204"/>
              </a:rPr>
              <a:t>替换成了</a:t>
            </a:r>
            <a:r>
              <a:rPr lang="en-US" altLang="zh-CN" sz="1800">
                <a:latin typeface="宋体" panose="02010600030101010101" pitchFamily="2" charset="-122"/>
                <a:ea typeface="宋体" panose="02010600030101010101" pitchFamily="2" charset="-122"/>
                <a:cs typeface="宋体" panose="02010600030101010101" pitchFamily="2" charset="-122"/>
                <a:sym typeface="Calibri" panose="020F0502020204030204"/>
              </a:rPr>
              <a:t>FM</a:t>
            </a:r>
            <a:r>
              <a:rPr lang="zh-CN" altLang="en-US" sz="1800">
                <a:latin typeface="宋体" panose="02010600030101010101" pitchFamily="2" charset="-122"/>
                <a:ea typeface="宋体" panose="02010600030101010101" pitchFamily="2" charset="-122"/>
                <a:cs typeface="宋体" panose="02010600030101010101" pitchFamily="2" charset="-122"/>
                <a:sym typeface="Calibri" panose="020F0502020204030204"/>
              </a:rPr>
              <a:t>模型</a:t>
            </a:r>
            <a:endParaRPr kumimoji="0" lang="zh-CN" altLang="en-US" sz="1800" b="0" i="0" u="none" strike="noStrike" cap="none" spc="0" normalizeH="0" baseline="0">
              <a:ln>
                <a:noFill/>
              </a:ln>
              <a:solidFill>
                <a:srgbClr val="000000"/>
              </a:solidFill>
              <a:effectLst/>
              <a:uFillTx/>
              <a:latin typeface="宋体" panose="02010600030101010101" pitchFamily="2" charset="-122"/>
              <a:ea typeface="宋体" panose="02010600030101010101" pitchFamily="2" charset="-122"/>
              <a:cs typeface="宋体" panose="02010600030101010101" pitchFamily="2" charset="-122"/>
              <a:sym typeface="Calibri" panose="020F0502020204030204"/>
            </a:endParaRPr>
          </a:p>
          <a:p>
            <a:pPr marL="0" indent="0" algn="just">
              <a:lnSpc>
                <a:spcPct val="150000"/>
              </a:lnSpc>
              <a:spcAft>
                <a:spcPts val="0"/>
              </a:spcAft>
              <a:buFont typeface="Arial" panose="020B0604020202020204" pitchFamily="34" charset="0"/>
              <a:buNone/>
            </a:pPr>
            <a:endParaRPr sz="1800" kern="100" dirty="0">
              <a:latin typeface="宋体" panose="02010600030101010101" pitchFamily="2" charset="-122"/>
              <a:ea typeface="宋体" panose="02010600030101010101" pitchFamily="2" charset="-122"/>
              <a:cs typeface="宋体" panose="02010600030101010101" pitchFamily="2" charset="-122"/>
              <a:sym typeface="+mn-ea"/>
            </a:endParaRPr>
          </a:p>
          <a:p>
            <a:pPr marL="0" indent="0" algn="just">
              <a:lnSpc>
                <a:spcPct val="150000"/>
              </a:lnSpc>
              <a:spcAft>
                <a:spcPts val="0"/>
              </a:spcAft>
              <a:buFont typeface="Arial" panose="020B0604020202020204" pitchFamily="34" charset="0"/>
              <a:buNone/>
            </a:pPr>
            <a:endParaRPr lang="en-US" altLang="zh-CN" sz="1800" kern="100" dirty="0">
              <a:latin typeface="宋体" panose="02010600030101010101" pitchFamily="2" charset="-122"/>
              <a:ea typeface="宋体" panose="02010600030101010101" pitchFamily="2" charset="-122"/>
              <a:cs typeface="宋体" panose="02010600030101010101" pitchFamily="2" charset="-122"/>
              <a:sym typeface="+mn-ea"/>
            </a:endParaRPr>
          </a:p>
          <a:p>
            <a:pPr algn="just">
              <a:lnSpc>
                <a:spcPct val="150000"/>
              </a:lnSpc>
              <a:spcAft>
                <a:spcPts val="0"/>
              </a:spcAft>
            </a:pPr>
            <a:endParaRPr lang="zh-CN" sz="1800" kern="100" dirty="0">
              <a:latin typeface="宋体" panose="02010600030101010101" pitchFamily="2" charset="-122"/>
              <a:ea typeface="宋体" panose="02010600030101010101" pitchFamily="2" charset="-122"/>
              <a:cs typeface="宋体" panose="02010600030101010101" pitchFamily="2" charset="-122"/>
              <a:sym typeface="+mn-ea"/>
            </a:endParaRPr>
          </a:p>
        </p:txBody>
      </p:sp>
      <p:pic>
        <p:nvPicPr>
          <p:cNvPr id="3" name="图片 2"/>
          <p:cNvPicPr>
            <a:picLocks noChangeAspect="1"/>
          </p:cNvPicPr>
          <p:nvPr/>
        </p:nvPicPr>
        <p:blipFill>
          <a:blip r:embed="rId5"/>
          <a:stretch>
            <a:fillRect/>
          </a:stretch>
        </p:blipFill>
        <p:spPr>
          <a:xfrm>
            <a:off x="5544185" y="1524635"/>
            <a:ext cx="6324600" cy="4067175"/>
          </a:xfrm>
          <a:prstGeom prst="rect">
            <a:avLst/>
          </a:prstGeom>
        </p:spPr>
      </p:pic>
      <p:graphicFrame>
        <p:nvGraphicFramePr>
          <p:cNvPr id="12" name="对象 -2147482616"/>
          <p:cNvGraphicFramePr>
            <a:graphicFrameLocks noChangeAspect="1"/>
          </p:cNvGraphicFramePr>
          <p:nvPr/>
        </p:nvGraphicFramePr>
        <p:xfrm>
          <a:off x="1071246" y="3066416"/>
          <a:ext cx="4064000" cy="897255"/>
        </p:xfrm>
        <a:graphic>
          <a:graphicData uri="http://schemas.openxmlformats.org/presentationml/2006/ole">
            <mc:AlternateContent xmlns:mc="http://schemas.openxmlformats.org/markup-compatibility/2006">
              <mc:Choice xmlns:v="urn:schemas-microsoft-com:vml" Requires="v">
                <p:oleObj spid="_x0000_s2053" r:id="rId6" imgW="2044700" imgH="444500" progId="Equation.KSEE3">
                  <p:embed/>
                </p:oleObj>
              </mc:Choice>
              <mc:Fallback>
                <p:oleObj r:id="rId6" imgW="2044700" imgH="444500" progId="Equation.KSEE3">
                  <p:embed/>
                  <p:pic>
                    <p:nvPicPr>
                      <p:cNvPr id="0" name="图片 3075"/>
                      <p:cNvPicPr/>
                      <p:nvPr/>
                    </p:nvPicPr>
                    <p:blipFill>
                      <a:blip r:embed="rId7"/>
                      <a:stretch>
                        <a:fillRect/>
                      </a:stretch>
                    </p:blipFill>
                    <p:spPr>
                      <a:xfrm>
                        <a:off x="1071246" y="3066416"/>
                        <a:ext cx="4064000" cy="897255"/>
                      </a:xfrm>
                      <a:prstGeom prst="rect">
                        <a:avLst/>
                      </a:prstGeom>
                      <a:noFill/>
                      <a:ln w="38100">
                        <a:noFill/>
                        <a:miter/>
                      </a:ln>
                    </p:spPr>
                  </p:pic>
                </p:oleObj>
              </mc:Fallback>
            </mc:AlternateContent>
          </a:graphicData>
        </a:graphic>
      </p:graphicFrame>
      <p:pic>
        <p:nvPicPr>
          <p:cNvPr id="6" name="图片 5"/>
          <p:cNvPicPr>
            <a:picLocks noChangeAspect="1"/>
          </p:cNvPicPr>
          <p:nvPr/>
        </p:nvPicPr>
        <p:blipFill>
          <a:blip r:embed="rId8"/>
          <a:stretch>
            <a:fillRect/>
          </a:stretch>
        </p:blipFill>
        <p:spPr>
          <a:xfrm>
            <a:off x="1071245" y="4210685"/>
            <a:ext cx="3333750" cy="447675"/>
          </a:xfrm>
          <a:prstGeom prst="rect">
            <a:avLst/>
          </a:prstGeom>
        </p:spPr>
      </p:pic>
      <p:graphicFrame>
        <p:nvGraphicFramePr>
          <p:cNvPr id="5" name="对象 -2147482616"/>
          <p:cNvGraphicFramePr>
            <a:graphicFrameLocks noChangeAspect="1"/>
          </p:cNvGraphicFramePr>
          <p:nvPr/>
        </p:nvGraphicFramePr>
        <p:xfrm>
          <a:off x="1071245" y="4855845"/>
          <a:ext cx="3103880" cy="638175"/>
        </p:xfrm>
        <a:graphic>
          <a:graphicData uri="http://schemas.openxmlformats.org/presentationml/2006/ole">
            <mc:AlternateContent xmlns:mc="http://schemas.openxmlformats.org/markup-compatibility/2006">
              <mc:Choice xmlns:v="urn:schemas-microsoft-com:vml" Requires="v">
                <p:oleObj spid="_x0000_s2054" r:id="rId9" imgW="1562100" imgH="316865" progId="Equation.KSEE3">
                  <p:embed/>
                </p:oleObj>
              </mc:Choice>
              <mc:Fallback>
                <p:oleObj r:id="rId9" imgW="1562100" imgH="316865" progId="Equation.KSEE3">
                  <p:embed/>
                  <p:pic>
                    <p:nvPicPr>
                      <p:cNvPr id="0" name="图片 3075"/>
                      <p:cNvPicPr/>
                      <p:nvPr/>
                    </p:nvPicPr>
                    <p:blipFill>
                      <a:blip r:embed="rId10"/>
                      <a:stretch>
                        <a:fillRect/>
                      </a:stretch>
                    </p:blipFill>
                    <p:spPr>
                      <a:xfrm>
                        <a:off x="1071245" y="4855845"/>
                        <a:ext cx="3103880" cy="638175"/>
                      </a:xfrm>
                      <a:prstGeom prst="rect">
                        <a:avLst/>
                      </a:prstGeom>
                      <a:noFill/>
                      <a:ln w="38100">
                        <a:noFill/>
                        <a:miter/>
                      </a:ln>
                    </p:spPr>
                  </p:pic>
                </p:oleObj>
              </mc:Fallback>
            </mc:AlternateContent>
          </a:graphicData>
        </a:graphic>
      </p:graphicFrame>
    </p:spTree>
    <p:custDataLst>
      <p:tags r:id="rId2"/>
    </p:custData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fontScale="90000"/>
          </a:bodyPr>
          <a:lstStyle>
            <a:lvl1pPr>
              <a:defRPr>
                <a:solidFill>
                  <a:srgbClr val="C00000"/>
                </a:solidFill>
              </a:defRPr>
            </a:lvl1pPr>
          </a:lstStyle>
          <a:p>
            <a:r>
              <a:rPr lang="en-US" altLang="zh-CN" dirty="0">
                <a:ea typeface="宋体" panose="02010600030101010101" pitchFamily="2" charset="-122"/>
                <a:sym typeface="+mn-ea"/>
              </a:rPr>
              <a:t>Summary</a:t>
            </a:r>
            <a:endParaRPr lang="zh-CN" altLang="en-US" kern="100" dirty="0">
              <a:latin typeface="PingFang SC" panose="020B0400000000000000" pitchFamily="34" charset="-122"/>
              <a:ea typeface="PingFang SC" panose="020B0400000000000000" pitchFamily="34" charset="-122"/>
              <a:cs typeface="Times New Roman" panose="02020603050405020304" pitchFamily="18" charset="0"/>
              <a:sym typeface="+mn-ea"/>
            </a:endParaRPr>
          </a:p>
        </p:txBody>
      </p:sp>
      <p:sp>
        <p:nvSpPr>
          <p:cNvPr id="131" name="Content Placeholder 2"/>
          <p:cNvSpPr txBox="1">
            <a:spLocks noGrp="1"/>
          </p:cNvSpPr>
          <p:nvPr/>
        </p:nvSpPr>
        <p:spPr>
          <a:xfrm>
            <a:off x="798830" y="1385570"/>
            <a:ext cx="4793615"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algn="just">
              <a:lnSpc>
                <a:spcPct val="150000"/>
              </a:lnSpc>
              <a:spcAft>
                <a:spcPts val="0"/>
              </a:spcAft>
            </a:pPr>
            <a:r>
              <a:rPr lang="en-US" altLang="zh-CN" sz="1800" kern="100" dirty="0">
                <a:latin typeface="宋体" panose="02010600030101010101" pitchFamily="2" charset="-122"/>
                <a:ea typeface="宋体" panose="02010600030101010101" pitchFamily="2" charset="-122"/>
                <a:cs typeface="宋体" panose="02010600030101010101" pitchFamily="2" charset="-122"/>
                <a:sym typeface="+mn-ea"/>
              </a:rPr>
              <a:t>NFM</a:t>
            </a:r>
            <a:r>
              <a:rPr lang="zh-CN" altLang="zh-CN" sz="1800" kern="100" dirty="0">
                <a:latin typeface="宋体" panose="02010600030101010101" pitchFamily="2" charset="-122"/>
                <a:ea typeface="宋体" panose="02010600030101010101" pitchFamily="2" charset="-122"/>
                <a:cs typeface="宋体" panose="02010600030101010101" pitchFamily="2" charset="-122"/>
                <a:sym typeface="+mn-ea"/>
              </a:rPr>
              <a:t>模型</a:t>
            </a:r>
          </a:p>
          <a:p>
            <a:pPr marL="0" indent="0" algn="just">
              <a:lnSpc>
                <a:spcPct val="150000"/>
              </a:lnSpc>
              <a:spcAft>
                <a:spcPts val="0"/>
              </a:spcAft>
              <a:buFont typeface="Arial" panose="020B0604020202020204" pitchFamily="34" charset="0"/>
              <a:buNone/>
            </a:pPr>
            <a:r>
              <a:rPr lang="en-US" altLang="zh-CN" sz="1800">
                <a:latin typeface="宋体" panose="02010600030101010101" pitchFamily="2" charset="-122"/>
                <a:ea typeface="宋体" panose="02010600030101010101" pitchFamily="2" charset="-122"/>
                <a:cs typeface="宋体" panose="02010600030101010101" pitchFamily="2" charset="-122"/>
                <a:sym typeface="Calibri" panose="020F0502020204030204"/>
              </a:rPr>
              <a:t>FNN, Wide &amp; Deep, DeepFM</a:t>
            </a:r>
            <a:r>
              <a:rPr lang="zh-CN" altLang="zh-CN" sz="1800">
                <a:latin typeface="宋体" panose="02010600030101010101" pitchFamily="2" charset="-122"/>
                <a:ea typeface="宋体" panose="02010600030101010101" pitchFamily="2" charset="-122"/>
                <a:cs typeface="宋体" panose="02010600030101010101" pitchFamily="2" charset="-122"/>
                <a:sym typeface="Calibri" panose="020F0502020204030204"/>
              </a:rPr>
              <a:t>都是在</a:t>
            </a:r>
            <a:r>
              <a:rPr lang="en-US" altLang="zh-CN" sz="1800">
                <a:latin typeface="宋体" panose="02010600030101010101" pitchFamily="2" charset="-122"/>
                <a:ea typeface="宋体" panose="02010600030101010101" pitchFamily="2" charset="-122"/>
                <a:cs typeface="宋体" panose="02010600030101010101" pitchFamily="2" charset="-122"/>
                <a:sym typeface="Calibri" panose="020F0502020204030204"/>
              </a:rPr>
              <a:t>DNN</a:t>
            </a:r>
            <a:r>
              <a:rPr lang="zh-CN" altLang="en-US" sz="1800">
                <a:latin typeface="宋体" panose="02010600030101010101" pitchFamily="2" charset="-122"/>
                <a:ea typeface="宋体" panose="02010600030101010101" pitchFamily="2" charset="-122"/>
                <a:cs typeface="宋体" panose="02010600030101010101" pitchFamily="2" charset="-122"/>
                <a:sym typeface="Calibri" panose="020F0502020204030204"/>
              </a:rPr>
              <a:t>部分，对</a:t>
            </a:r>
            <a:r>
              <a:rPr lang="en-US" altLang="zh-CN" sz="1800">
                <a:latin typeface="宋体" panose="02010600030101010101" pitchFamily="2" charset="-122"/>
                <a:ea typeface="宋体" panose="02010600030101010101" pitchFamily="2" charset="-122"/>
                <a:cs typeface="宋体" panose="02010600030101010101" pitchFamily="2" charset="-122"/>
                <a:sym typeface="Calibri" panose="020F0502020204030204"/>
              </a:rPr>
              <a:t>embedding之后的特征进行concatenate，</a:t>
            </a:r>
            <a:r>
              <a:rPr lang="zh-CN" altLang="en-US" sz="1800">
                <a:latin typeface="宋体" panose="02010600030101010101" pitchFamily="2" charset="-122"/>
                <a:ea typeface="宋体" panose="02010600030101010101" pitchFamily="2" charset="-122"/>
                <a:cs typeface="宋体" panose="02010600030101010101" pitchFamily="2" charset="-122"/>
                <a:sym typeface="Calibri" panose="020F0502020204030204"/>
              </a:rPr>
              <a:t>没有</a:t>
            </a:r>
            <a:r>
              <a:rPr lang="en-US" altLang="zh-CN" sz="1800">
                <a:latin typeface="宋体" panose="02010600030101010101" pitchFamily="2" charset="-122"/>
                <a:ea typeface="宋体" panose="02010600030101010101" pitchFamily="2" charset="-122"/>
                <a:cs typeface="宋体" panose="02010600030101010101" pitchFamily="2" charset="-122"/>
                <a:sym typeface="Calibri" panose="020F0502020204030204"/>
              </a:rPr>
              <a:t>充分进行特征交叉计算。</a:t>
            </a:r>
          </a:p>
          <a:p>
            <a:pPr marL="0" indent="0" algn="just">
              <a:lnSpc>
                <a:spcPct val="150000"/>
              </a:lnSpc>
              <a:spcAft>
                <a:spcPts val="0"/>
              </a:spcAft>
              <a:buFont typeface="Arial" panose="020B0604020202020204" pitchFamily="34" charset="0"/>
              <a:buNone/>
            </a:pPr>
            <a:r>
              <a:rPr lang="en-US" altLang="zh-CN" sz="1800">
                <a:latin typeface="宋体" panose="02010600030101010101" pitchFamily="2" charset="-122"/>
                <a:ea typeface="宋体" panose="02010600030101010101" pitchFamily="2" charset="-122"/>
                <a:cs typeface="宋体" panose="02010600030101010101" pitchFamily="2" charset="-122"/>
                <a:sym typeface="Calibri" panose="020F0502020204030204"/>
              </a:rPr>
              <a:t>NFM算法是对embedding直接采用</a:t>
            </a:r>
            <a:r>
              <a:rPr lang="zh-CN" altLang="zh-CN" sz="1800">
                <a:latin typeface="宋体" panose="02010600030101010101" pitchFamily="2" charset="-122"/>
                <a:ea typeface="宋体" panose="02010600030101010101" pitchFamily="2" charset="-122"/>
                <a:cs typeface="宋体" panose="02010600030101010101" pitchFamily="2" charset="-122"/>
                <a:sym typeface="Calibri" panose="020F0502020204030204"/>
              </a:rPr>
              <a:t>对位相乘（</a:t>
            </a:r>
            <a:r>
              <a:rPr lang="en-US" altLang="zh-CN" sz="1800">
                <a:latin typeface="宋体" panose="02010600030101010101" pitchFamily="2" charset="-122"/>
                <a:ea typeface="宋体" panose="02010600030101010101" pitchFamily="2" charset="-122"/>
                <a:cs typeface="宋体" panose="02010600030101010101" pitchFamily="2" charset="-122"/>
                <a:sym typeface="Calibri" panose="020F0502020204030204"/>
              </a:rPr>
              <a:t>element-wise</a:t>
            </a:r>
            <a:r>
              <a:rPr lang="zh-CN" altLang="en-US" sz="1800">
                <a:latin typeface="宋体" panose="02010600030101010101" pitchFamily="2" charset="-122"/>
                <a:ea typeface="宋体" panose="02010600030101010101" pitchFamily="2" charset="-122"/>
                <a:cs typeface="宋体" panose="02010600030101010101" pitchFamily="2" charset="-122"/>
                <a:sym typeface="Calibri" panose="020F0502020204030204"/>
              </a:rPr>
              <a:t>）</a:t>
            </a:r>
            <a:r>
              <a:rPr lang="en-US" altLang="zh-CN" sz="1800">
                <a:latin typeface="宋体" panose="02010600030101010101" pitchFamily="2" charset="-122"/>
                <a:ea typeface="宋体" panose="02010600030101010101" pitchFamily="2" charset="-122"/>
                <a:cs typeface="宋体" panose="02010600030101010101" pitchFamily="2" charset="-122"/>
                <a:sym typeface="Calibri" panose="020F0502020204030204"/>
              </a:rPr>
              <a:t>后</a:t>
            </a:r>
            <a:r>
              <a:rPr lang="zh-CN" altLang="en-US" sz="1800">
                <a:latin typeface="宋体" panose="02010600030101010101" pitchFamily="2" charset="-122"/>
                <a:ea typeface="宋体" panose="02010600030101010101" pitchFamily="2" charset="-122"/>
                <a:cs typeface="宋体" panose="02010600030101010101" pitchFamily="2" charset="-122"/>
                <a:sym typeface="Calibri" panose="020F0502020204030204"/>
              </a:rPr>
              <a:t>相加</a:t>
            </a:r>
            <a:r>
              <a:rPr lang="en-US" altLang="zh-CN" sz="1800">
                <a:latin typeface="宋体" panose="02010600030101010101" pitchFamily="2" charset="-122"/>
                <a:ea typeface="宋体" panose="02010600030101010101" pitchFamily="2" charset="-122"/>
                <a:cs typeface="宋体" panose="02010600030101010101" pitchFamily="2" charset="-122"/>
                <a:sym typeface="Calibri" panose="020F0502020204030204"/>
              </a:rPr>
              <a:t>起来</a:t>
            </a:r>
            <a:r>
              <a:rPr lang="zh-CN" altLang="en-US" sz="1800">
                <a:latin typeface="宋体" panose="02010600030101010101" pitchFamily="2" charset="-122"/>
                <a:ea typeface="宋体" panose="02010600030101010101" pitchFamily="2" charset="-122"/>
                <a:cs typeface="宋体" panose="02010600030101010101" pitchFamily="2" charset="-122"/>
                <a:sym typeface="Calibri" panose="020F0502020204030204"/>
              </a:rPr>
              <a:t>作为</a:t>
            </a:r>
            <a:r>
              <a:rPr lang="en-US" altLang="zh-CN" sz="1800">
                <a:latin typeface="宋体" panose="02010600030101010101" pitchFamily="2" charset="-122"/>
                <a:ea typeface="宋体" panose="02010600030101010101" pitchFamily="2" charset="-122"/>
                <a:cs typeface="宋体" panose="02010600030101010101" pitchFamily="2" charset="-122"/>
                <a:sym typeface="Calibri" panose="020F0502020204030204"/>
              </a:rPr>
              <a:t>交叉特征，然后通过DNN直接将特征压缩，最后concatenate linear部分和deep部分的特征。</a:t>
            </a:r>
          </a:p>
          <a:p>
            <a:pPr marL="0" indent="0" algn="just">
              <a:lnSpc>
                <a:spcPct val="150000"/>
              </a:lnSpc>
              <a:spcAft>
                <a:spcPts val="0"/>
              </a:spcAft>
              <a:buFont typeface="Arial" panose="020B0604020202020204" pitchFamily="34" charset="0"/>
              <a:buNone/>
            </a:pPr>
            <a:r>
              <a:rPr lang="zh-CN" altLang="en-US" sz="1800">
                <a:latin typeface="宋体" panose="02010600030101010101" pitchFamily="2" charset="-122"/>
                <a:ea typeface="宋体" panose="02010600030101010101" pitchFamily="2" charset="-122"/>
                <a:cs typeface="宋体" panose="02010600030101010101" pitchFamily="2" charset="-122"/>
                <a:sym typeface="Calibri" panose="020F0502020204030204"/>
              </a:rPr>
              <a:t>两种</a:t>
            </a:r>
            <a:r>
              <a:rPr lang="en-US" altLang="zh-CN" sz="1800">
                <a:latin typeface="宋体" panose="02010600030101010101" pitchFamily="2" charset="-122"/>
                <a:ea typeface="宋体" panose="02010600030101010101" pitchFamily="2" charset="-122"/>
                <a:cs typeface="宋体" panose="02010600030101010101" pitchFamily="2" charset="-122"/>
                <a:sym typeface="Calibri" panose="020F0502020204030204"/>
              </a:rPr>
              <a:t>FM和DNN的结合</a:t>
            </a:r>
            <a:r>
              <a:rPr lang="zh-CN" altLang="en-US" sz="1800">
                <a:latin typeface="宋体" panose="02010600030101010101" pitchFamily="2" charset="-122"/>
                <a:ea typeface="宋体" panose="02010600030101010101" pitchFamily="2" charset="-122"/>
                <a:cs typeface="宋体" panose="02010600030101010101" pitchFamily="2" charset="-122"/>
                <a:sym typeface="Calibri" panose="020F0502020204030204"/>
              </a:rPr>
              <a:t>方式：</a:t>
            </a:r>
          </a:p>
          <a:p>
            <a:pPr algn="just">
              <a:lnSpc>
                <a:spcPct val="150000"/>
              </a:lnSpc>
              <a:spcAft>
                <a:spcPts val="0"/>
              </a:spcAft>
            </a:pPr>
            <a:r>
              <a:rPr lang="en-US" altLang="zh-CN" sz="1800">
                <a:latin typeface="宋体" panose="02010600030101010101" pitchFamily="2" charset="-122"/>
                <a:ea typeface="宋体" panose="02010600030101010101" pitchFamily="2" charset="-122"/>
                <a:cs typeface="宋体" panose="02010600030101010101" pitchFamily="2" charset="-122"/>
                <a:sym typeface="Calibri" panose="020F0502020204030204"/>
              </a:rPr>
              <a:t>DeepFM, </a:t>
            </a:r>
            <a:r>
              <a:rPr lang="zh-CN" altLang="zh-CN" sz="1800">
                <a:latin typeface="宋体" panose="02010600030101010101" pitchFamily="2" charset="-122"/>
                <a:ea typeface="宋体" panose="02010600030101010101" pitchFamily="2" charset="-122"/>
                <a:cs typeface="宋体" panose="02010600030101010101" pitchFamily="2" charset="-122"/>
                <a:sym typeface="Calibri" panose="020F0502020204030204"/>
              </a:rPr>
              <a:t>并行结构，FM和DNN分开计算</a:t>
            </a:r>
            <a:endParaRPr kumimoji="0" lang="zh-CN" altLang="en-US" sz="1800" b="0" i="0" u="none" strike="noStrike" cap="none" spc="0" normalizeH="0" baseline="0">
              <a:ln>
                <a:noFill/>
              </a:ln>
              <a:solidFill>
                <a:srgbClr val="000000"/>
              </a:solidFill>
              <a:effectLst/>
              <a:uFillTx/>
              <a:latin typeface="宋体" panose="02010600030101010101" pitchFamily="2" charset="-122"/>
              <a:ea typeface="宋体" panose="02010600030101010101" pitchFamily="2" charset="-122"/>
              <a:cs typeface="宋体" panose="02010600030101010101" pitchFamily="2" charset="-122"/>
              <a:sym typeface="Calibri" panose="020F0502020204030204"/>
            </a:endParaRPr>
          </a:p>
          <a:p>
            <a:pPr algn="just">
              <a:lnSpc>
                <a:spcPct val="150000"/>
              </a:lnSpc>
              <a:spcAft>
                <a:spcPts val="0"/>
              </a:spcAft>
            </a:pPr>
            <a:r>
              <a:rPr lang="en-US" altLang="zh-CN" sz="1800">
                <a:latin typeface="宋体" panose="02010600030101010101" pitchFamily="2" charset="-122"/>
                <a:ea typeface="宋体" panose="02010600030101010101" pitchFamily="2" charset="-122"/>
                <a:cs typeface="宋体" panose="02010600030101010101" pitchFamily="2" charset="-122"/>
                <a:sym typeface="Calibri" panose="020F0502020204030204"/>
              </a:rPr>
              <a:t>NFM,</a:t>
            </a:r>
            <a:r>
              <a:rPr lang="zh-CN" altLang="zh-CN" sz="1800">
                <a:latin typeface="宋体" panose="02010600030101010101" pitchFamily="2" charset="-122"/>
                <a:ea typeface="宋体" panose="02010600030101010101" pitchFamily="2" charset="-122"/>
                <a:cs typeface="宋体" panose="02010600030101010101" pitchFamily="2" charset="-122"/>
                <a:sym typeface="Calibri" panose="020F0502020204030204"/>
              </a:rPr>
              <a:t>串行架构，将FM的结果作为DNN的输入</a:t>
            </a:r>
            <a:endParaRPr lang="en-US" altLang="zh-CN" sz="1800">
              <a:latin typeface="宋体" panose="02010600030101010101" pitchFamily="2" charset="-122"/>
              <a:ea typeface="宋体" panose="02010600030101010101" pitchFamily="2" charset="-122"/>
              <a:cs typeface="宋体" panose="02010600030101010101" pitchFamily="2" charset="-122"/>
              <a:sym typeface="Calibri" panose="020F0502020204030204"/>
            </a:endParaRPr>
          </a:p>
          <a:p>
            <a:pPr marL="0" indent="0" algn="just">
              <a:lnSpc>
                <a:spcPct val="150000"/>
              </a:lnSpc>
              <a:spcAft>
                <a:spcPts val="0"/>
              </a:spcAft>
              <a:buFont typeface="Arial" panose="020B0604020202020204" pitchFamily="34" charset="0"/>
              <a:buNone/>
            </a:pPr>
            <a:endParaRPr lang="en-US" altLang="zh-CN" sz="1800" kern="100" dirty="0">
              <a:latin typeface="宋体" panose="02010600030101010101" pitchFamily="2" charset="-122"/>
              <a:ea typeface="宋体" panose="02010600030101010101" pitchFamily="2" charset="-122"/>
              <a:cs typeface="宋体" panose="02010600030101010101" pitchFamily="2" charset="-122"/>
              <a:sym typeface="+mn-ea"/>
            </a:endParaRPr>
          </a:p>
          <a:p>
            <a:pPr algn="just">
              <a:lnSpc>
                <a:spcPct val="150000"/>
              </a:lnSpc>
              <a:spcAft>
                <a:spcPts val="0"/>
              </a:spcAft>
            </a:pPr>
            <a:endParaRPr lang="zh-CN" sz="1800" kern="100" dirty="0">
              <a:latin typeface="宋体" panose="02010600030101010101" pitchFamily="2" charset="-122"/>
              <a:ea typeface="宋体" panose="02010600030101010101" pitchFamily="2" charset="-122"/>
              <a:cs typeface="宋体" panose="02010600030101010101" pitchFamily="2" charset="-122"/>
              <a:sym typeface="+mn-ea"/>
            </a:endParaRPr>
          </a:p>
        </p:txBody>
      </p:sp>
      <p:pic>
        <p:nvPicPr>
          <p:cNvPr id="2" name="图片 1"/>
          <p:cNvPicPr>
            <a:picLocks noChangeAspect="1"/>
          </p:cNvPicPr>
          <p:nvPr/>
        </p:nvPicPr>
        <p:blipFill>
          <a:blip r:embed="rId4"/>
          <a:stretch>
            <a:fillRect/>
          </a:stretch>
        </p:blipFill>
        <p:spPr>
          <a:xfrm>
            <a:off x="5591810" y="1271270"/>
            <a:ext cx="6343650" cy="4924425"/>
          </a:xfrm>
          <a:prstGeom prst="rect">
            <a:avLst/>
          </a:prstGeom>
        </p:spPr>
      </p:pic>
    </p:spTree>
    <p:custDataLst>
      <p:tags r:id="rId1"/>
    </p:custDataLst>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fontScale="90000"/>
          </a:bodyPr>
          <a:lstStyle>
            <a:lvl1pPr>
              <a:defRPr>
                <a:solidFill>
                  <a:srgbClr val="C00000"/>
                </a:solidFill>
              </a:defRPr>
            </a:lvl1pPr>
          </a:lstStyle>
          <a:p>
            <a:r>
              <a:rPr lang="en-US" altLang="zh-CN" dirty="0">
                <a:ea typeface="宋体" panose="02010600030101010101" pitchFamily="2" charset="-122"/>
                <a:sym typeface="+mn-ea"/>
              </a:rPr>
              <a:t>Summary</a:t>
            </a:r>
          </a:p>
        </p:txBody>
      </p:sp>
      <p:sp>
        <p:nvSpPr>
          <p:cNvPr id="131" name="Content Placeholder 2"/>
          <p:cNvSpPr txBox="1">
            <a:spLocks noGrp="1"/>
          </p:cNvSpPr>
          <p:nvPr/>
        </p:nvSpPr>
        <p:spPr>
          <a:xfrm>
            <a:off x="598805" y="1376045"/>
            <a:ext cx="5245735"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lvl="0" indent="0">
              <a:lnSpc>
                <a:spcPct val="150000"/>
              </a:lnSpc>
              <a:buNone/>
            </a:pPr>
            <a:r>
              <a:rPr lang="en-US" altLang="zh-CN" sz="1600">
                <a:ea typeface="宋体" panose="02010600030101010101" pitchFamily="2" charset="-122"/>
                <a:sym typeface="+mn-ea"/>
              </a:rPr>
              <a:t>FM和SVM的区别：</a:t>
            </a:r>
          </a:p>
          <a:p>
            <a:pPr lvl="0">
              <a:lnSpc>
                <a:spcPct val="150000"/>
              </a:lnSpc>
            </a:pPr>
            <a:r>
              <a:rPr lang="en-US" altLang="zh-CN" sz="1600">
                <a:ea typeface="宋体" panose="02010600030101010101" pitchFamily="2" charset="-122"/>
                <a:sym typeface="+mn-ea"/>
              </a:rPr>
              <a:t> SVM的二元特征交叉参数是独立的，而FM的二元特征交叉参数是两个k维的向量vi、vj，交叉参数就不是独立的，而是相互影响的</a:t>
            </a:r>
          </a:p>
          <a:p>
            <a:pPr lvl="0">
              <a:lnSpc>
                <a:spcPct val="150000"/>
              </a:lnSpc>
            </a:pPr>
            <a:r>
              <a:rPr lang="en-US" altLang="zh-CN" sz="1600">
                <a:ea typeface="宋体" panose="02010600030101010101" pitchFamily="2" charset="-122"/>
                <a:sym typeface="+mn-ea"/>
              </a:rPr>
              <a:t>在</a:t>
            </a:r>
            <a:r>
              <a:rPr lang="zh-CN" altLang="en-US" sz="1600">
                <a:ea typeface="宋体" panose="02010600030101010101" pitchFamily="2" charset="-122"/>
                <a:sym typeface="+mn-ea"/>
              </a:rPr>
              <a:t>数据</a:t>
            </a:r>
            <a:r>
              <a:rPr lang="en-US" altLang="zh-CN" sz="1600">
                <a:ea typeface="宋体" panose="02010600030101010101" pitchFamily="2" charset="-122"/>
                <a:sym typeface="+mn-ea"/>
              </a:rPr>
              <a:t>稀疏</a:t>
            </a:r>
            <a:r>
              <a:rPr lang="zh-CN" altLang="en-US" sz="1600">
                <a:ea typeface="宋体" panose="02010600030101010101" pitchFamily="2" charset="-122"/>
                <a:sym typeface="+mn-ea"/>
              </a:rPr>
              <a:t>的情况下，</a:t>
            </a:r>
            <a:r>
              <a:rPr lang="en-US" altLang="zh-CN" sz="1600">
                <a:ea typeface="宋体" panose="02010600030101010101" pitchFamily="2" charset="-122"/>
                <a:sym typeface="+mn-ea"/>
              </a:rPr>
              <a:t>线性SVM在和多项式SVM效果比较差</a:t>
            </a:r>
            <a:r>
              <a:rPr lang="zh-CN" altLang="en-US" sz="1600">
                <a:ea typeface="宋体" panose="02010600030101010101" pitchFamily="2" charset="-122"/>
                <a:sym typeface="+mn-ea"/>
              </a:rPr>
              <a:t>，</a:t>
            </a:r>
            <a:r>
              <a:rPr lang="en-US" altLang="zh-CN" sz="1600">
                <a:ea typeface="宋体" panose="02010600030101010101" pitchFamily="2" charset="-122"/>
                <a:sym typeface="+mn-ea"/>
              </a:rPr>
              <a:t>线性svm只有一维特征，不能挖掘深层次的组合特征；而多项式svm，交叉的多个特征需要在训练集上共现才能被学习到，否则该对应的参数就为0</a:t>
            </a:r>
          </a:p>
          <a:p>
            <a:pPr lvl="0">
              <a:lnSpc>
                <a:spcPct val="150000"/>
              </a:lnSpc>
            </a:pPr>
            <a:r>
              <a:rPr lang="en-US" altLang="zh-CN" sz="1600">
                <a:ea typeface="宋体" panose="02010600030101010101" pitchFamily="2" charset="-122"/>
                <a:sym typeface="+mn-ea"/>
              </a:rPr>
              <a:t>而FM不一样，通过向量化的交叉，可以学习到不同特征之间的交互，进行提取到更深层次的抽象意义</a:t>
            </a:r>
          </a:p>
          <a:p>
            <a:pPr lvl="0">
              <a:lnSpc>
                <a:spcPct val="150000"/>
              </a:lnSpc>
            </a:pPr>
            <a:endParaRPr sz="1600" dirty="0">
              <a:ea typeface="宋体" panose="02010600030101010101" pitchFamily="2" charset="-122"/>
              <a:sym typeface="+mn-ea"/>
            </a:endParaRPr>
          </a:p>
        </p:txBody>
      </p:sp>
      <p:sp>
        <p:nvSpPr>
          <p:cNvPr id="4" name="Content Placeholder 2"/>
          <p:cNvSpPr txBox="1">
            <a:spLocks noGrp="1"/>
          </p:cNvSpPr>
          <p:nvPr/>
        </p:nvSpPr>
        <p:spPr>
          <a:xfrm>
            <a:off x="6386830" y="1445895"/>
            <a:ext cx="5245735"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lvl="0" indent="0">
              <a:lnSpc>
                <a:spcPct val="150000"/>
              </a:lnSpc>
              <a:buNone/>
            </a:pPr>
            <a:r>
              <a:rPr lang="en-US" altLang="zh-CN" sz="1600">
                <a:ea typeface="宋体" panose="02010600030101010101" pitchFamily="2" charset="-122"/>
                <a:sym typeface="+mn-ea"/>
              </a:rPr>
              <a:t>FM和LR的区别</a:t>
            </a:r>
          </a:p>
          <a:p>
            <a:pPr lvl="0">
              <a:lnSpc>
                <a:spcPct val="150000"/>
              </a:lnSpc>
            </a:pPr>
            <a:r>
              <a:rPr sz="1600" dirty="0">
                <a:ea typeface="宋体" panose="02010600030101010101" pitchFamily="2" charset="-122"/>
                <a:sym typeface="+mn-ea"/>
              </a:rPr>
              <a:t>LR是从组合特征的角度去描述单特征之间的交互组合；FM实际上是从模型（latent factor model）的角度来做的。即FM中特征的交互是模型参数的一部分。</a:t>
            </a:r>
          </a:p>
          <a:p>
            <a:pPr lvl="0">
              <a:lnSpc>
                <a:spcPct val="150000"/>
              </a:lnSpc>
            </a:pPr>
            <a:r>
              <a:rPr sz="1600" dirty="0">
                <a:ea typeface="宋体" panose="02010600030101010101" pitchFamily="2" charset="-122"/>
                <a:sym typeface="+mn-ea"/>
              </a:rPr>
              <a:t>FM是通过MF的思想，基于latent factor，来降低交叉项参数学习不充分的影响</a:t>
            </a:r>
          </a:p>
          <a:p>
            <a:pPr lvl="0">
              <a:lnSpc>
                <a:spcPct val="150000"/>
              </a:lnSpc>
            </a:pPr>
            <a:r>
              <a:rPr sz="1600" dirty="0">
                <a:ea typeface="宋体" panose="02010600030101010101" pitchFamily="2" charset="-122"/>
                <a:sym typeface="+mn-ea"/>
              </a:rPr>
              <a:t>FM能很大程度上避免了数据</a:t>
            </a:r>
            <a:r>
              <a:rPr lang="zh-CN" sz="1600" dirty="0">
                <a:ea typeface="宋体" panose="02010600030101010101" pitchFamily="2" charset="-122"/>
                <a:sym typeface="+mn-ea"/>
              </a:rPr>
              <a:t>稀疏</a:t>
            </a:r>
            <a:r>
              <a:rPr sz="1600" dirty="0">
                <a:ea typeface="宋体" panose="02010600030101010101" pitchFamily="2" charset="-122"/>
                <a:sym typeface="+mn-ea"/>
              </a:rPr>
              <a:t>行造成参数估计不准确的影响</a:t>
            </a:r>
          </a:p>
          <a:p>
            <a:pPr lvl="0">
              <a:lnSpc>
                <a:spcPct val="150000"/>
              </a:lnSpc>
            </a:pPr>
            <a:endParaRPr sz="1600" dirty="0">
              <a:ea typeface="宋体" panose="02010600030101010101" pitchFamily="2" charset="-122"/>
              <a:sym typeface="+mn-ea"/>
            </a:endParaRPr>
          </a:p>
        </p:txBody>
      </p:sp>
    </p:spTree>
    <p:custDataLst>
      <p:tags r:id="rId1"/>
    </p:custDataLst>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fontScale="90000"/>
          </a:bodyPr>
          <a:lstStyle>
            <a:lvl1pPr>
              <a:defRPr>
                <a:solidFill>
                  <a:srgbClr val="C00000"/>
                </a:solidFill>
              </a:defRPr>
            </a:lvl1pPr>
          </a:lstStyle>
          <a:p>
            <a:r>
              <a:rPr lang="en-US" altLang="zh-CN" dirty="0">
                <a:ea typeface="宋体" panose="02010600030101010101" pitchFamily="2" charset="-122"/>
                <a:sym typeface="+mn-ea"/>
              </a:rPr>
              <a:t>Summary</a:t>
            </a:r>
          </a:p>
        </p:txBody>
      </p:sp>
      <p:sp>
        <p:nvSpPr>
          <p:cNvPr id="131" name="Content Placeholder 2"/>
          <p:cNvSpPr txBox="1">
            <a:spLocks noGrp="1"/>
          </p:cNvSpPr>
          <p:nvPr/>
        </p:nvSpPr>
        <p:spPr>
          <a:xfrm>
            <a:off x="598805" y="1442720"/>
            <a:ext cx="5245735"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lvl="0" indent="0">
              <a:lnSpc>
                <a:spcPct val="150000"/>
              </a:lnSpc>
              <a:buNone/>
            </a:pPr>
            <a:r>
              <a:rPr lang="zh-CN" sz="1600" dirty="0">
                <a:ea typeface="宋体" panose="02010600030101010101" pitchFamily="2" charset="-122"/>
                <a:sym typeface="+mn-ea"/>
              </a:rPr>
              <a:t>每种模型都有适用的场景</a:t>
            </a:r>
          </a:p>
          <a:p>
            <a:pPr lvl="0">
              <a:lnSpc>
                <a:spcPct val="150000"/>
              </a:lnSpc>
            </a:pPr>
            <a:r>
              <a:rPr lang="zh-CN" altLang="en-US" sz="1600">
                <a:ea typeface="宋体" panose="02010600030101010101" pitchFamily="2" charset="-122"/>
                <a:sym typeface="+mn-ea"/>
              </a:rPr>
              <a:t>可以使用</a:t>
            </a:r>
            <a:r>
              <a:rPr lang="en-US" altLang="zh-CN" sz="1600">
                <a:ea typeface="宋体" panose="02010600030101010101" pitchFamily="2" charset="-122"/>
                <a:sym typeface="+mn-ea"/>
              </a:rPr>
              <a:t>LR</a:t>
            </a:r>
            <a:r>
              <a:rPr lang="zh-CN" altLang="zh-CN" sz="1600">
                <a:ea typeface="宋体" panose="02010600030101010101" pitchFamily="2" charset="-122"/>
                <a:sym typeface="+mn-ea"/>
              </a:rPr>
              <a:t>模型作为预测的</a:t>
            </a:r>
            <a:r>
              <a:rPr lang="en-US" altLang="zh-CN" sz="1600">
                <a:ea typeface="宋体" panose="02010600030101010101" pitchFamily="2" charset="-122"/>
                <a:sym typeface="+mn-ea"/>
              </a:rPr>
              <a:t>Baseline</a:t>
            </a:r>
          </a:p>
          <a:p>
            <a:pPr lvl="0">
              <a:lnSpc>
                <a:spcPct val="150000"/>
              </a:lnSpc>
            </a:pPr>
            <a:r>
              <a:rPr lang="en-US" altLang="zh-CN" sz="1600">
                <a:ea typeface="宋体" panose="02010600030101010101" pitchFamily="2" charset="-122"/>
                <a:sym typeface="+mn-ea"/>
              </a:rPr>
              <a:t>FM</a:t>
            </a:r>
            <a:r>
              <a:rPr lang="zh-CN" altLang="en-US" sz="1600">
                <a:ea typeface="宋体" panose="02010600030101010101" pitchFamily="2" charset="-122"/>
                <a:sym typeface="+mn-ea"/>
              </a:rPr>
              <a:t>衍生模型在推荐系统，尤其是</a:t>
            </a:r>
            <a:r>
              <a:rPr lang="en-US" altLang="zh-CN" sz="1600">
                <a:ea typeface="宋体" panose="02010600030101010101" pitchFamily="2" charset="-122"/>
                <a:sym typeface="+mn-ea"/>
              </a:rPr>
              <a:t>CTR</a:t>
            </a:r>
            <a:r>
              <a:rPr lang="zh-CN" altLang="en-US" sz="1600">
                <a:ea typeface="宋体" panose="02010600030101010101" pitchFamily="2" charset="-122"/>
                <a:sym typeface="+mn-ea"/>
              </a:rPr>
              <a:t>预估中有广泛应用，弥补了</a:t>
            </a:r>
            <a:r>
              <a:rPr lang="en-US" altLang="zh-CN" sz="1600">
                <a:ea typeface="宋体" panose="02010600030101010101" pitchFamily="2" charset="-122"/>
                <a:sym typeface="+mn-ea"/>
              </a:rPr>
              <a:t>LR</a:t>
            </a:r>
            <a:r>
              <a:rPr lang="zh-CN" altLang="en-US" sz="1600">
                <a:ea typeface="宋体" panose="02010600030101010101" pitchFamily="2" charset="-122"/>
                <a:sym typeface="+mn-ea"/>
              </a:rPr>
              <a:t>模型的不足（需要人工组合特征，耗费大量时间和人力）</a:t>
            </a:r>
          </a:p>
          <a:p>
            <a:pPr lvl="0">
              <a:lnSpc>
                <a:spcPct val="150000"/>
              </a:lnSpc>
            </a:pPr>
            <a:r>
              <a:rPr lang="en-US" altLang="zh-CN" sz="1600">
                <a:ea typeface="宋体" panose="02010600030101010101" pitchFamily="2" charset="-122"/>
                <a:sym typeface="+mn-ea"/>
              </a:rPr>
              <a:t>Attention</a:t>
            </a:r>
            <a:r>
              <a:rPr lang="zh-CN" altLang="en-US" sz="1600">
                <a:ea typeface="宋体" panose="02010600030101010101" pitchFamily="2" charset="-122"/>
                <a:sym typeface="+mn-ea"/>
              </a:rPr>
              <a:t>机制，对于</a:t>
            </a:r>
            <a:r>
              <a:rPr lang="en-US" altLang="zh-CN" sz="1600">
                <a:ea typeface="宋体" panose="02010600030101010101" pitchFamily="2" charset="-122"/>
                <a:sym typeface="+mn-ea"/>
              </a:rPr>
              <a:t>Diversity</a:t>
            </a:r>
            <a:r>
              <a:rPr lang="zh-CN" altLang="en-US" sz="1600">
                <a:ea typeface="宋体" panose="02010600030101010101" pitchFamily="2" charset="-122"/>
                <a:sym typeface="+mn-ea"/>
              </a:rPr>
              <a:t>多样性的情况，</a:t>
            </a:r>
            <a:r>
              <a:rPr lang="en-US" altLang="zh-CN" sz="1600">
                <a:ea typeface="宋体" panose="02010600030101010101" pitchFamily="2" charset="-122"/>
                <a:sym typeface="+mn-ea"/>
              </a:rPr>
              <a:t>Attention</a:t>
            </a:r>
            <a:r>
              <a:rPr lang="zh-CN" altLang="en-US" sz="1600">
                <a:ea typeface="宋体" panose="02010600030101010101" pitchFamily="2" charset="-122"/>
                <a:sym typeface="+mn-ea"/>
              </a:rPr>
              <a:t>机制可以提升效率，并且得出更好的结果</a:t>
            </a:r>
          </a:p>
          <a:p>
            <a:pPr lvl="0">
              <a:lnSpc>
                <a:spcPct val="150000"/>
              </a:lnSpc>
            </a:pPr>
            <a:r>
              <a:rPr lang="en-US" altLang="zh-CN" sz="1600">
                <a:ea typeface="宋体" panose="02010600030101010101" pitchFamily="2" charset="-122"/>
                <a:sym typeface="+mn-ea"/>
              </a:rPr>
              <a:t>Tree Ensemble</a:t>
            </a:r>
            <a:r>
              <a:rPr lang="zh-CN" altLang="en-US" sz="1600">
                <a:ea typeface="宋体" panose="02010600030101010101" pitchFamily="2" charset="-122"/>
                <a:sym typeface="+mn-ea"/>
              </a:rPr>
              <a:t>模型</a:t>
            </a:r>
            <a:r>
              <a:rPr lang="zh-CN" altLang="zh-CN" sz="1600">
                <a:ea typeface="宋体" panose="02010600030101010101" pitchFamily="2" charset="-122"/>
                <a:sym typeface="+mn-ea"/>
              </a:rPr>
              <a:t>，比如</a:t>
            </a:r>
            <a:r>
              <a:rPr lang="en-US" altLang="zh-CN" sz="1600">
                <a:ea typeface="宋体" panose="02010600030101010101" pitchFamily="2" charset="-122"/>
                <a:sym typeface="+mn-ea"/>
              </a:rPr>
              <a:t>GBDT</a:t>
            </a:r>
            <a:r>
              <a:rPr lang="zh-CN" altLang="en-US" sz="1600">
                <a:ea typeface="宋体" panose="02010600030101010101" pitchFamily="2" charset="-122"/>
                <a:sym typeface="+mn-ea"/>
              </a:rPr>
              <a:t>，使用广泛，因为训练模型更可控</a:t>
            </a:r>
          </a:p>
          <a:p>
            <a:pPr marL="0" lvl="0" indent="0">
              <a:lnSpc>
                <a:spcPct val="150000"/>
              </a:lnSpc>
              <a:buNone/>
            </a:pPr>
            <a:r>
              <a:rPr lang="zh-CN" altLang="en-US" sz="1600">
                <a:ea typeface="宋体" panose="02010600030101010101" pitchFamily="2" charset="-122"/>
                <a:sym typeface="+mn-ea"/>
              </a:rPr>
              <a:t>对于 LR 模型，如果欠拟合，需要增加feature，才能提高准确率。而对于 tree-ense</a:t>
            </a:r>
            <a:r>
              <a:rPr lang="en-US" altLang="zh-CN" sz="1600">
                <a:ea typeface="宋体" panose="02010600030101010101" pitchFamily="2" charset="-122"/>
                <a:sym typeface="+mn-ea"/>
              </a:rPr>
              <a:t>m</a:t>
            </a:r>
            <a:r>
              <a:rPr lang="zh-CN" altLang="en-US" sz="1600">
                <a:ea typeface="宋体" panose="02010600030101010101" pitchFamily="2" charset="-122"/>
                <a:sym typeface="+mn-ea"/>
              </a:rPr>
              <a:t>ble 来说，解决方法是训练更多的决策树 tree。</a:t>
            </a:r>
            <a:r>
              <a:rPr lang="en-US" altLang="zh-CN" sz="1600">
                <a:ea typeface="宋体" panose="02010600030101010101" pitchFamily="2" charset="-122"/>
                <a:sym typeface="+mn-ea"/>
              </a:rPr>
              <a:t>Kaggle</a:t>
            </a:r>
            <a:r>
              <a:rPr lang="zh-CN" altLang="zh-CN" sz="1600">
                <a:ea typeface="宋体" panose="02010600030101010101" pitchFamily="2" charset="-122"/>
                <a:sym typeface="+mn-ea"/>
              </a:rPr>
              <a:t>比赛中使用很多</a:t>
            </a:r>
            <a:endParaRPr lang="zh-CN" altLang="en-US" sz="1600">
              <a:ea typeface="宋体" panose="02010600030101010101" pitchFamily="2" charset="-122"/>
              <a:sym typeface="+mn-ea"/>
            </a:endParaRPr>
          </a:p>
          <a:p>
            <a:pPr lvl="0">
              <a:lnSpc>
                <a:spcPct val="150000"/>
              </a:lnSpc>
            </a:pPr>
            <a:endParaRPr sz="1600" dirty="0">
              <a:ea typeface="宋体" panose="02010600030101010101" pitchFamily="2" charset="-122"/>
              <a:sym typeface="+mn-ea"/>
            </a:endParaRPr>
          </a:p>
        </p:txBody>
      </p:sp>
      <p:sp>
        <p:nvSpPr>
          <p:cNvPr id="3" name="Content Placeholder 2"/>
          <p:cNvSpPr txBox="1">
            <a:spLocks noGrp="1"/>
          </p:cNvSpPr>
          <p:nvPr/>
        </p:nvSpPr>
        <p:spPr>
          <a:xfrm>
            <a:off x="6600190" y="1685925"/>
            <a:ext cx="5215890"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lvl="0" indent="0">
              <a:lnSpc>
                <a:spcPct val="150000"/>
              </a:lnSpc>
              <a:buNone/>
            </a:pPr>
            <a:r>
              <a:rPr lang="zh-CN" altLang="en-US" sz="1600">
                <a:solidFill>
                  <a:schemeClr val="tx1"/>
                </a:solidFill>
                <a:ea typeface="宋体" panose="02010600030101010101" pitchFamily="2" charset="-122"/>
                <a:sym typeface="+mn-ea"/>
              </a:rPr>
              <a:t>常用预测模型：</a:t>
            </a:r>
            <a:endParaRPr lang="en-US" altLang="zh-CN" sz="1600">
              <a:solidFill>
                <a:schemeClr val="tx1"/>
              </a:solidFill>
              <a:ea typeface="宋体" panose="02010600030101010101" pitchFamily="2" charset="-122"/>
              <a:sym typeface="+mn-ea"/>
            </a:endParaRPr>
          </a:p>
          <a:p>
            <a:pPr lvl="0">
              <a:lnSpc>
                <a:spcPct val="150000"/>
              </a:lnSpc>
            </a:pPr>
            <a:r>
              <a:rPr lang="en-US" altLang="zh-CN" sz="1600">
                <a:solidFill>
                  <a:schemeClr val="tx1"/>
                </a:solidFill>
                <a:ea typeface="宋体" panose="02010600030101010101" pitchFamily="2" charset="-122"/>
                <a:sym typeface="+mn-ea"/>
              </a:rPr>
              <a:t>分类算法：LR , SVM，KNN</a:t>
            </a:r>
          </a:p>
          <a:p>
            <a:pPr lvl="0">
              <a:lnSpc>
                <a:spcPct val="150000"/>
              </a:lnSpc>
            </a:pPr>
            <a:r>
              <a:rPr lang="en-US" altLang="zh-CN" sz="1600">
                <a:ea typeface="宋体" panose="02010600030101010101" pitchFamily="2" charset="-122"/>
                <a:sym typeface="+mn-ea"/>
              </a:rPr>
              <a:t>矩阵分解：FunkSVD，BiasSVD，SVD++</a:t>
            </a:r>
          </a:p>
          <a:p>
            <a:pPr lvl="0">
              <a:lnSpc>
                <a:spcPct val="150000"/>
              </a:lnSpc>
            </a:pPr>
            <a:r>
              <a:rPr lang="en-US" altLang="zh-CN" sz="1600">
                <a:solidFill>
                  <a:schemeClr val="tx1"/>
                </a:solidFill>
                <a:ea typeface="宋体" panose="02010600030101010101" pitchFamily="2" charset="-122"/>
                <a:sym typeface="+mn-ea"/>
              </a:rPr>
              <a:t>FM模型：FM, FFM, DeepFM, NFM，AFM</a:t>
            </a:r>
          </a:p>
          <a:p>
            <a:pPr lvl="0">
              <a:lnSpc>
                <a:spcPct val="150000"/>
              </a:lnSpc>
            </a:pPr>
            <a:r>
              <a:rPr lang="en-US" altLang="zh-CN" sz="1600">
                <a:ea typeface="宋体" panose="02010600030101010101" pitchFamily="2" charset="-122"/>
                <a:sym typeface="+mn-ea"/>
              </a:rPr>
              <a:t>树模型：GBDT, XGBoost, LightGBM, CatBoost，NGBoost</a:t>
            </a:r>
          </a:p>
          <a:p>
            <a:pPr lvl="0">
              <a:lnSpc>
                <a:spcPct val="150000"/>
              </a:lnSpc>
            </a:pPr>
            <a:r>
              <a:rPr lang="en-US" altLang="zh-CN" sz="1600">
                <a:ea typeface="宋体" panose="02010600030101010101" pitchFamily="2" charset="-122"/>
                <a:sym typeface="+mn-ea"/>
              </a:rPr>
              <a:t>Attention模型：DIN, DIEN, DSIN</a:t>
            </a:r>
            <a:endParaRPr sz="1600" dirty="0">
              <a:ea typeface="宋体" panose="02010600030101010101" pitchFamily="2" charset="-122"/>
              <a:sym typeface="+mn-ea"/>
            </a:endParaRPr>
          </a:p>
        </p:txBody>
      </p:sp>
    </p:spTree>
    <p:custDataLst>
      <p:tags r:id="rId1"/>
    </p:custDataLst>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Rectangle 6"/>
          <p:cNvSpPr/>
          <p:nvPr/>
        </p:nvSpPr>
        <p:spPr>
          <a:xfrm>
            <a:off x="321564" y="320039"/>
            <a:ext cx="11548872" cy="6217922"/>
          </a:xfrm>
          <a:prstGeom prst="rect">
            <a:avLst/>
          </a:prstGeom>
          <a:solidFill>
            <a:srgbClr val="000000">
              <a:alpha val="12000"/>
            </a:srgbClr>
          </a:solidFill>
          <a:ln w="12700">
            <a:miter lim="400000"/>
          </a:ln>
        </p:spPr>
        <p:txBody>
          <a:bodyPr lIns="45719" rIns="45719" anchor="ctr"/>
          <a:lstStyle/>
          <a:p>
            <a:pPr algn="ctr">
              <a:defRPr>
                <a:solidFill>
                  <a:srgbClr val="FFFFFF"/>
                </a:solidFill>
              </a:defRPr>
            </a:pPr>
            <a:endParaRPr/>
          </a:p>
        </p:txBody>
      </p:sp>
      <p:sp>
        <p:nvSpPr>
          <p:cNvPr id="134" name="Title 1"/>
          <p:cNvSpPr txBox="1">
            <a:spLocks noGrp="1"/>
          </p:cNvSpPr>
          <p:nvPr>
            <p:ph type="ctrTitle"/>
          </p:nvPr>
        </p:nvSpPr>
        <p:spPr>
          <a:xfrm>
            <a:off x="4380588" y="965198"/>
            <a:ext cx="6766077" cy="4927603"/>
          </a:xfrm>
          <a:prstGeom prst="rect">
            <a:avLst/>
          </a:prstGeom>
        </p:spPr>
        <p:txBody>
          <a:bodyPr anchor="ctr"/>
          <a:lstStyle/>
          <a:p>
            <a:pPr algn="l">
              <a:defRPr sz="5400">
                <a:solidFill>
                  <a:srgbClr val="C00000"/>
                </a:solidFill>
              </a:defRPr>
            </a:pPr>
            <a:r>
              <a:rPr lang="en-US" sz="4800" dirty="0"/>
              <a:t>2</a:t>
            </a:r>
            <a:r>
              <a:rPr lang="en-US" altLang="zh-CN" sz="4800" dirty="0"/>
              <a:t>/2</a:t>
            </a:r>
            <a:r>
              <a:rPr lang="zh-CN" altLang="en-US" sz="4800" dirty="0"/>
              <a:t> </a:t>
            </a:r>
            <a:r>
              <a:rPr lang="zh-CN" altLang="en-US" sz="4800" dirty="0">
                <a:ea typeface="宋体" panose="02010600030101010101" pitchFamily="2" charset="-122"/>
                <a:sym typeface="+mn-ea"/>
              </a:rPr>
              <a:t>机器学习神器</a:t>
            </a:r>
          </a:p>
        </p:txBody>
      </p:sp>
      <p:sp>
        <p:nvSpPr>
          <p:cNvPr id="135" name="Straight Connector 8"/>
          <p:cNvSpPr/>
          <p:nvPr/>
        </p:nvSpPr>
        <p:spPr>
          <a:xfrm flipH="1">
            <a:off x="4055891" y="2057399"/>
            <a:ext cx="1" cy="2743201"/>
          </a:xfrm>
          <a:prstGeom prst="line">
            <a:avLst/>
          </a:prstGeom>
          <a:ln w="19050">
            <a:solidFill>
              <a:srgbClr val="262626"/>
            </a:solidFill>
            <a:miter/>
          </a:ln>
        </p:spPr>
        <p:txBody>
          <a:bodyPr lIns="45719" rIns="45719"/>
          <a:lstStyle/>
          <a:p>
            <a:endParaRPr/>
          </a:p>
        </p:txBody>
      </p:sp>
    </p:spTree>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zh-CN" altLang="zh-CN" dirty="0">
                <a:ea typeface="宋体" panose="02010600030101010101" pitchFamily="2" charset="-122"/>
                <a:sym typeface="+mn-ea"/>
              </a:rPr>
              <a:t>什么是集成学习</a:t>
            </a:r>
            <a:endParaRPr lang="en-US" altLang="zh-CN" dirty="0">
              <a:ea typeface="宋体" panose="02010600030101010101" pitchFamily="2" charset="-122"/>
              <a:sym typeface="+mn-ea"/>
            </a:endParaRPr>
          </a:p>
        </p:txBody>
      </p:sp>
      <p:sp>
        <p:nvSpPr>
          <p:cNvPr id="131" name="Content Placeholder 2"/>
          <p:cNvSpPr txBox="1">
            <a:spLocks noGrp="1"/>
          </p:cNvSpPr>
          <p:nvPr/>
        </p:nvSpPr>
        <p:spPr>
          <a:xfrm>
            <a:off x="598805" y="1385570"/>
            <a:ext cx="6230620"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zh-CN" sz="1600" dirty="0">
                <a:ea typeface="宋体" panose="02010600030101010101" pitchFamily="2" charset="-122"/>
                <a:sym typeface="+mn-ea"/>
              </a:rPr>
              <a:t>集成学习：</a:t>
            </a:r>
            <a:endParaRPr sz="1600" dirty="0">
              <a:ea typeface="宋体" panose="02010600030101010101" pitchFamily="2" charset="-122"/>
              <a:sym typeface="+mn-ea"/>
            </a:endParaRPr>
          </a:p>
          <a:p>
            <a:pPr>
              <a:lnSpc>
                <a:spcPct val="150000"/>
              </a:lnSpc>
            </a:pPr>
            <a:r>
              <a:rPr sz="1600" dirty="0">
                <a:ea typeface="宋体" panose="02010600030101010101" pitchFamily="2" charset="-122"/>
                <a:sym typeface="+mn-ea"/>
              </a:rPr>
              <a:t>思想</a:t>
            </a:r>
            <a:r>
              <a:rPr lang="zh-CN" sz="1600" dirty="0">
                <a:ea typeface="宋体" panose="02010600030101010101" pitchFamily="2" charset="-122"/>
                <a:sym typeface="+mn-ea"/>
              </a:rPr>
              <a:t>，</a:t>
            </a:r>
            <a:r>
              <a:rPr sz="1600" dirty="0">
                <a:ea typeface="宋体" panose="02010600030101010101" pitchFamily="2" charset="-122"/>
                <a:sym typeface="+mn-ea"/>
              </a:rPr>
              <a:t>将多个弱分类器</a:t>
            </a:r>
            <a:r>
              <a:rPr lang="zh-CN" sz="1600" dirty="0">
                <a:ea typeface="宋体" panose="02010600030101010101" pitchFamily="2" charset="-122"/>
                <a:sym typeface="+mn-ea"/>
              </a:rPr>
              <a:t>按照</a:t>
            </a:r>
            <a:r>
              <a:rPr sz="1600" dirty="0">
                <a:ea typeface="宋体" panose="02010600030101010101" pitchFamily="2" charset="-122"/>
                <a:sym typeface="+mn-ea"/>
              </a:rPr>
              <a:t>某种方式组合起来，</a:t>
            </a:r>
            <a:r>
              <a:rPr lang="zh-CN" sz="1600" dirty="0">
                <a:ea typeface="宋体" panose="02010600030101010101" pitchFamily="2" charset="-122"/>
                <a:sym typeface="+mn-ea"/>
              </a:rPr>
              <a:t>形成</a:t>
            </a:r>
            <a:r>
              <a:rPr sz="1600" dirty="0">
                <a:ea typeface="宋体" panose="02010600030101010101" pitchFamily="2" charset="-122"/>
                <a:sym typeface="+mn-ea"/>
              </a:rPr>
              <a:t>一个强分类器</a:t>
            </a:r>
            <a:r>
              <a:rPr lang="zh-CN" sz="1600" dirty="0">
                <a:ea typeface="宋体" panose="02010600030101010101" pitchFamily="2" charset="-122"/>
                <a:sym typeface="+mn-ea"/>
              </a:rPr>
              <a:t>（</a:t>
            </a:r>
            <a:r>
              <a:rPr sz="1600" dirty="0">
                <a:ea typeface="宋体" panose="02010600030101010101" pitchFamily="2" charset="-122"/>
                <a:sym typeface="+mn-ea"/>
              </a:rPr>
              <a:t>三个臭皮匠赛过诸葛亮</a:t>
            </a:r>
            <a:r>
              <a:rPr lang="zh-CN" sz="1600" dirty="0">
                <a:ea typeface="宋体" panose="02010600030101010101" pitchFamily="2" charset="-122"/>
                <a:sym typeface="+mn-ea"/>
              </a:rPr>
              <a:t>）</a:t>
            </a:r>
          </a:p>
          <a:p>
            <a:pPr>
              <a:lnSpc>
                <a:spcPct val="150000"/>
              </a:lnSpc>
            </a:pPr>
            <a:r>
              <a:rPr lang="en-US" altLang="zh-CN" sz="1600" dirty="0">
                <a:ea typeface="宋体" panose="02010600030101010101" pitchFamily="2" charset="-122"/>
                <a:sym typeface="+mn-ea"/>
              </a:rPr>
              <a:t>Bagging</a:t>
            </a:r>
            <a:r>
              <a:rPr lang="zh-CN" altLang="zh-CN" sz="1600" dirty="0">
                <a:ea typeface="宋体" panose="02010600030101010101" pitchFamily="2" charset="-122"/>
                <a:sym typeface="+mn-ea"/>
              </a:rPr>
              <a:t>，</a:t>
            </a:r>
            <a:r>
              <a:rPr lang="en-US" altLang="zh-CN" sz="1600" dirty="0">
                <a:ea typeface="宋体" panose="02010600030101010101" pitchFamily="2" charset="-122"/>
                <a:sym typeface="+mn-ea"/>
              </a:rPr>
              <a:t>把数据集通过有放回的抽样方式，划分为多个数据集</a:t>
            </a:r>
            <a:r>
              <a:rPr lang="zh-CN" altLang="en-US" sz="1600" dirty="0">
                <a:ea typeface="宋体" panose="02010600030101010101" pitchFamily="2" charset="-122"/>
                <a:sym typeface="+mn-ea"/>
              </a:rPr>
              <a:t>，</a:t>
            </a:r>
            <a:r>
              <a:rPr lang="en-US" altLang="zh-CN" sz="1600" dirty="0">
                <a:ea typeface="宋体" panose="02010600030101010101" pitchFamily="2" charset="-122"/>
                <a:sym typeface="+mn-ea"/>
              </a:rPr>
              <a:t>分别训练多个模型。</a:t>
            </a:r>
            <a:r>
              <a:rPr lang="zh-CN" altLang="en-US" sz="1600" dirty="0">
                <a:ea typeface="宋体" panose="02010600030101010101" pitchFamily="2" charset="-122"/>
                <a:sym typeface="+mn-ea"/>
              </a:rPr>
              <a:t>针对</a:t>
            </a:r>
            <a:r>
              <a:rPr lang="en-US" altLang="zh-CN" sz="1600" dirty="0">
                <a:ea typeface="宋体" panose="02010600030101010101" pitchFamily="2" charset="-122"/>
                <a:sym typeface="+mn-ea"/>
              </a:rPr>
              <a:t>分类问题</a:t>
            </a:r>
            <a:r>
              <a:rPr lang="zh-CN" altLang="en-US" sz="1600" dirty="0">
                <a:ea typeface="宋体" panose="02010600030101010101" pitchFamily="2" charset="-122"/>
                <a:sym typeface="+mn-ea"/>
              </a:rPr>
              <a:t>，按照</a:t>
            </a:r>
            <a:r>
              <a:rPr lang="en-US" altLang="zh-CN" sz="1600" dirty="0">
                <a:ea typeface="宋体" panose="02010600030101010101" pitchFamily="2" charset="-122"/>
                <a:sym typeface="+mn-ea"/>
              </a:rPr>
              <a:t>少数服从多数原则进行投票，</a:t>
            </a:r>
            <a:r>
              <a:rPr lang="zh-CN" altLang="en-US" sz="1600" dirty="0">
                <a:ea typeface="宋体" panose="02010600030101010101" pitchFamily="2" charset="-122"/>
                <a:sym typeface="+mn-ea"/>
              </a:rPr>
              <a:t>针对</a:t>
            </a:r>
            <a:r>
              <a:rPr lang="en-US" altLang="zh-CN" sz="1600" dirty="0">
                <a:ea typeface="宋体" panose="02010600030101010101" pitchFamily="2" charset="-122"/>
                <a:sym typeface="+mn-ea"/>
              </a:rPr>
              <a:t>回归问题，求多个测试结果的平均值</a:t>
            </a:r>
          </a:p>
          <a:p>
            <a:pPr>
              <a:lnSpc>
                <a:spcPct val="150000"/>
              </a:lnSpc>
            </a:pPr>
            <a:r>
              <a:rPr lang="en-US" altLang="zh-CN" sz="1600" dirty="0">
                <a:ea typeface="宋体" panose="02010600030101010101" pitchFamily="2" charset="-122"/>
                <a:sym typeface="+mn-ea"/>
              </a:rPr>
              <a:t>Stacking</a:t>
            </a:r>
            <a:r>
              <a:rPr lang="zh-CN" altLang="en-US" sz="1600" dirty="0">
                <a:ea typeface="宋体" panose="02010600030101010101" pitchFamily="2" charset="-122"/>
                <a:sym typeface="+mn-ea"/>
              </a:rPr>
              <a:t>，通常是不同的模型，而且每个分类都用了全部训练数据，得到预测结果</a:t>
            </a:r>
            <a:r>
              <a:rPr lang="en-US" altLang="zh-CN" sz="1600" dirty="0">
                <a:ea typeface="宋体" panose="02010600030101010101" pitchFamily="2" charset="-122"/>
                <a:sym typeface="+mn-ea"/>
              </a:rPr>
              <a:t>y1, y2, ..., yk</a:t>
            </a:r>
            <a:r>
              <a:rPr lang="zh-CN" altLang="zh-CN" sz="1600" dirty="0">
                <a:ea typeface="宋体" panose="02010600030101010101" pitchFamily="2" charset="-122"/>
                <a:sym typeface="+mn-ea"/>
              </a:rPr>
              <a:t>，然后再训练一个分类器 </a:t>
            </a:r>
            <a:r>
              <a:rPr lang="en-US" altLang="zh-CN" sz="1600" dirty="0">
                <a:ea typeface="宋体" panose="02010600030101010101" pitchFamily="2" charset="-122"/>
                <a:sym typeface="+mn-ea"/>
              </a:rPr>
              <a:t>Meta Classifier</a:t>
            </a:r>
            <a:r>
              <a:rPr lang="zh-CN" altLang="zh-CN" sz="1600" dirty="0">
                <a:ea typeface="宋体" panose="02010600030101010101" pitchFamily="2" charset="-122"/>
                <a:sym typeface="+mn-ea"/>
              </a:rPr>
              <a:t>，将这些预测结果作为输入，得到最终的预测结果</a:t>
            </a:r>
            <a:endParaRPr lang="zh-CN" altLang="en-US" sz="1600" dirty="0">
              <a:ea typeface="宋体" panose="02010600030101010101" pitchFamily="2" charset="-122"/>
              <a:sym typeface="+mn-ea"/>
            </a:endParaRPr>
          </a:p>
          <a:p>
            <a:pPr>
              <a:lnSpc>
                <a:spcPct val="150000"/>
              </a:lnSpc>
            </a:pPr>
            <a:endParaRPr sz="1600" dirty="0">
              <a:ea typeface="宋体" panose="02010600030101010101" pitchFamily="2" charset="-122"/>
              <a:sym typeface="+mn-ea"/>
            </a:endParaRPr>
          </a:p>
          <a:p>
            <a:pPr>
              <a:lnSpc>
                <a:spcPct val="150000"/>
              </a:lnSpc>
            </a:pPr>
            <a:endParaRPr sz="1600" dirty="0">
              <a:ea typeface="宋体" panose="02010600030101010101" pitchFamily="2" charset="-122"/>
              <a:sym typeface="+mn-ea"/>
            </a:endParaRPr>
          </a:p>
          <a:p>
            <a:pPr>
              <a:lnSpc>
                <a:spcPct val="150000"/>
              </a:lnSpc>
            </a:pPr>
            <a:endParaRPr sz="1600" dirty="0">
              <a:ea typeface="宋体" panose="02010600030101010101" pitchFamily="2" charset="-122"/>
              <a:sym typeface="+mn-ea"/>
            </a:endParaRPr>
          </a:p>
        </p:txBody>
      </p:sp>
      <p:pic>
        <p:nvPicPr>
          <p:cNvPr id="3" name="图片 2" descr="stacking-1"/>
          <p:cNvPicPr>
            <a:picLocks noChangeAspect="1"/>
          </p:cNvPicPr>
          <p:nvPr/>
        </p:nvPicPr>
        <p:blipFill>
          <a:blip r:embed="rId4"/>
          <a:stretch>
            <a:fillRect/>
          </a:stretch>
        </p:blipFill>
        <p:spPr>
          <a:xfrm>
            <a:off x="7241540" y="4159250"/>
            <a:ext cx="4398010" cy="2712720"/>
          </a:xfrm>
          <a:prstGeom prst="rect">
            <a:avLst/>
          </a:prstGeom>
        </p:spPr>
      </p:pic>
      <p:pic>
        <p:nvPicPr>
          <p:cNvPr id="5" name="图片 4" descr="bagging-1"/>
          <p:cNvPicPr>
            <a:picLocks noChangeAspect="1"/>
          </p:cNvPicPr>
          <p:nvPr/>
        </p:nvPicPr>
        <p:blipFill>
          <a:blip r:embed="rId5"/>
          <a:stretch>
            <a:fillRect/>
          </a:stretch>
        </p:blipFill>
        <p:spPr>
          <a:xfrm>
            <a:off x="7171690" y="1553845"/>
            <a:ext cx="4482465" cy="2487295"/>
          </a:xfrm>
          <a:prstGeom prst="rect">
            <a:avLst/>
          </a:prstGeom>
        </p:spPr>
      </p:pic>
    </p:spTree>
    <p:custDataLst>
      <p:tags r:id="rId1"/>
    </p:custDataLst>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zh-CN" altLang="zh-CN" dirty="0">
                <a:ea typeface="宋体" panose="02010600030101010101" pitchFamily="2" charset="-122"/>
                <a:sym typeface="+mn-ea"/>
              </a:rPr>
              <a:t>什么是集成学习</a:t>
            </a:r>
            <a:endParaRPr lang="en-US" altLang="zh-CN" dirty="0">
              <a:ea typeface="宋体" panose="02010600030101010101" pitchFamily="2" charset="-122"/>
              <a:sym typeface="+mn-ea"/>
            </a:endParaRPr>
          </a:p>
        </p:txBody>
      </p:sp>
      <p:sp>
        <p:nvSpPr>
          <p:cNvPr id="131" name="Content Placeholder 2"/>
          <p:cNvSpPr txBox="1">
            <a:spLocks noGrp="1"/>
          </p:cNvSpPr>
          <p:nvPr/>
        </p:nvSpPr>
        <p:spPr>
          <a:xfrm>
            <a:off x="598805" y="1385570"/>
            <a:ext cx="5414645"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zh-CN" sz="1600" dirty="0">
                <a:ea typeface="宋体" panose="02010600030101010101" pitchFamily="2" charset="-122"/>
                <a:sym typeface="+mn-ea"/>
              </a:rPr>
              <a:t>集成学习：</a:t>
            </a:r>
            <a:endParaRPr sz="1600" dirty="0">
              <a:ea typeface="宋体" panose="02010600030101010101" pitchFamily="2" charset="-122"/>
              <a:sym typeface="+mn-ea"/>
            </a:endParaRPr>
          </a:p>
          <a:p>
            <a:pPr>
              <a:lnSpc>
                <a:spcPct val="150000"/>
              </a:lnSpc>
            </a:pPr>
            <a:r>
              <a:rPr lang="en-US" altLang="zh-CN" sz="1600" dirty="0">
                <a:ea typeface="宋体" panose="02010600030101010101" pitchFamily="2" charset="-122"/>
                <a:sym typeface="+mn-ea"/>
              </a:rPr>
              <a:t>Boosting</a:t>
            </a:r>
            <a:r>
              <a:rPr lang="zh-CN" altLang="zh-CN" sz="1600" dirty="0">
                <a:ea typeface="宋体" panose="02010600030101010101" pitchFamily="2" charset="-122"/>
                <a:sym typeface="+mn-ea"/>
              </a:rPr>
              <a:t>，与</a:t>
            </a:r>
            <a:r>
              <a:rPr lang="en-US" altLang="zh-CN" sz="1600" dirty="0">
                <a:ea typeface="宋体" panose="02010600030101010101" pitchFamily="2" charset="-122"/>
                <a:sym typeface="+mn-ea"/>
              </a:rPr>
              <a:t>Bagging</a:t>
            </a:r>
            <a:r>
              <a:rPr lang="zh-CN" altLang="zh-CN" sz="1600" dirty="0">
                <a:ea typeface="宋体" panose="02010600030101010101" pitchFamily="2" charset="-122"/>
                <a:sym typeface="+mn-ea"/>
              </a:rPr>
              <a:t>一样，使用的相同的弱学习器，不过是以自适应的方法顺序地学习这些弱学习器，即每个新学习器都依赖于前面的模型，并按照某种确定性的策略将它们组合起来</a:t>
            </a:r>
          </a:p>
          <a:p>
            <a:pPr>
              <a:lnSpc>
                <a:spcPct val="150000"/>
              </a:lnSpc>
            </a:pPr>
            <a:r>
              <a:rPr sz="1600" dirty="0">
                <a:ea typeface="宋体" panose="02010600030101010101" pitchFamily="2" charset="-122"/>
                <a:sym typeface="+mn-ea"/>
              </a:rPr>
              <a:t>两个重要的 </a:t>
            </a:r>
            <a:r>
              <a:rPr lang="en-US" sz="1600" dirty="0">
                <a:ea typeface="宋体" panose="02010600030101010101" pitchFamily="2" charset="-122"/>
                <a:sym typeface="+mn-ea"/>
              </a:rPr>
              <a:t>B</a:t>
            </a:r>
            <a:r>
              <a:rPr sz="1600" dirty="0">
                <a:ea typeface="宋体" panose="02010600030101010101" pitchFamily="2" charset="-122"/>
                <a:sym typeface="+mn-ea"/>
              </a:rPr>
              <a:t>oosting 算法：</a:t>
            </a:r>
            <a:r>
              <a:rPr lang="en-US" altLang="zh-CN" sz="1600" dirty="0">
                <a:ea typeface="宋体" panose="02010600030101010101" pitchFamily="2" charset="-122"/>
                <a:sym typeface="+mn-ea"/>
              </a:rPr>
              <a:t>AdaBoost</a:t>
            </a:r>
            <a:r>
              <a:rPr lang="zh-CN" altLang="zh-CN" sz="1600" dirty="0">
                <a:ea typeface="宋体" panose="02010600030101010101" pitchFamily="2" charset="-122"/>
                <a:sym typeface="+mn-ea"/>
              </a:rPr>
              <a:t>（</a:t>
            </a:r>
            <a:r>
              <a:rPr sz="1600" dirty="0">
                <a:ea typeface="宋体" panose="02010600030101010101" pitchFamily="2" charset="-122"/>
                <a:sym typeface="+mn-ea"/>
              </a:rPr>
              <a:t>自适应提升</a:t>
            </a:r>
            <a:r>
              <a:rPr lang="zh-CN" sz="1600" dirty="0">
                <a:ea typeface="宋体" panose="02010600030101010101" pitchFamily="2" charset="-122"/>
                <a:sym typeface="+mn-ea"/>
              </a:rPr>
              <a:t>）</a:t>
            </a:r>
            <a:r>
              <a:rPr sz="1600" dirty="0">
                <a:ea typeface="宋体" panose="02010600030101010101" pitchFamily="2" charset="-122"/>
                <a:sym typeface="+mn-ea"/>
              </a:rPr>
              <a:t>和</a:t>
            </a:r>
            <a:r>
              <a:rPr lang="en-US" sz="1600" dirty="0">
                <a:ea typeface="宋体" panose="02010600030101010101" pitchFamily="2" charset="-122"/>
                <a:sym typeface="+mn-ea"/>
              </a:rPr>
              <a:t>Gradient </a:t>
            </a:r>
            <a:r>
              <a:rPr lang="en-US" altLang="zh-CN" sz="1600" dirty="0">
                <a:ea typeface="宋体" panose="02010600030101010101" pitchFamily="2" charset="-122"/>
                <a:sym typeface="+mn-ea"/>
              </a:rPr>
              <a:t>Boosting</a:t>
            </a:r>
            <a:r>
              <a:rPr lang="zh-CN" altLang="zh-CN" sz="1600" dirty="0">
                <a:ea typeface="宋体" panose="02010600030101010101" pitchFamily="2" charset="-122"/>
                <a:sym typeface="+mn-ea"/>
              </a:rPr>
              <a:t>（</a:t>
            </a:r>
            <a:r>
              <a:rPr sz="1600" dirty="0">
                <a:ea typeface="宋体" panose="02010600030101010101" pitchFamily="2" charset="-122"/>
                <a:sym typeface="+mn-ea"/>
              </a:rPr>
              <a:t>梯度提升）</a:t>
            </a:r>
          </a:p>
          <a:p>
            <a:pPr>
              <a:lnSpc>
                <a:spcPct val="150000"/>
              </a:lnSpc>
            </a:pPr>
            <a:r>
              <a:rPr lang="en-US" sz="1600" dirty="0">
                <a:ea typeface="宋体" panose="02010600030101010101" pitchFamily="2" charset="-122"/>
                <a:sym typeface="+mn-ea"/>
              </a:rPr>
              <a:t>AdaBoost</a:t>
            </a:r>
            <a:r>
              <a:rPr lang="zh-CN" altLang="en-US" sz="1600" dirty="0">
                <a:ea typeface="宋体" panose="02010600030101010101" pitchFamily="2" charset="-122"/>
                <a:sym typeface="+mn-ea"/>
              </a:rPr>
              <a:t>，使用</a:t>
            </a:r>
            <a:r>
              <a:rPr lang="zh-CN" sz="1600" dirty="0">
                <a:ea typeface="宋体" panose="02010600030101010101" pitchFamily="2" charset="-122"/>
                <a:sym typeface="+mn-ea"/>
              </a:rPr>
              <a:t>前面的学习器</a:t>
            </a:r>
            <a:r>
              <a:rPr sz="1600" dirty="0">
                <a:ea typeface="宋体" panose="02010600030101010101" pitchFamily="2" charset="-122"/>
                <a:sym typeface="+mn-ea"/>
              </a:rPr>
              <a:t>用简单的模型去适配数据，然后分析错误。然后会给予错误预测的数据更高权重，然后用后面的</a:t>
            </a:r>
            <a:r>
              <a:rPr lang="zh-CN" sz="1600" dirty="0">
                <a:ea typeface="宋体" panose="02010600030101010101" pitchFamily="2" charset="-122"/>
                <a:sym typeface="+mn-ea"/>
              </a:rPr>
              <a:t>学习器</a:t>
            </a:r>
            <a:r>
              <a:rPr sz="1600" dirty="0">
                <a:ea typeface="宋体" panose="02010600030101010101" pitchFamily="2" charset="-122"/>
                <a:sym typeface="+mn-ea"/>
              </a:rPr>
              <a:t>去修复</a:t>
            </a:r>
          </a:p>
          <a:p>
            <a:pPr>
              <a:lnSpc>
                <a:spcPct val="150000"/>
              </a:lnSpc>
            </a:pPr>
            <a:r>
              <a:rPr lang="en-US" sz="1600" dirty="0">
                <a:ea typeface="宋体" panose="02010600030101010101" pitchFamily="2" charset="-122"/>
                <a:sym typeface="+mn-ea"/>
              </a:rPr>
              <a:t>B</a:t>
            </a:r>
            <a:r>
              <a:rPr sz="1600" dirty="0">
                <a:ea typeface="宋体" panose="02010600030101010101" pitchFamily="2" charset="-122"/>
                <a:sym typeface="+mn-ea"/>
              </a:rPr>
              <a:t>oosting通过把一些列的</a:t>
            </a:r>
            <a:r>
              <a:rPr lang="zh-CN" sz="1600" dirty="0">
                <a:ea typeface="宋体" panose="02010600030101010101" pitchFamily="2" charset="-122"/>
                <a:sym typeface="+mn-ea"/>
              </a:rPr>
              <a:t>弱学习器</a:t>
            </a:r>
            <a:r>
              <a:rPr sz="1600" dirty="0">
                <a:ea typeface="宋体" panose="02010600030101010101" pitchFamily="2" charset="-122"/>
                <a:sym typeface="+mn-ea"/>
              </a:rPr>
              <a:t>串起来，组成一个</a:t>
            </a:r>
            <a:r>
              <a:rPr lang="zh-CN" sz="1600" dirty="0">
                <a:ea typeface="宋体" panose="02010600030101010101" pitchFamily="2" charset="-122"/>
                <a:sym typeface="+mn-ea"/>
              </a:rPr>
              <a:t>强学习器</a:t>
            </a:r>
            <a:endParaRPr sz="1600" dirty="0">
              <a:ea typeface="宋体" panose="02010600030101010101" pitchFamily="2" charset="-122"/>
              <a:sym typeface="+mn-ea"/>
            </a:endParaRPr>
          </a:p>
          <a:p>
            <a:pPr>
              <a:lnSpc>
                <a:spcPct val="150000"/>
              </a:lnSpc>
            </a:pPr>
            <a:endParaRPr sz="1600" dirty="0">
              <a:ea typeface="宋体" panose="02010600030101010101" pitchFamily="2" charset="-122"/>
              <a:sym typeface="+mn-ea"/>
            </a:endParaRPr>
          </a:p>
          <a:p>
            <a:pPr>
              <a:lnSpc>
                <a:spcPct val="150000"/>
              </a:lnSpc>
            </a:pPr>
            <a:endParaRPr sz="1600" dirty="0">
              <a:ea typeface="宋体" panose="02010600030101010101" pitchFamily="2" charset="-122"/>
              <a:sym typeface="+mn-ea"/>
            </a:endParaRPr>
          </a:p>
          <a:p>
            <a:pPr>
              <a:lnSpc>
                <a:spcPct val="150000"/>
              </a:lnSpc>
            </a:pPr>
            <a:endParaRPr sz="1600" dirty="0">
              <a:ea typeface="宋体" panose="02010600030101010101" pitchFamily="2" charset="-122"/>
              <a:sym typeface="+mn-ea"/>
            </a:endParaRPr>
          </a:p>
        </p:txBody>
      </p:sp>
      <p:pic>
        <p:nvPicPr>
          <p:cNvPr id="6" name="图片 5" descr="boosting-1"/>
          <p:cNvPicPr>
            <a:picLocks noChangeAspect="1"/>
          </p:cNvPicPr>
          <p:nvPr/>
        </p:nvPicPr>
        <p:blipFill>
          <a:blip r:embed="rId4"/>
          <a:stretch>
            <a:fillRect/>
          </a:stretch>
        </p:blipFill>
        <p:spPr>
          <a:xfrm>
            <a:off x="6021070" y="1837055"/>
            <a:ext cx="6188710" cy="1997075"/>
          </a:xfrm>
          <a:prstGeom prst="rect">
            <a:avLst/>
          </a:prstGeom>
        </p:spPr>
      </p:pic>
      <p:pic>
        <p:nvPicPr>
          <p:cNvPr id="7" name="图片 6"/>
          <p:cNvPicPr>
            <a:picLocks noChangeAspect="1"/>
          </p:cNvPicPr>
          <p:nvPr/>
        </p:nvPicPr>
        <p:blipFill>
          <a:blip r:embed="rId5"/>
          <a:stretch>
            <a:fillRect/>
          </a:stretch>
        </p:blipFill>
        <p:spPr>
          <a:xfrm>
            <a:off x="6704330" y="4168775"/>
            <a:ext cx="949325" cy="637540"/>
          </a:xfrm>
          <a:prstGeom prst="rect">
            <a:avLst/>
          </a:prstGeom>
        </p:spPr>
      </p:pic>
      <p:sp>
        <p:nvSpPr>
          <p:cNvPr id="8" name="Content Placeholder 2"/>
          <p:cNvSpPr txBox="1">
            <a:spLocks noGrp="1"/>
          </p:cNvSpPr>
          <p:nvPr/>
        </p:nvSpPr>
        <p:spPr>
          <a:xfrm>
            <a:off x="7685405" y="4231005"/>
            <a:ext cx="4567555" cy="512445"/>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zh-CN" sz="1600" dirty="0">
                <a:ea typeface="宋体" panose="02010600030101010101" pitchFamily="2" charset="-122"/>
                <a:sym typeface="+mn-ea"/>
              </a:rPr>
              <a:t>集成学习：训练弱学习器，并添加到集成模型中</a:t>
            </a:r>
          </a:p>
          <a:p>
            <a:pPr marL="0" indent="0">
              <a:lnSpc>
                <a:spcPct val="150000"/>
              </a:lnSpc>
              <a:buNone/>
            </a:pPr>
            <a:endParaRPr sz="1600" dirty="0">
              <a:ea typeface="宋体" panose="02010600030101010101" pitchFamily="2" charset="-122"/>
              <a:sym typeface="+mn-ea"/>
            </a:endParaRPr>
          </a:p>
        </p:txBody>
      </p:sp>
      <p:sp>
        <p:nvSpPr>
          <p:cNvPr id="9" name="文本框 8"/>
          <p:cNvSpPr txBox="1"/>
          <p:nvPr/>
        </p:nvSpPr>
        <p:spPr>
          <a:xfrm>
            <a:off x="7677785" y="4905375"/>
            <a:ext cx="4658360" cy="82867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t" forceAA="0">
            <a:spAutoFit/>
          </a:bodyPr>
          <a:lstStyle/>
          <a:p>
            <a:pPr marL="0" indent="0">
              <a:lnSpc>
                <a:spcPct val="150000"/>
              </a:lnSpc>
              <a:buNone/>
            </a:pPr>
            <a:r>
              <a:rPr lang="zh-CN" sz="1600" dirty="0">
                <a:ea typeface="宋体" panose="02010600030101010101" pitchFamily="2" charset="-122"/>
                <a:sym typeface="+mn-ea"/>
              </a:rPr>
              <a:t>更新：</a:t>
            </a:r>
            <a:r>
              <a:rPr sz="1600" dirty="0">
                <a:ea typeface="宋体" panose="02010600030101010101" pitchFamily="2" charset="-122"/>
                <a:sym typeface="+mn-ea"/>
              </a:rPr>
              <a:t>基于当前的集成学习结果，更新训练集（值或权重）</a:t>
            </a:r>
            <a:endParaRPr kumimoji="0" lang="zh-CN" altLang="en-US" sz="1600" b="0" i="0" u="none" strike="noStrike" cap="none" spc="0" normalizeH="0" baseline="0">
              <a:ln>
                <a:noFill/>
              </a:ln>
              <a:solidFill>
                <a:srgbClr val="000000"/>
              </a:solidFill>
              <a:effectLst/>
              <a:uFillTx/>
              <a:latin typeface="+mn-lt"/>
              <a:ea typeface="+mn-ea"/>
              <a:cs typeface="+mn-cs"/>
              <a:sym typeface="Calibri" panose="020F0502020204030204"/>
            </a:endParaRPr>
          </a:p>
        </p:txBody>
      </p:sp>
      <p:pic>
        <p:nvPicPr>
          <p:cNvPr id="12" name="图片 11" descr="更新"/>
          <p:cNvPicPr>
            <a:picLocks noChangeAspect="1"/>
          </p:cNvPicPr>
          <p:nvPr/>
        </p:nvPicPr>
        <p:blipFill>
          <a:blip r:embed="rId6"/>
          <a:stretch>
            <a:fillRect/>
          </a:stretch>
        </p:blipFill>
        <p:spPr>
          <a:xfrm>
            <a:off x="7082155" y="5005070"/>
            <a:ext cx="428625" cy="381000"/>
          </a:xfrm>
          <a:prstGeom prst="rect">
            <a:avLst/>
          </a:prstGeom>
        </p:spPr>
      </p:pic>
    </p:spTree>
    <p:custDataLst>
      <p:tags r:id="rId1"/>
    </p:custDataLst>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zh-CN" altLang="zh-CN" dirty="0">
                <a:ea typeface="宋体" panose="02010600030101010101" pitchFamily="2" charset="-122"/>
                <a:sym typeface="+mn-ea"/>
              </a:rPr>
              <a:t>什么是集成学习</a:t>
            </a:r>
            <a:endParaRPr lang="en-US" altLang="zh-CN" dirty="0">
              <a:ea typeface="宋体" panose="02010600030101010101" pitchFamily="2" charset="-122"/>
              <a:sym typeface="+mn-ea"/>
            </a:endParaRPr>
          </a:p>
        </p:txBody>
      </p:sp>
      <p:sp>
        <p:nvSpPr>
          <p:cNvPr id="131" name="Content Placeholder 2"/>
          <p:cNvSpPr txBox="1">
            <a:spLocks noGrp="1"/>
          </p:cNvSpPr>
          <p:nvPr/>
        </p:nvSpPr>
        <p:spPr>
          <a:xfrm>
            <a:off x="598805" y="1385570"/>
            <a:ext cx="6036310"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en-US" altLang="zh-CN" sz="1600" dirty="0">
                <a:ea typeface="宋体" panose="02010600030101010101" pitchFamily="2" charset="-122"/>
                <a:sym typeface="+mn-ea"/>
              </a:rPr>
              <a:t>Boosting</a:t>
            </a:r>
            <a:r>
              <a:rPr lang="zh-CN" altLang="zh-CN" sz="1600" dirty="0">
                <a:ea typeface="宋体" panose="02010600030101010101" pitchFamily="2" charset="-122"/>
                <a:sym typeface="+mn-ea"/>
              </a:rPr>
              <a:t>与</a:t>
            </a:r>
            <a:r>
              <a:rPr lang="en-US" altLang="zh-CN" sz="1600" dirty="0">
                <a:ea typeface="宋体" panose="02010600030101010101" pitchFamily="2" charset="-122"/>
                <a:sym typeface="+mn-ea"/>
              </a:rPr>
              <a:t>Bagging</a:t>
            </a:r>
            <a:r>
              <a:rPr lang="zh-CN" sz="1600" dirty="0">
                <a:ea typeface="宋体" panose="02010600030101010101" pitchFamily="2" charset="-122"/>
                <a:sym typeface="+mn-ea"/>
              </a:rPr>
              <a:t>：</a:t>
            </a:r>
            <a:endParaRPr sz="1600" dirty="0">
              <a:ea typeface="宋体" panose="02010600030101010101" pitchFamily="2" charset="-122"/>
              <a:sym typeface="+mn-ea"/>
            </a:endParaRPr>
          </a:p>
          <a:p>
            <a:pPr>
              <a:lnSpc>
                <a:spcPct val="150000"/>
              </a:lnSpc>
            </a:pPr>
            <a:r>
              <a:rPr lang="zh-CN" altLang="en-US" sz="1600" dirty="0">
                <a:ea typeface="宋体" panose="02010600030101010101" pitchFamily="2" charset="-122"/>
                <a:sym typeface="+mn-ea"/>
              </a:rPr>
              <a:t>结构上，</a:t>
            </a:r>
            <a:r>
              <a:rPr lang="en-US" altLang="zh-CN" sz="1600" dirty="0">
                <a:ea typeface="宋体" panose="02010600030101010101" pitchFamily="2" charset="-122"/>
                <a:sym typeface="+mn-ea"/>
              </a:rPr>
              <a:t>Bagging</a:t>
            </a:r>
            <a:r>
              <a:rPr lang="zh-CN" altLang="zh-CN" sz="1600" dirty="0">
                <a:ea typeface="宋体" panose="02010600030101010101" pitchFamily="2" charset="-122"/>
                <a:sym typeface="+mn-ea"/>
              </a:rPr>
              <a:t>是基分类器并行处理，而</a:t>
            </a:r>
            <a:r>
              <a:rPr lang="en-US" altLang="zh-CN" sz="1600" dirty="0">
                <a:ea typeface="宋体" panose="02010600030101010101" pitchFamily="2" charset="-122"/>
                <a:sym typeface="+mn-ea"/>
              </a:rPr>
              <a:t>Boosting</a:t>
            </a:r>
            <a:r>
              <a:rPr lang="zh-CN" altLang="zh-CN" sz="1600" dirty="0">
                <a:ea typeface="宋体" panose="02010600030101010101" pitchFamily="2" charset="-122"/>
                <a:sym typeface="+mn-ea"/>
              </a:rPr>
              <a:t>是串行处理</a:t>
            </a:r>
          </a:p>
          <a:p>
            <a:pPr>
              <a:lnSpc>
                <a:spcPct val="150000"/>
              </a:lnSpc>
            </a:pPr>
            <a:r>
              <a:rPr lang="zh-CN" sz="1600" dirty="0">
                <a:ea typeface="宋体" panose="02010600030101010101" pitchFamily="2" charset="-122"/>
                <a:sym typeface="+mn-ea"/>
              </a:rPr>
              <a:t>训练集，</a:t>
            </a:r>
            <a:r>
              <a:rPr lang="en-US" altLang="zh-CN" sz="1600" dirty="0">
                <a:ea typeface="宋体" panose="02010600030101010101" pitchFamily="2" charset="-122"/>
                <a:sym typeface="+mn-ea"/>
              </a:rPr>
              <a:t>Bagging</a:t>
            </a:r>
            <a:r>
              <a:rPr lang="zh-CN" altLang="zh-CN" sz="1600" dirty="0">
                <a:ea typeface="宋体" panose="02010600030101010101" pitchFamily="2" charset="-122"/>
                <a:sym typeface="+mn-ea"/>
              </a:rPr>
              <a:t>的基分类器训练是独立的，而</a:t>
            </a:r>
            <a:r>
              <a:rPr lang="en-US" altLang="zh-CN" sz="1600" dirty="0">
                <a:ea typeface="宋体" panose="02010600030101010101" pitchFamily="2" charset="-122"/>
                <a:sym typeface="+mn-ea"/>
              </a:rPr>
              <a:t>Boosting</a:t>
            </a:r>
            <a:r>
              <a:rPr lang="zh-CN" altLang="zh-CN" sz="1600" dirty="0">
                <a:ea typeface="宋体" panose="02010600030101010101" pitchFamily="2" charset="-122"/>
                <a:sym typeface="+mn-ea"/>
              </a:rPr>
              <a:t>的训练集是依赖于之前的模型</a:t>
            </a:r>
          </a:p>
          <a:p>
            <a:pPr>
              <a:lnSpc>
                <a:spcPct val="150000"/>
              </a:lnSpc>
            </a:pPr>
            <a:r>
              <a:rPr lang="zh-CN" altLang="en-US" sz="1600" dirty="0">
                <a:ea typeface="宋体" panose="02010600030101010101" pitchFamily="2" charset="-122"/>
                <a:sym typeface="+mn-ea"/>
              </a:rPr>
              <a:t>作用，</a:t>
            </a:r>
            <a:r>
              <a:rPr lang="en-US" altLang="zh-CN" sz="1600" dirty="0">
                <a:ea typeface="宋体" panose="02010600030101010101" pitchFamily="2" charset="-122"/>
                <a:sym typeface="+mn-ea"/>
              </a:rPr>
              <a:t>Bagging</a:t>
            </a:r>
            <a:r>
              <a:rPr lang="zh-CN" altLang="zh-CN" sz="1600" dirty="0">
                <a:ea typeface="宋体" panose="02010600030101010101" pitchFamily="2" charset="-122"/>
                <a:sym typeface="+mn-ea"/>
              </a:rPr>
              <a:t>的作用是减少</a:t>
            </a:r>
            <a:r>
              <a:rPr lang="en-US" altLang="zh-CN" sz="1600" dirty="0">
                <a:ea typeface="宋体" panose="02010600030101010101" pitchFamily="2" charset="-122"/>
                <a:sym typeface="+mn-ea"/>
              </a:rPr>
              <a:t>variance</a:t>
            </a:r>
            <a:r>
              <a:rPr lang="zh-CN" altLang="zh-CN" sz="1600" dirty="0">
                <a:ea typeface="宋体" panose="02010600030101010101" pitchFamily="2" charset="-122"/>
                <a:sym typeface="+mn-ea"/>
              </a:rPr>
              <a:t>，而</a:t>
            </a:r>
            <a:r>
              <a:rPr lang="en-US" altLang="zh-CN" sz="1600" dirty="0">
                <a:ea typeface="宋体" panose="02010600030101010101" pitchFamily="2" charset="-122"/>
                <a:sym typeface="+mn-ea"/>
              </a:rPr>
              <a:t>Boosting</a:t>
            </a:r>
            <a:r>
              <a:rPr lang="zh-CN" altLang="zh-CN" sz="1600" dirty="0">
                <a:ea typeface="宋体" panose="02010600030101010101" pitchFamily="2" charset="-122"/>
                <a:sym typeface="+mn-ea"/>
              </a:rPr>
              <a:t>在于减少</a:t>
            </a:r>
            <a:r>
              <a:rPr lang="en-US" altLang="zh-CN" sz="1600" dirty="0">
                <a:ea typeface="宋体" panose="02010600030101010101" pitchFamily="2" charset="-122"/>
                <a:sym typeface="+mn-ea"/>
              </a:rPr>
              <a:t>bias</a:t>
            </a:r>
          </a:p>
          <a:p>
            <a:pPr marL="0" indent="0">
              <a:lnSpc>
                <a:spcPct val="150000"/>
              </a:lnSpc>
              <a:buNone/>
            </a:pPr>
            <a:r>
              <a:rPr lang="zh-CN" altLang="en-US" sz="1600" dirty="0">
                <a:ea typeface="宋体" panose="02010600030101010101" pitchFamily="2" charset="-122"/>
                <a:sym typeface="+mn-ea"/>
              </a:rPr>
              <a:t>对于</a:t>
            </a:r>
            <a:r>
              <a:rPr lang="en-US" altLang="zh-CN" sz="1600" dirty="0">
                <a:ea typeface="宋体" panose="02010600030101010101" pitchFamily="2" charset="-122"/>
                <a:sym typeface="+mn-ea"/>
              </a:rPr>
              <a:t>Bagging</a:t>
            </a:r>
            <a:r>
              <a:rPr lang="zh-CN" altLang="zh-CN" sz="1600" dirty="0">
                <a:ea typeface="宋体" panose="02010600030101010101" pitchFamily="2" charset="-122"/>
                <a:sym typeface="+mn-ea"/>
              </a:rPr>
              <a:t>，对样本进行重采样，通过重采样得到的子样本集训练模型，最后取平均。因为子样本集的相似性，而且使用相同的弱学习器，因此每个学习器有近似相等的bias和variance，因为每个学习器相互独立，所以可以显著降低variance，但是无法降低</a:t>
            </a:r>
            <a:r>
              <a:rPr lang="en-US" altLang="zh-CN" sz="1600" dirty="0">
                <a:ea typeface="宋体" panose="02010600030101010101" pitchFamily="2" charset="-122"/>
                <a:sym typeface="+mn-ea"/>
              </a:rPr>
              <a:t>bias</a:t>
            </a:r>
          </a:p>
          <a:p>
            <a:pPr marL="0" indent="0">
              <a:lnSpc>
                <a:spcPct val="150000"/>
              </a:lnSpc>
              <a:buNone/>
            </a:pPr>
            <a:r>
              <a:rPr lang="zh-CN" altLang="zh-CN" sz="1600" dirty="0">
                <a:ea typeface="宋体" panose="02010600030101010101" pitchFamily="2" charset="-122"/>
                <a:sym typeface="+mn-ea"/>
              </a:rPr>
              <a:t>对于</a:t>
            </a:r>
            <a:r>
              <a:rPr lang="en-US" altLang="zh-CN" sz="1600" dirty="0">
                <a:ea typeface="宋体" panose="02010600030101010101" pitchFamily="2" charset="-122"/>
                <a:sym typeface="+mn-ea"/>
              </a:rPr>
              <a:t>Boosting</a:t>
            </a:r>
            <a:r>
              <a:rPr lang="zh-CN" altLang="zh-CN" sz="1600" dirty="0">
                <a:ea typeface="宋体" panose="02010600030101010101" pitchFamily="2" charset="-122"/>
                <a:sym typeface="+mn-ea"/>
              </a:rPr>
              <a:t>，采用顺序的方式最小化损失函数，所以bias自然是逐步下降，子模型之和不能显著降低</a:t>
            </a:r>
            <a:r>
              <a:rPr lang="en-US" altLang="zh-CN" sz="1600" dirty="0">
                <a:ea typeface="宋体" panose="02010600030101010101" pitchFamily="2" charset="-122"/>
                <a:sym typeface="+mn-ea"/>
              </a:rPr>
              <a:t>variance</a:t>
            </a:r>
            <a:endParaRPr lang="zh-CN" altLang="zh-CN" sz="1600" dirty="0">
              <a:ea typeface="宋体" panose="02010600030101010101" pitchFamily="2" charset="-122"/>
              <a:sym typeface="+mn-ea"/>
            </a:endParaRPr>
          </a:p>
          <a:p>
            <a:pPr>
              <a:lnSpc>
                <a:spcPct val="150000"/>
              </a:lnSpc>
            </a:pPr>
            <a:endParaRPr sz="1600" dirty="0">
              <a:ea typeface="宋体" panose="02010600030101010101" pitchFamily="2" charset="-122"/>
              <a:sym typeface="+mn-ea"/>
            </a:endParaRPr>
          </a:p>
          <a:p>
            <a:pPr>
              <a:lnSpc>
                <a:spcPct val="150000"/>
              </a:lnSpc>
            </a:pPr>
            <a:endParaRPr sz="1600" dirty="0">
              <a:ea typeface="宋体" panose="02010600030101010101" pitchFamily="2" charset="-122"/>
              <a:sym typeface="+mn-ea"/>
            </a:endParaRPr>
          </a:p>
        </p:txBody>
      </p:sp>
      <p:pic>
        <p:nvPicPr>
          <p:cNvPr id="6" name="图片 5" descr="boosting-1"/>
          <p:cNvPicPr>
            <a:picLocks noChangeAspect="1"/>
          </p:cNvPicPr>
          <p:nvPr/>
        </p:nvPicPr>
        <p:blipFill>
          <a:blip r:embed="rId4"/>
          <a:stretch>
            <a:fillRect/>
          </a:stretch>
        </p:blipFill>
        <p:spPr>
          <a:xfrm>
            <a:off x="6720205" y="4340860"/>
            <a:ext cx="5389880" cy="1739265"/>
          </a:xfrm>
          <a:prstGeom prst="rect">
            <a:avLst/>
          </a:prstGeom>
        </p:spPr>
      </p:pic>
      <p:pic>
        <p:nvPicPr>
          <p:cNvPr id="2" name="图片 1"/>
          <p:cNvPicPr>
            <a:picLocks noChangeAspect="1"/>
          </p:cNvPicPr>
          <p:nvPr/>
        </p:nvPicPr>
        <p:blipFill>
          <a:blip r:embed="rId5"/>
          <a:stretch>
            <a:fillRect/>
          </a:stretch>
        </p:blipFill>
        <p:spPr>
          <a:xfrm>
            <a:off x="6635750" y="1953895"/>
            <a:ext cx="5474335" cy="1783715"/>
          </a:xfrm>
          <a:prstGeom prst="rect">
            <a:avLst/>
          </a:prstGeom>
        </p:spPr>
      </p:pic>
      <p:sp>
        <p:nvSpPr>
          <p:cNvPr id="3" name="Content Placeholder 2"/>
          <p:cNvSpPr txBox="1">
            <a:spLocks noGrp="1"/>
          </p:cNvSpPr>
          <p:nvPr/>
        </p:nvSpPr>
        <p:spPr>
          <a:xfrm>
            <a:off x="8564245" y="3619500"/>
            <a:ext cx="1603375" cy="72136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en-US" altLang="zh-CN" sz="1600" dirty="0">
                <a:ea typeface="宋体" panose="02010600030101010101" pitchFamily="2" charset="-122"/>
                <a:sym typeface="+mn-ea"/>
              </a:rPr>
              <a:t>Bagging</a:t>
            </a:r>
            <a:r>
              <a:rPr lang="zh-CN" altLang="en-US" sz="1600" dirty="0">
                <a:ea typeface="宋体" panose="02010600030101010101" pitchFamily="2" charset="-122"/>
                <a:sym typeface="+mn-ea"/>
              </a:rPr>
              <a:t>学习方式</a:t>
            </a:r>
          </a:p>
        </p:txBody>
      </p:sp>
      <p:sp>
        <p:nvSpPr>
          <p:cNvPr id="4" name="Content Placeholder 2"/>
          <p:cNvSpPr txBox="1">
            <a:spLocks noGrp="1"/>
          </p:cNvSpPr>
          <p:nvPr/>
        </p:nvSpPr>
        <p:spPr>
          <a:xfrm>
            <a:off x="8571230" y="6003290"/>
            <a:ext cx="1957705" cy="72136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en-US" altLang="zh-CN" sz="1600" dirty="0">
                <a:ea typeface="宋体" panose="02010600030101010101" pitchFamily="2" charset="-122"/>
                <a:sym typeface="+mn-ea"/>
              </a:rPr>
              <a:t>Boosting</a:t>
            </a:r>
            <a:r>
              <a:rPr lang="zh-CN" altLang="en-US" sz="1600" dirty="0">
                <a:ea typeface="宋体" panose="02010600030101010101" pitchFamily="2" charset="-122"/>
                <a:sym typeface="+mn-ea"/>
              </a:rPr>
              <a:t>学习方式</a:t>
            </a:r>
          </a:p>
        </p:txBody>
      </p:sp>
    </p:spTree>
    <p:custDataLst>
      <p:tags r:id="rId1"/>
    </p:custData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 name="Rectangle 6"/>
          <p:cNvSpPr/>
          <p:nvPr/>
        </p:nvSpPr>
        <p:spPr>
          <a:xfrm>
            <a:off x="321564" y="320039"/>
            <a:ext cx="11548872" cy="6217922"/>
          </a:xfrm>
          <a:prstGeom prst="rect">
            <a:avLst/>
          </a:prstGeom>
          <a:solidFill>
            <a:srgbClr val="000000">
              <a:alpha val="12000"/>
            </a:srgbClr>
          </a:solidFill>
          <a:ln w="12700">
            <a:miter lim="400000"/>
          </a:ln>
        </p:spPr>
        <p:txBody>
          <a:bodyPr lIns="45719" rIns="45719" anchor="ctr"/>
          <a:lstStyle/>
          <a:p>
            <a:pPr algn="ctr">
              <a:defRPr>
                <a:solidFill>
                  <a:srgbClr val="FFFFFF"/>
                </a:solidFill>
              </a:defRPr>
            </a:pPr>
            <a:endParaRPr/>
          </a:p>
        </p:txBody>
      </p:sp>
      <p:sp>
        <p:nvSpPr>
          <p:cNvPr id="150" name="Title 1"/>
          <p:cNvSpPr txBox="1">
            <a:spLocks noGrp="1"/>
          </p:cNvSpPr>
          <p:nvPr>
            <p:ph type="ctrTitle"/>
          </p:nvPr>
        </p:nvSpPr>
        <p:spPr>
          <a:xfrm>
            <a:off x="4380588" y="965198"/>
            <a:ext cx="6766077" cy="4927603"/>
          </a:xfrm>
          <a:prstGeom prst="rect">
            <a:avLst/>
          </a:prstGeom>
        </p:spPr>
        <p:txBody>
          <a:bodyPr anchor="ctr"/>
          <a:lstStyle/>
          <a:p>
            <a:pPr algn="l">
              <a:defRPr sz="5400">
                <a:solidFill>
                  <a:srgbClr val="C00000"/>
                </a:solidFill>
              </a:defRPr>
            </a:pPr>
            <a:r>
              <a:rPr lang="en-US" sz="4800" dirty="0"/>
              <a:t>1</a:t>
            </a:r>
            <a:r>
              <a:rPr sz="4800" dirty="0"/>
              <a:t>/</a:t>
            </a:r>
            <a:r>
              <a:rPr lang="en-US" altLang="zh-CN" sz="4800" dirty="0"/>
              <a:t>2</a:t>
            </a:r>
            <a:r>
              <a:rPr lang="zh-CN" altLang="en-US" sz="4800" dirty="0"/>
              <a:t>  预测全家桶</a:t>
            </a:r>
            <a:br>
              <a:rPr lang="zh-CN" altLang="en-US" sz="4800" dirty="0"/>
            </a:br>
            <a:endParaRPr lang="zh-CN" altLang="zh-CN" sz="4800" dirty="0">
              <a:ea typeface="宋体" panose="02010600030101010101" pitchFamily="2" charset="-122"/>
              <a:sym typeface="+mn-ea"/>
            </a:endParaRPr>
          </a:p>
        </p:txBody>
      </p:sp>
      <p:sp>
        <p:nvSpPr>
          <p:cNvPr id="151" name="Straight Connector 8"/>
          <p:cNvSpPr/>
          <p:nvPr/>
        </p:nvSpPr>
        <p:spPr>
          <a:xfrm flipH="1">
            <a:off x="4055891" y="2057399"/>
            <a:ext cx="1" cy="2743201"/>
          </a:xfrm>
          <a:prstGeom prst="line">
            <a:avLst/>
          </a:prstGeom>
          <a:ln w="19050">
            <a:solidFill>
              <a:srgbClr val="262626"/>
            </a:solidFill>
            <a:miter/>
          </a:ln>
        </p:spPr>
        <p:txBody>
          <a:bodyPr lIns="45719" rIns="45719"/>
          <a:lstStyle/>
          <a:p>
            <a:endParaRPr/>
          </a:p>
        </p:txBody>
      </p:sp>
    </p:spTree>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zh-CN" altLang="en-US" dirty="0">
                <a:ea typeface="宋体" panose="02010600030101010101" pitchFamily="2" charset="-122"/>
                <a:sym typeface="+mn-ea"/>
              </a:rPr>
              <a:t>机器学习神器</a:t>
            </a:r>
            <a:endParaRPr lang="en-US" altLang="zh-CN" dirty="0">
              <a:ea typeface="宋体" panose="02010600030101010101" pitchFamily="2" charset="-122"/>
              <a:sym typeface="+mn-ea"/>
            </a:endParaRPr>
          </a:p>
        </p:txBody>
      </p:sp>
      <p:sp>
        <p:nvSpPr>
          <p:cNvPr id="131" name="Content Placeholder 2"/>
          <p:cNvSpPr txBox="1">
            <a:spLocks noGrp="1"/>
          </p:cNvSpPr>
          <p:nvPr/>
        </p:nvSpPr>
        <p:spPr>
          <a:xfrm>
            <a:off x="598805" y="1452245"/>
            <a:ext cx="9202420"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en-US" sz="1600" dirty="0">
                <a:ea typeface="宋体" panose="02010600030101010101" pitchFamily="2" charset="-122"/>
                <a:sym typeface="+mn-ea"/>
              </a:rPr>
              <a:t>Gradient </a:t>
            </a:r>
            <a:r>
              <a:rPr lang="en-US" altLang="zh-CN" sz="1600" dirty="0">
                <a:ea typeface="宋体" panose="02010600030101010101" pitchFamily="2" charset="-122"/>
                <a:sym typeface="+mn-ea"/>
              </a:rPr>
              <a:t>Boosting</a:t>
            </a:r>
            <a:r>
              <a:rPr lang="zh-CN" sz="1600" dirty="0">
                <a:ea typeface="宋体" panose="02010600030101010101" pitchFamily="2" charset="-122"/>
                <a:sym typeface="+mn-ea"/>
              </a:rPr>
              <a:t>集成学习：</a:t>
            </a:r>
            <a:endParaRPr sz="1600" dirty="0">
              <a:ea typeface="宋体" panose="02010600030101010101" pitchFamily="2" charset="-122"/>
              <a:sym typeface="+mn-ea"/>
            </a:endParaRPr>
          </a:p>
          <a:p>
            <a:pPr>
              <a:lnSpc>
                <a:spcPct val="150000"/>
              </a:lnSpc>
            </a:pPr>
            <a:r>
              <a:rPr sz="1600" dirty="0">
                <a:ea typeface="宋体" panose="02010600030101010101" pitchFamily="2" charset="-122"/>
                <a:sym typeface="+mn-ea"/>
              </a:rPr>
              <a:t>X</a:t>
            </a:r>
            <a:r>
              <a:rPr lang="en-US" sz="1600" dirty="0">
                <a:ea typeface="宋体" panose="02010600030101010101" pitchFamily="2" charset="-122"/>
                <a:sym typeface="+mn-ea"/>
              </a:rPr>
              <a:t>GB</a:t>
            </a:r>
            <a:r>
              <a:rPr sz="1600" dirty="0">
                <a:ea typeface="宋体" panose="02010600030101010101" pitchFamily="2" charset="-122"/>
                <a:sym typeface="+mn-ea"/>
              </a:rPr>
              <a:t>oost, </a:t>
            </a:r>
            <a:r>
              <a:rPr lang="en-US" sz="1600" dirty="0">
                <a:ea typeface="宋体" panose="02010600030101010101" pitchFamily="2" charset="-122"/>
                <a:sym typeface="+mn-ea"/>
              </a:rPr>
              <a:t>LightGBM,</a:t>
            </a:r>
            <a:r>
              <a:rPr sz="1600" dirty="0">
                <a:ea typeface="宋体" panose="02010600030101010101" pitchFamily="2" charset="-122"/>
                <a:sym typeface="+mn-ea"/>
              </a:rPr>
              <a:t> </a:t>
            </a:r>
            <a:r>
              <a:rPr lang="en-US" sz="1600" dirty="0">
                <a:ea typeface="宋体" panose="02010600030101010101" pitchFamily="2" charset="-122"/>
                <a:sym typeface="+mn-ea"/>
              </a:rPr>
              <a:t>C</a:t>
            </a:r>
            <a:r>
              <a:rPr sz="1600" dirty="0">
                <a:ea typeface="宋体" panose="02010600030101010101" pitchFamily="2" charset="-122"/>
                <a:sym typeface="+mn-ea"/>
              </a:rPr>
              <a:t>at</a:t>
            </a:r>
            <a:r>
              <a:rPr lang="en-US" sz="1600" dirty="0">
                <a:ea typeface="宋体" panose="02010600030101010101" pitchFamily="2" charset="-122"/>
                <a:sym typeface="+mn-ea"/>
              </a:rPr>
              <a:t>B</a:t>
            </a:r>
            <a:r>
              <a:rPr sz="1600" dirty="0">
                <a:ea typeface="宋体" panose="02010600030101010101" pitchFamily="2" charset="-122"/>
                <a:sym typeface="+mn-ea"/>
              </a:rPr>
              <a:t>oost</a:t>
            </a:r>
            <a:r>
              <a:rPr lang="en-US" sz="1600" dirty="0">
                <a:ea typeface="宋体" panose="02010600030101010101" pitchFamily="2" charset="-122"/>
                <a:sym typeface="+mn-ea"/>
              </a:rPr>
              <a:t>, NGBoost</a:t>
            </a:r>
            <a:r>
              <a:rPr sz="1600" dirty="0">
                <a:ea typeface="宋体" panose="02010600030101010101" pitchFamily="2" charset="-122"/>
                <a:sym typeface="+mn-ea"/>
              </a:rPr>
              <a:t>实际上是对GBDT方法的不同实现，针对同一目标、做了不同的优化处理</a:t>
            </a:r>
          </a:p>
        </p:txBody>
      </p:sp>
      <p:cxnSp>
        <p:nvCxnSpPr>
          <p:cNvPr id="3" name="直接箭头连接符 2"/>
          <p:cNvCxnSpPr/>
          <p:nvPr/>
        </p:nvCxnSpPr>
        <p:spPr>
          <a:xfrm>
            <a:off x="1277620" y="3505835"/>
            <a:ext cx="9396095" cy="0"/>
          </a:xfrm>
          <a:prstGeom prst="straightConnector1">
            <a:avLst/>
          </a:prstGeom>
          <a:noFill/>
          <a:ln w="38100" cap="flat">
            <a:solidFill>
              <a:schemeClr val="accent1"/>
            </a:solidFill>
            <a:prstDash val="solid"/>
            <a:miter lim="800000"/>
            <a:headEnd type="arrow"/>
            <a:tailEnd type="arrow"/>
          </a:ln>
        </p:spPr>
        <p:style>
          <a:lnRef idx="0">
            <a:scrgbClr r="0" g="0" b="0"/>
          </a:lnRef>
          <a:fillRef idx="0">
            <a:scrgbClr r="0" g="0" b="0"/>
          </a:fillRef>
          <a:effectRef idx="0">
            <a:scrgbClr r="0" g="0" b="0"/>
          </a:effectRef>
          <a:fontRef idx="none"/>
        </p:style>
      </p:cxnSp>
      <p:cxnSp>
        <p:nvCxnSpPr>
          <p:cNvPr id="4" name="直接箭头连接符 3"/>
          <p:cNvCxnSpPr/>
          <p:nvPr/>
        </p:nvCxnSpPr>
        <p:spPr>
          <a:xfrm>
            <a:off x="2096770" y="3492500"/>
            <a:ext cx="9525" cy="669290"/>
          </a:xfrm>
          <a:prstGeom prst="straightConnector1">
            <a:avLst/>
          </a:prstGeom>
          <a:noFill/>
          <a:ln w="19050" cap="flat">
            <a:solidFill>
              <a:schemeClr val="accent1"/>
            </a:solidFill>
            <a:prstDash val="solid"/>
            <a:miter lim="800000"/>
            <a:tailEnd type="arrow"/>
          </a:ln>
        </p:spPr>
        <p:style>
          <a:lnRef idx="0">
            <a:scrgbClr r="0" g="0" b="0"/>
          </a:lnRef>
          <a:fillRef idx="0">
            <a:scrgbClr r="0" g="0" b="0"/>
          </a:fillRef>
          <a:effectRef idx="0">
            <a:scrgbClr r="0" g="0" b="0"/>
          </a:effectRef>
          <a:fontRef idx="none"/>
        </p:style>
      </p:cxnSp>
      <p:cxnSp>
        <p:nvCxnSpPr>
          <p:cNvPr id="5" name="直接箭头连接符 4"/>
          <p:cNvCxnSpPr/>
          <p:nvPr/>
        </p:nvCxnSpPr>
        <p:spPr>
          <a:xfrm>
            <a:off x="6397625" y="3505835"/>
            <a:ext cx="9525" cy="669290"/>
          </a:xfrm>
          <a:prstGeom prst="straightConnector1">
            <a:avLst/>
          </a:prstGeom>
          <a:noFill/>
          <a:ln w="19050" cap="flat">
            <a:solidFill>
              <a:schemeClr val="accent1"/>
            </a:solidFill>
            <a:prstDash val="solid"/>
            <a:miter lim="800000"/>
            <a:tailEnd type="arrow"/>
          </a:ln>
        </p:spPr>
        <p:style>
          <a:lnRef idx="0">
            <a:scrgbClr r="0" g="0" b="0"/>
          </a:lnRef>
          <a:fillRef idx="0">
            <a:scrgbClr r="0" g="0" b="0"/>
          </a:fillRef>
          <a:effectRef idx="0">
            <a:scrgbClr r="0" g="0" b="0"/>
          </a:effectRef>
          <a:fontRef idx="none"/>
        </p:style>
      </p:cxnSp>
      <p:cxnSp>
        <p:nvCxnSpPr>
          <p:cNvPr id="6" name="直接箭头连接符 5"/>
          <p:cNvCxnSpPr/>
          <p:nvPr/>
        </p:nvCxnSpPr>
        <p:spPr>
          <a:xfrm>
            <a:off x="7675880" y="3492500"/>
            <a:ext cx="9525" cy="669290"/>
          </a:xfrm>
          <a:prstGeom prst="straightConnector1">
            <a:avLst/>
          </a:prstGeom>
          <a:noFill/>
          <a:ln w="19050" cap="flat">
            <a:solidFill>
              <a:schemeClr val="accent1"/>
            </a:solidFill>
            <a:prstDash val="solid"/>
            <a:miter lim="800000"/>
            <a:tailEnd type="arrow"/>
          </a:ln>
        </p:spPr>
        <p:style>
          <a:lnRef idx="0">
            <a:scrgbClr r="0" g="0" b="0"/>
          </a:lnRef>
          <a:fillRef idx="0">
            <a:scrgbClr r="0" g="0" b="0"/>
          </a:fillRef>
          <a:effectRef idx="0">
            <a:scrgbClr r="0" g="0" b="0"/>
          </a:effectRef>
          <a:fontRef idx="none"/>
        </p:style>
      </p:cxnSp>
      <p:cxnSp>
        <p:nvCxnSpPr>
          <p:cNvPr id="7" name="直接箭头连接符 6"/>
          <p:cNvCxnSpPr/>
          <p:nvPr/>
        </p:nvCxnSpPr>
        <p:spPr>
          <a:xfrm>
            <a:off x="10191750" y="3505835"/>
            <a:ext cx="9525" cy="669290"/>
          </a:xfrm>
          <a:prstGeom prst="straightConnector1">
            <a:avLst/>
          </a:prstGeom>
          <a:noFill/>
          <a:ln w="19050" cap="flat">
            <a:solidFill>
              <a:schemeClr val="accent1"/>
            </a:solidFill>
            <a:prstDash val="solid"/>
            <a:miter lim="800000"/>
            <a:tailEnd type="arrow"/>
          </a:ln>
        </p:spPr>
        <p:style>
          <a:lnRef idx="0">
            <a:scrgbClr r="0" g="0" b="0"/>
          </a:lnRef>
          <a:fillRef idx="0">
            <a:scrgbClr r="0" g="0" b="0"/>
          </a:fillRef>
          <a:effectRef idx="0">
            <a:scrgbClr r="0" g="0" b="0"/>
          </a:effectRef>
          <a:fontRef idx="none"/>
        </p:style>
      </p:cxnSp>
      <p:sp>
        <p:nvSpPr>
          <p:cNvPr id="24" name="Content Placeholder 2"/>
          <p:cNvSpPr txBox="1">
            <a:spLocks noGrp="1"/>
          </p:cNvSpPr>
          <p:nvPr/>
        </p:nvSpPr>
        <p:spPr>
          <a:xfrm>
            <a:off x="1666875" y="2944495"/>
            <a:ext cx="1292860" cy="5613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en-US" altLang="zh-CN" sz="1600" dirty="0">
                <a:ea typeface="宋体" panose="02010600030101010101" pitchFamily="2" charset="-122"/>
                <a:sym typeface="+mn-ea"/>
              </a:rPr>
              <a:t>March, 2014</a:t>
            </a:r>
            <a:endParaRPr lang="zh-CN" sz="1600" dirty="0">
              <a:ea typeface="宋体" panose="02010600030101010101" pitchFamily="2" charset="-122"/>
              <a:sym typeface="+mn-ea"/>
            </a:endParaRPr>
          </a:p>
        </p:txBody>
      </p:sp>
      <p:sp>
        <p:nvSpPr>
          <p:cNvPr id="8" name="Content Placeholder 2"/>
          <p:cNvSpPr txBox="1">
            <a:spLocks noGrp="1"/>
          </p:cNvSpPr>
          <p:nvPr/>
        </p:nvSpPr>
        <p:spPr>
          <a:xfrm>
            <a:off x="5946775" y="2944495"/>
            <a:ext cx="1292860" cy="5613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en-US" altLang="zh-CN" sz="1600" dirty="0">
                <a:ea typeface="宋体" panose="02010600030101010101" pitchFamily="2" charset="-122"/>
                <a:sym typeface="+mn-ea"/>
              </a:rPr>
              <a:t>Jan, 2017</a:t>
            </a:r>
            <a:endParaRPr lang="zh-CN" sz="1600" dirty="0">
              <a:ea typeface="宋体" panose="02010600030101010101" pitchFamily="2" charset="-122"/>
              <a:sym typeface="+mn-ea"/>
            </a:endParaRPr>
          </a:p>
        </p:txBody>
      </p:sp>
      <p:sp>
        <p:nvSpPr>
          <p:cNvPr id="9" name="Content Placeholder 2"/>
          <p:cNvSpPr txBox="1">
            <a:spLocks noGrp="1"/>
          </p:cNvSpPr>
          <p:nvPr/>
        </p:nvSpPr>
        <p:spPr>
          <a:xfrm>
            <a:off x="7268210" y="2931160"/>
            <a:ext cx="1292860" cy="5613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en-US" altLang="zh-CN" sz="1600" dirty="0">
                <a:ea typeface="宋体" panose="02010600030101010101" pitchFamily="2" charset="-122"/>
                <a:sym typeface="+mn-ea"/>
              </a:rPr>
              <a:t>April, 2017</a:t>
            </a:r>
            <a:endParaRPr lang="zh-CN" sz="1600" dirty="0">
              <a:ea typeface="宋体" panose="02010600030101010101" pitchFamily="2" charset="-122"/>
              <a:sym typeface="+mn-ea"/>
            </a:endParaRPr>
          </a:p>
        </p:txBody>
      </p:sp>
      <p:sp>
        <p:nvSpPr>
          <p:cNvPr id="10" name="Content Placeholder 2"/>
          <p:cNvSpPr txBox="1">
            <a:spLocks noGrp="1"/>
          </p:cNvSpPr>
          <p:nvPr/>
        </p:nvSpPr>
        <p:spPr>
          <a:xfrm>
            <a:off x="9715500" y="2925445"/>
            <a:ext cx="1292860" cy="5613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en-US" altLang="zh-CN" sz="1600" dirty="0">
                <a:ea typeface="宋体" panose="02010600030101010101" pitchFamily="2" charset="-122"/>
                <a:sym typeface="+mn-ea"/>
              </a:rPr>
              <a:t>Oct, 2019</a:t>
            </a:r>
            <a:endParaRPr lang="zh-CN" sz="1600" dirty="0">
              <a:ea typeface="宋体" panose="02010600030101010101" pitchFamily="2" charset="-122"/>
              <a:sym typeface="+mn-ea"/>
            </a:endParaRPr>
          </a:p>
        </p:txBody>
      </p:sp>
      <p:sp>
        <p:nvSpPr>
          <p:cNvPr id="11" name="Content Placeholder 2"/>
          <p:cNvSpPr txBox="1">
            <a:spLocks noGrp="1"/>
          </p:cNvSpPr>
          <p:nvPr/>
        </p:nvSpPr>
        <p:spPr>
          <a:xfrm>
            <a:off x="1455420" y="4161790"/>
            <a:ext cx="2120900" cy="5613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en-US" altLang="zh-CN" sz="1600" dirty="0">
                <a:ea typeface="宋体" panose="02010600030101010101" pitchFamily="2" charset="-122"/>
                <a:sym typeface="+mn-ea"/>
              </a:rPr>
              <a:t>XGBoost</a:t>
            </a:r>
            <a:r>
              <a:rPr lang="zh-CN" altLang="zh-CN" sz="1600" dirty="0">
                <a:ea typeface="宋体" panose="02010600030101010101" pitchFamily="2" charset="-122"/>
                <a:sym typeface="+mn-ea"/>
              </a:rPr>
              <a:t>由陈天奇提出，在</a:t>
            </a:r>
            <a:r>
              <a:rPr lang="en-US" altLang="zh-CN" sz="1600" dirty="0">
                <a:ea typeface="宋体" panose="02010600030101010101" pitchFamily="2" charset="-122"/>
                <a:sym typeface="+mn-ea"/>
              </a:rPr>
              <a:t>Kaggle</a:t>
            </a:r>
            <a:r>
              <a:rPr lang="zh-CN" altLang="zh-CN" sz="1600" dirty="0">
                <a:ea typeface="宋体" panose="02010600030101010101" pitchFamily="2" charset="-122"/>
                <a:sym typeface="+mn-ea"/>
              </a:rPr>
              <a:t>竞赛中大火</a:t>
            </a:r>
            <a:endParaRPr lang="zh-CN" sz="1600" dirty="0">
              <a:ea typeface="宋体" panose="02010600030101010101" pitchFamily="2" charset="-122"/>
              <a:sym typeface="+mn-ea"/>
            </a:endParaRPr>
          </a:p>
        </p:txBody>
      </p:sp>
      <p:sp>
        <p:nvSpPr>
          <p:cNvPr id="12" name="Content Placeholder 2"/>
          <p:cNvSpPr txBox="1">
            <a:spLocks noGrp="1"/>
          </p:cNvSpPr>
          <p:nvPr/>
        </p:nvSpPr>
        <p:spPr>
          <a:xfrm>
            <a:off x="5137785" y="4192905"/>
            <a:ext cx="2120900" cy="5613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zh-CN" altLang="zh-CN" sz="1600" dirty="0">
                <a:ea typeface="宋体" panose="02010600030101010101" pitchFamily="2" charset="-122"/>
                <a:sym typeface="+mn-ea"/>
              </a:rPr>
              <a:t>微软发布了第一个</a:t>
            </a:r>
            <a:r>
              <a:rPr lang="en-US" altLang="zh-CN" sz="1600" dirty="0">
                <a:ea typeface="宋体" panose="02010600030101010101" pitchFamily="2" charset="-122"/>
                <a:sym typeface="+mn-ea"/>
              </a:rPr>
              <a:t>LightGBM</a:t>
            </a:r>
            <a:r>
              <a:rPr lang="zh-CN" altLang="zh-CN" sz="1600" dirty="0">
                <a:ea typeface="宋体" panose="02010600030101010101" pitchFamily="2" charset="-122"/>
                <a:sym typeface="+mn-ea"/>
              </a:rPr>
              <a:t>稳定版本</a:t>
            </a:r>
            <a:endParaRPr lang="zh-CN" sz="1600" dirty="0">
              <a:ea typeface="宋体" panose="02010600030101010101" pitchFamily="2" charset="-122"/>
              <a:sym typeface="+mn-ea"/>
            </a:endParaRPr>
          </a:p>
        </p:txBody>
      </p:sp>
      <p:sp>
        <p:nvSpPr>
          <p:cNvPr id="13" name="Content Placeholder 2"/>
          <p:cNvSpPr txBox="1">
            <a:spLocks noGrp="1"/>
          </p:cNvSpPr>
          <p:nvPr/>
        </p:nvSpPr>
        <p:spPr>
          <a:xfrm>
            <a:off x="6992620" y="4172585"/>
            <a:ext cx="2120900" cy="5613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en-US" altLang="zh-CN" sz="1600" dirty="0">
                <a:ea typeface="宋体" panose="02010600030101010101" pitchFamily="2" charset="-122"/>
                <a:sym typeface="+mn-ea"/>
              </a:rPr>
              <a:t>Yandex</a:t>
            </a:r>
            <a:r>
              <a:rPr lang="zh-CN" altLang="zh-CN" sz="1600" dirty="0">
                <a:ea typeface="宋体" panose="02010600030101010101" pitchFamily="2" charset="-122"/>
                <a:sym typeface="+mn-ea"/>
              </a:rPr>
              <a:t>，俄罗斯科技公司开源了</a:t>
            </a:r>
            <a:r>
              <a:rPr lang="en-US" altLang="zh-CN" sz="1600" dirty="0">
                <a:ea typeface="宋体" panose="02010600030101010101" pitchFamily="2" charset="-122"/>
                <a:sym typeface="+mn-ea"/>
              </a:rPr>
              <a:t>CatBoost</a:t>
            </a:r>
            <a:endParaRPr lang="zh-CN" sz="1600" dirty="0">
              <a:ea typeface="宋体" panose="02010600030101010101" pitchFamily="2" charset="-122"/>
              <a:sym typeface="+mn-ea"/>
            </a:endParaRPr>
          </a:p>
        </p:txBody>
      </p:sp>
      <p:sp>
        <p:nvSpPr>
          <p:cNvPr id="14" name="Content Placeholder 2"/>
          <p:cNvSpPr txBox="1">
            <a:spLocks noGrp="1"/>
          </p:cNvSpPr>
          <p:nvPr/>
        </p:nvSpPr>
        <p:spPr>
          <a:xfrm>
            <a:off x="9500870" y="4191635"/>
            <a:ext cx="2120900" cy="5613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en-US" altLang="zh-CN" sz="1600" dirty="0">
                <a:ea typeface="宋体" panose="02010600030101010101" pitchFamily="2" charset="-122"/>
                <a:sym typeface="+mn-ea"/>
              </a:rPr>
              <a:t>Stanford </a:t>
            </a:r>
            <a:r>
              <a:rPr lang="zh-CN" altLang="zh-CN" sz="1600" dirty="0">
                <a:ea typeface="宋体" panose="02010600030101010101" pitchFamily="2" charset="-122"/>
                <a:sym typeface="+mn-ea"/>
              </a:rPr>
              <a:t>吴恩达团队提出</a:t>
            </a:r>
            <a:r>
              <a:rPr lang="en-US" altLang="zh-CN" sz="1600" dirty="0">
                <a:ea typeface="宋体" panose="02010600030101010101" pitchFamily="2" charset="-122"/>
                <a:sym typeface="+mn-ea"/>
              </a:rPr>
              <a:t>NGBoost</a:t>
            </a:r>
            <a:endParaRPr lang="zh-CN" sz="1600" dirty="0">
              <a:ea typeface="宋体" panose="02010600030101010101" pitchFamily="2" charset="-122"/>
              <a:sym typeface="+mn-ea"/>
            </a:endParaRPr>
          </a:p>
        </p:txBody>
      </p:sp>
    </p:spTree>
    <p:custDataLst>
      <p:tags r:id="rId1"/>
    </p:custDataLst>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fontScale="90000"/>
          </a:bodyPr>
          <a:lstStyle>
            <a:lvl1pPr>
              <a:defRPr>
                <a:solidFill>
                  <a:srgbClr val="C00000"/>
                </a:solidFill>
              </a:defRPr>
            </a:lvl1pPr>
          </a:lstStyle>
          <a:p>
            <a:r>
              <a:rPr lang="en-US" dirty="0">
                <a:ea typeface="宋体" panose="02010600030101010101" pitchFamily="2" charset="-122"/>
                <a:sym typeface="+mn-ea"/>
              </a:rPr>
              <a:t>XGBoost</a:t>
            </a:r>
            <a:endParaRPr lang="en-US" altLang="zh-CN" dirty="0">
              <a:ea typeface="宋体" panose="02010600030101010101" pitchFamily="2" charset="-122"/>
              <a:sym typeface="+mn-ea"/>
            </a:endParaRPr>
          </a:p>
        </p:txBody>
      </p:sp>
      <p:sp>
        <p:nvSpPr>
          <p:cNvPr id="131" name="Content Placeholder 2"/>
          <p:cNvSpPr txBox="1">
            <a:spLocks noGrp="1"/>
          </p:cNvSpPr>
          <p:nvPr/>
        </p:nvSpPr>
        <p:spPr>
          <a:xfrm>
            <a:off x="598805" y="1385570"/>
            <a:ext cx="6230620"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en-US" altLang="zh-CN" sz="1600" dirty="0">
                <a:ea typeface="宋体" panose="02010600030101010101" pitchFamily="2" charset="-122"/>
                <a:sym typeface="+mn-ea"/>
              </a:rPr>
              <a:t>XGBoost</a:t>
            </a:r>
            <a:r>
              <a:rPr lang="zh-CN" sz="1600" dirty="0">
                <a:ea typeface="宋体" panose="02010600030101010101" pitchFamily="2" charset="-122"/>
                <a:sym typeface="+mn-ea"/>
              </a:rPr>
              <a:t>：</a:t>
            </a:r>
            <a:endParaRPr sz="1600" dirty="0">
              <a:ea typeface="宋体" panose="02010600030101010101" pitchFamily="2" charset="-122"/>
              <a:sym typeface="+mn-ea"/>
            </a:endParaRPr>
          </a:p>
          <a:p>
            <a:pPr>
              <a:lnSpc>
                <a:spcPct val="150000"/>
              </a:lnSpc>
            </a:pPr>
            <a:r>
              <a:rPr lang="zh-CN" sz="1600" dirty="0">
                <a:ea typeface="宋体" panose="02010600030101010101" pitchFamily="2" charset="-122"/>
                <a:sym typeface="+mn-ea"/>
              </a:rPr>
              <a:t>https://arxiv.org/abs/1603.02754</a:t>
            </a:r>
          </a:p>
          <a:p>
            <a:pPr>
              <a:lnSpc>
                <a:spcPct val="150000"/>
              </a:lnSpc>
            </a:pPr>
            <a:r>
              <a:rPr lang="zh-CN" sz="1600" dirty="0">
                <a:ea typeface="宋体" panose="02010600030101010101" pitchFamily="2" charset="-122"/>
                <a:sym typeface="+mn-ea"/>
              </a:rPr>
              <a:t>对于一个问题，</a:t>
            </a:r>
            <a:r>
              <a:rPr lang="en-US" altLang="zh-CN" sz="1600" dirty="0">
                <a:ea typeface="宋体" panose="02010600030101010101" pitchFamily="2" charset="-122"/>
                <a:sym typeface="+mn-ea"/>
              </a:rPr>
              <a:t>INPUT X: age, gender, occupation, .... </a:t>
            </a:r>
          </a:p>
          <a:p>
            <a:pPr>
              <a:lnSpc>
                <a:spcPct val="150000"/>
              </a:lnSpc>
            </a:pPr>
            <a:endParaRPr lang="en-US" altLang="zh-CN" sz="1600" dirty="0">
              <a:ea typeface="宋体" panose="02010600030101010101" pitchFamily="2" charset="-122"/>
              <a:sym typeface="+mn-ea"/>
            </a:endParaRPr>
          </a:p>
          <a:p>
            <a:pPr>
              <a:lnSpc>
                <a:spcPct val="150000"/>
              </a:lnSpc>
            </a:pPr>
            <a:endParaRPr lang="en-US" altLang="zh-CN" sz="1600" dirty="0">
              <a:ea typeface="宋体" panose="02010600030101010101" pitchFamily="2" charset="-122"/>
              <a:sym typeface="+mn-ea"/>
            </a:endParaRPr>
          </a:p>
          <a:p>
            <a:pPr>
              <a:lnSpc>
                <a:spcPct val="150000"/>
              </a:lnSpc>
            </a:pPr>
            <a:endParaRPr lang="en-US" altLang="zh-CN" sz="1600" dirty="0">
              <a:ea typeface="宋体" panose="02010600030101010101" pitchFamily="2" charset="-122"/>
              <a:sym typeface="+mn-ea"/>
            </a:endParaRPr>
          </a:p>
          <a:p>
            <a:pPr>
              <a:lnSpc>
                <a:spcPct val="150000"/>
              </a:lnSpc>
            </a:pPr>
            <a:endParaRPr lang="en-US" altLang="zh-CN" sz="1600" dirty="0">
              <a:ea typeface="宋体" panose="02010600030101010101" pitchFamily="2" charset="-122"/>
              <a:sym typeface="+mn-ea"/>
            </a:endParaRPr>
          </a:p>
          <a:p>
            <a:pPr>
              <a:lnSpc>
                <a:spcPct val="150000"/>
              </a:lnSpc>
            </a:pPr>
            <a:endParaRPr lang="en-US" altLang="zh-CN" sz="1600" dirty="0">
              <a:ea typeface="宋体" panose="02010600030101010101" pitchFamily="2" charset="-122"/>
              <a:sym typeface="+mn-ea"/>
            </a:endParaRPr>
          </a:p>
          <a:p>
            <a:pPr>
              <a:lnSpc>
                <a:spcPct val="150000"/>
              </a:lnSpc>
            </a:pPr>
            <a:endParaRPr lang="en-US" altLang="zh-CN" sz="1600" dirty="0">
              <a:ea typeface="宋体" panose="02010600030101010101" pitchFamily="2" charset="-122"/>
              <a:sym typeface="+mn-ea"/>
            </a:endParaRPr>
          </a:p>
          <a:p>
            <a:pPr marL="0" indent="0">
              <a:lnSpc>
                <a:spcPct val="150000"/>
              </a:lnSpc>
              <a:buNone/>
            </a:pPr>
            <a:endParaRPr sz="1600" dirty="0">
              <a:ea typeface="宋体" panose="02010600030101010101" pitchFamily="2" charset="-122"/>
              <a:sym typeface="+mn-ea"/>
            </a:endParaRPr>
          </a:p>
          <a:p>
            <a:pPr>
              <a:lnSpc>
                <a:spcPct val="150000"/>
              </a:lnSpc>
            </a:pPr>
            <a:endParaRPr sz="1600" dirty="0">
              <a:ea typeface="宋体" panose="02010600030101010101" pitchFamily="2" charset="-122"/>
              <a:sym typeface="+mn-ea"/>
            </a:endParaRPr>
          </a:p>
          <a:p>
            <a:pPr>
              <a:lnSpc>
                <a:spcPct val="150000"/>
              </a:lnSpc>
            </a:pPr>
            <a:endParaRPr sz="1600" dirty="0">
              <a:ea typeface="宋体" panose="02010600030101010101" pitchFamily="2" charset="-122"/>
              <a:sym typeface="+mn-ea"/>
            </a:endParaRPr>
          </a:p>
          <a:p>
            <a:pPr>
              <a:lnSpc>
                <a:spcPct val="150000"/>
              </a:lnSpc>
            </a:pPr>
            <a:endParaRPr sz="1600" dirty="0">
              <a:ea typeface="宋体" panose="02010600030101010101" pitchFamily="2" charset="-122"/>
              <a:sym typeface="+mn-ea"/>
            </a:endParaRPr>
          </a:p>
        </p:txBody>
      </p:sp>
      <p:pic>
        <p:nvPicPr>
          <p:cNvPr id="2" name="图片 1"/>
          <p:cNvPicPr>
            <a:picLocks noChangeAspect="1"/>
          </p:cNvPicPr>
          <p:nvPr>
            <p:custDataLst>
              <p:tags r:id="rId2"/>
            </p:custDataLst>
          </p:nvPr>
        </p:nvPicPr>
        <p:blipFill>
          <a:blip r:embed="rId5"/>
          <a:stretch>
            <a:fillRect/>
          </a:stretch>
        </p:blipFill>
        <p:spPr>
          <a:xfrm>
            <a:off x="1865630" y="3138805"/>
            <a:ext cx="2428875" cy="2276475"/>
          </a:xfrm>
          <a:prstGeom prst="rect">
            <a:avLst/>
          </a:prstGeom>
        </p:spPr>
      </p:pic>
      <p:sp>
        <p:nvSpPr>
          <p:cNvPr id="4" name="Content Placeholder 2"/>
          <p:cNvSpPr txBox="1">
            <a:spLocks noGrp="1"/>
          </p:cNvSpPr>
          <p:nvPr/>
        </p:nvSpPr>
        <p:spPr>
          <a:xfrm>
            <a:off x="5888355" y="1385570"/>
            <a:ext cx="6230620"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endParaRPr lang="en-US" altLang="zh-CN" sz="1600" dirty="0">
              <a:ea typeface="宋体" panose="02010600030101010101" pitchFamily="2" charset="-122"/>
              <a:sym typeface="+mn-ea"/>
            </a:endParaRPr>
          </a:p>
          <a:p>
            <a:pPr marL="0" indent="0">
              <a:lnSpc>
                <a:spcPct val="150000"/>
              </a:lnSpc>
              <a:buNone/>
            </a:pPr>
            <a:endParaRPr lang="en-US" altLang="zh-CN" sz="1600" dirty="0">
              <a:ea typeface="宋体" panose="02010600030101010101" pitchFamily="2" charset="-122"/>
              <a:sym typeface="+mn-ea"/>
            </a:endParaRPr>
          </a:p>
          <a:p>
            <a:pPr marL="0" indent="0">
              <a:lnSpc>
                <a:spcPct val="150000"/>
              </a:lnSpc>
              <a:buNone/>
            </a:pPr>
            <a:r>
              <a:rPr lang="en-US" altLang="zh-CN" sz="1600" dirty="0">
                <a:ea typeface="宋体" panose="02010600030101010101" pitchFamily="2" charset="-122"/>
                <a:sym typeface="+mn-ea"/>
              </a:rPr>
              <a:t>Target y: How does the person like computer games?</a:t>
            </a:r>
          </a:p>
          <a:p>
            <a:pPr>
              <a:lnSpc>
                <a:spcPct val="150000"/>
              </a:lnSpc>
            </a:pPr>
            <a:endParaRPr sz="1600" dirty="0">
              <a:ea typeface="宋体" panose="02010600030101010101" pitchFamily="2" charset="-122"/>
              <a:sym typeface="+mn-ea"/>
            </a:endParaRPr>
          </a:p>
          <a:p>
            <a:pPr>
              <a:lnSpc>
                <a:spcPct val="150000"/>
              </a:lnSpc>
            </a:pPr>
            <a:endParaRPr sz="1600" dirty="0">
              <a:ea typeface="宋体" panose="02010600030101010101" pitchFamily="2" charset="-122"/>
              <a:sym typeface="+mn-ea"/>
            </a:endParaRPr>
          </a:p>
          <a:p>
            <a:pPr>
              <a:lnSpc>
                <a:spcPct val="150000"/>
              </a:lnSpc>
            </a:pPr>
            <a:endParaRPr sz="1600" dirty="0">
              <a:ea typeface="宋体" panose="02010600030101010101" pitchFamily="2" charset="-122"/>
              <a:sym typeface="+mn-ea"/>
            </a:endParaRPr>
          </a:p>
          <a:p>
            <a:pPr>
              <a:lnSpc>
                <a:spcPct val="150000"/>
              </a:lnSpc>
            </a:pPr>
            <a:endParaRPr sz="1600" dirty="0">
              <a:ea typeface="宋体" panose="02010600030101010101" pitchFamily="2" charset="-122"/>
              <a:sym typeface="+mn-ea"/>
            </a:endParaRPr>
          </a:p>
        </p:txBody>
      </p:sp>
      <p:pic>
        <p:nvPicPr>
          <p:cNvPr id="7" name="图片 6" descr="XGBoost-1"/>
          <p:cNvPicPr>
            <a:picLocks noChangeAspect="1"/>
          </p:cNvPicPr>
          <p:nvPr/>
        </p:nvPicPr>
        <p:blipFill>
          <a:blip r:embed="rId6"/>
          <a:stretch>
            <a:fillRect/>
          </a:stretch>
        </p:blipFill>
        <p:spPr>
          <a:xfrm>
            <a:off x="6176010" y="3034030"/>
            <a:ext cx="4552950" cy="2857500"/>
          </a:xfrm>
          <a:prstGeom prst="rect">
            <a:avLst/>
          </a:prstGeom>
        </p:spPr>
      </p:pic>
      <p:sp>
        <p:nvSpPr>
          <p:cNvPr id="10" name="右箭头 9"/>
          <p:cNvSpPr/>
          <p:nvPr/>
        </p:nvSpPr>
        <p:spPr>
          <a:xfrm>
            <a:off x="5542280" y="3766820"/>
            <a:ext cx="421005" cy="274955"/>
          </a:xfrm>
          <a:prstGeom prst="rightArrow">
            <a:avLst/>
          </a:prstGeom>
          <a:solidFill>
            <a:srgbClr val="FFFFFF"/>
          </a:solidFill>
          <a:ln w="12700" cap="flat">
            <a:solidFill>
              <a:schemeClr val="accent1"/>
            </a:solidFill>
            <a:prstDash val="solid"/>
            <a:miter lim="8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ctr" forceAA="0">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n-lt"/>
              <a:ea typeface="+mn-ea"/>
              <a:cs typeface="+mn-cs"/>
              <a:sym typeface="Calibri" panose="020F0502020204030204"/>
            </a:endParaRPr>
          </a:p>
        </p:txBody>
      </p:sp>
      <p:sp>
        <p:nvSpPr>
          <p:cNvPr id="3" name="文本框 2"/>
          <p:cNvSpPr txBox="1"/>
          <p:nvPr/>
        </p:nvSpPr>
        <p:spPr>
          <a:xfrm>
            <a:off x="7131050" y="5982335"/>
            <a:ext cx="2731770" cy="33591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none" lIns="45719" tIns="45719" rIns="45719" bIns="45719" numCol="1" spcCol="38100" rtlCol="0" anchor="t" forceAA="0">
            <a:spAutoFit/>
          </a:bodyPr>
          <a:lstStyle/>
          <a:p>
            <a:pPr marL="0" marR="0" indent="0" algn="l" defTabSz="914400" rtl="0" fontAlgn="auto" latinLnBrk="0" hangingPunct="0">
              <a:lnSpc>
                <a:spcPct val="100000"/>
              </a:lnSpc>
              <a:spcBef>
                <a:spcPts val="0"/>
              </a:spcBef>
              <a:spcAft>
                <a:spcPts val="0"/>
              </a:spcAft>
              <a:buClrTx/>
              <a:buSzTx/>
              <a:buFontTx/>
              <a:buNone/>
            </a:pPr>
            <a:r>
              <a:rPr lang="zh-CN" altLang="en-US" sz="1600" dirty="0">
                <a:ea typeface="宋体" panose="02010600030101010101" pitchFamily="2" charset="-122"/>
                <a:sym typeface="+mn-ea"/>
              </a:rPr>
              <a:t>每个叶子节点对应预测的分数</a:t>
            </a:r>
            <a:endParaRPr kumimoji="0" lang="zh-CN" altLang="en-US" sz="1600" b="0" i="0" u="none" strike="noStrike" cap="none" spc="0" normalizeH="0" baseline="0">
              <a:ln>
                <a:noFill/>
              </a:ln>
              <a:solidFill>
                <a:srgbClr val="000000"/>
              </a:solidFill>
              <a:effectLst/>
              <a:uFillTx/>
              <a:latin typeface="+mn-lt"/>
              <a:ea typeface="+mn-ea"/>
              <a:cs typeface="+mn-cs"/>
              <a:sym typeface="Calibri" panose="020F0502020204030204"/>
            </a:endParaRPr>
          </a:p>
        </p:txBody>
      </p:sp>
      <p:sp>
        <p:nvSpPr>
          <p:cNvPr id="5" name="文本框 4"/>
          <p:cNvSpPr txBox="1"/>
          <p:nvPr/>
        </p:nvSpPr>
        <p:spPr>
          <a:xfrm>
            <a:off x="1970405" y="5971540"/>
            <a:ext cx="2557780" cy="33591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none" lIns="45719" tIns="45719" rIns="45719" bIns="45719" numCol="1" spcCol="38100" rtlCol="0" anchor="t" forceAA="0">
            <a:spAutoFit/>
          </a:bodyPr>
          <a:lstStyle/>
          <a:p>
            <a:pPr marL="0" marR="0" indent="0" algn="l" defTabSz="914400" rtl="0" fontAlgn="auto" latinLnBrk="0" hangingPunct="0">
              <a:lnSpc>
                <a:spcPct val="100000"/>
              </a:lnSpc>
              <a:spcBef>
                <a:spcPts val="0"/>
              </a:spcBef>
              <a:spcAft>
                <a:spcPts val="0"/>
              </a:spcAft>
              <a:buClrTx/>
              <a:buSzTx/>
              <a:buFontTx/>
              <a:buNone/>
            </a:pPr>
            <a:r>
              <a:rPr lang="zh-CN" sz="1600" dirty="0">
                <a:ea typeface="宋体" panose="02010600030101010101" pitchFamily="2" charset="-122"/>
                <a:sym typeface="+mn-ea"/>
              </a:rPr>
              <a:t>基学习器，采用</a:t>
            </a:r>
            <a:r>
              <a:rPr lang="en-US" altLang="zh-CN" sz="1600" dirty="0">
                <a:ea typeface="宋体" panose="02010600030101010101" pitchFamily="2" charset="-122"/>
                <a:sym typeface="+mn-ea"/>
              </a:rPr>
              <a:t>CART</a:t>
            </a:r>
            <a:r>
              <a:rPr lang="zh-CN" altLang="en-US" sz="1600" dirty="0">
                <a:ea typeface="宋体" panose="02010600030101010101" pitchFamily="2" charset="-122"/>
                <a:sym typeface="+mn-ea"/>
              </a:rPr>
              <a:t>回归树</a:t>
            </a:r>
            <a:endParaRPr kumimoji="0" lang="zh-CN" altLang="en-US" sz="1600" b="0" i="0" u="none" strike="noStrike" cap="none" spc="0" normalizeH="0" baseline="0">
              <a:ln>
                <a:noFill/>
              </a:ln>
              <a:solidFill>
                <a:srgbClr val="000000"/>
              </a:solidFill>
              <a:effectLst/>
              <a:uFillTx/>
              <a:latin typeface="+mn-lt"/>
              <a:ea typeface="+mn-ea"/>
              <a:cs typeface="+mn-cs"/>
              <a:sym typeface="Calibri" panose="020F0502020204030204"/>
            </a:endParaRPr>
          </a:p>
        </p:txBody>
      </p:sp>
    </p:spTree>
    <p:custDataLst>
      <p:tags r:id="rId1"/>
    </p:custDataLst>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fontScale="90000"/>
          </a:bodyPr>
          <a:lstStyle>
            <a:lvl1pPr>
              <a:defRPr>
                <a:solidFill>
                  <a:srgbClr val="C00000"/>
                </a:solidFill>
              </a:defRPr>
            </a:lvl1pPr>
          </a:lstStyle>
          <a:p>
            <a:r>
              <a:rPr lang="en-US" dirty="0">
                <a:ea typeface="宋体" panose="02010600030101010101" pitchFamily="2" charset="-122"/>
                <a:sym typeface="+mn-ea"/>
              </a:rPr>
              <a:t>XGBoost</a:t>
            </a:r>
            <a:endParaRPr lang="en-US" altLang="zh-CN" dirty="0">
              <a:ea typeface="宋体" panose="02010600030101010101" pitchFamily="2" charset="-122"/>
              <a:sym typeface="+mn-ea"/>
            </a:endParaRPr>
          </a:p>
        </p:txBody>
      </p:sp>
      <p:sp>
        <p:nvSpPr>
          <p:cNvPr id="131" name="Content Placeholder 2"/>
          <p:cNvSpPr txBox="1">
            <a:spLocks noGrp="1"/>
          </p:cNvSpPr>
          <p:nvPr/>
        </p:nvSpPr>
        <p:spPr>
          <a:xfrm>
            <a:off x="598805" y="1385570"/>
            <a:ext cx="5699125"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en-US" sz="1600" dirty="0">
                <a:ea typeface="宋体" panose="02010600030101010101" pitchFamily="2" charset="-122"/>
                <a:sym typeface="+mn-ea"/>
              </a:rPr>
              <a:t>XGBoost</a:t>
            </a:r>
            <a:r>
              <a:rPr lang="zh-CN" sz="1600" dirty="0">
                <a:ea typeface="宋体" panose="02010600030101010101" pitchFamily="2" charset="-122"/>
                <a:sym typeface="+mn-ea"/>
              </a:rPr>
              <a:t>：</a:t>
            </a:r>
            <a:endParaRPr sz="1600" dirty="0">
              <a:ea typeface="宋体" panose="02010600030101010101" pitchFamily="2" charset="-122"/>
              <a:sym typeface="+mn-ea"/>
            </a:endParaRPr>
          </a:p>
          <a:p>
            <a:pPr>
              <a:lnSpc>
                <a:spcPct val="150000"/>
              </a:lnSpc>
            </a:pPr>
            <a:r>
              <a:rPr lang="zh-CN" sz="1600" dirty="0">
                <a:ea typeface="宋体" panose="02010600030101010101" pitchFamily="2" charset="-122"/>
                <a:sym typeface="+mn-ea"/>
              </a:rPr>
              <a:t>目标函数</a:t>
            </a:r>
            <a:r>
              <a:rPr lang="en-US" altLang="zh-CN" sz="1600" dirty="0">
                <a:ea typeface="宋体" panose="02010600030101010101" pitchFamily="2" charset="-122"/>
                <a:sym typeface="+mn-ea"/>
              </a:rPr>
              <a:t>=</a:t>
            </a:r>
            <a:r>
              <a:rPr lang="zh-CN" altLang="en-US" sz="1600" dirty="0">
                <a:ea typeface="宋体" panose="02010600030101010101" pitchFamily="2" charset="-122"/>
                <a:sym typeface="+mn-ea"/>
              </a:rPr>
              <a:t>损失函数 </a:t>
            </a:r>
            <a:r>
              <a:rPr lang="en-US" altLang="zh-CN" sz="1600" dirty="0">
                <a:ea typeface="宋体" panose="02010600030101010101" pitchFamily="2" charset="-122"/>
                <a:sym typeface="+mn-ea"/>
              </a:rPr>
              <a:t>+ </a:t>
            </a:r>
            <a:r>
              <a:rPr lang="zh-CN" altLang="en-US" sz="1600" dirty="0">
                <a:ea typeface="宋体" panose="02010600030101010101" pitchFamily="2" charset="-122"/>
                <a:sym typeface="+mn-ea"/>
              </a:rPr>
              <a:t>正则化项</a:t>
            </a:r>
          </a:p>
          <a:p>
            <a:pPr>
              <a:lnSpc>
                <a:spcPct val="150000"/>
              </a:lnSpc>
            </a:pPr>
            <a:endParaRPr sz="1600" dirty="0">
              <a:ea typeface="宋体" panose="02010600030101010101" pitchFamily="2" charset="-122"/>
              <a:sym typeface="+mn-ea"/>
            </a:endParaRPr>
          </a:p>
          <a:p>
            <a:pPr>
              <a:lnSpc>
                <a:spcPct val="150000"/>
              </a:lnSpc>
            </a:pPr>
            <a:endParaRPr sz="1600" dirty="0">
              <a:ea typeface="宋体" panose="02010600030101010101" pitchFamily="2" charset="-122"/>
              <a:sym typeface="+mn-ea"/>
            </a:endParaRPr>
          </a:p>
          <a:p>
            <a:pPr>
              <a:lnSpc>
                <a:spcPct val="150000"/>
              </a:lnSpc>
            </a:pPr>
            <a:r>
              <a:rPr sz="1600" dirty="0">
                <a:ea typeface="宋体" panose="02010600030101010101" pitchFamily="2" charset="-122"/>
                <a:sym typeface="+mn-ea"/>
              </a:rPr>
              <a:t>误差函数尽量拟合训练数据，正则化项鼓励简单的模型</a:t>
            </a:r>
          </a:p>
          <a:p>
            <a:pPr>
              <a:lnSpc>
                <a:spcPct val="150000"/>
              </a:lnSpc>
            </a:pPr>
            <a:r>
              <a:rPr lang="zh-CN" sz="1600" dirty="0">
                <a:ea typeface="宋体" panose="02010600030101010101" pitchFamily="2" charset="-122"/>
                <a:sym typeface="+mn-ea"/>
              </a:rPr>
              <a:t>            用于</a:t>
            </a:r>
            <a:r>
              <a:rPr sz="1600" dirty="0">
                <a:ea typeface="宋体" panose="02010600030101010101" pitchFamily="2" charset="-122"/>
                <a:sym typeface="+mn-ea"/>
              </a:rPr>
              <a:t>控制树的复杂度，</a:t>
            </a:r>
            <a:r>
              <a:rPr lang="zh-CN" sz="1600" dirty="0">
                <a:ea typeface="宋体" panose="02010600030101010101" pitchFamily="2" charset="-122"/>
                <a:sym typeface="+mn-ea"/>
              </a:rPr>
              <a:t>防止</a:t>
            </a:r>
            <a:r>
              <a:rPr sz="1600" dirty="0">
                <a:ea typeface="宋体" panose="02010600030101010101" pitchFamily="2" charset="-122"/>
                <a:sym typeface="+mn-ea"/>
              </a:rPr>
              <a:t>过拟合</a:t>
            </a:r>
            <a:r>
              <a:rPr lang="zh-CN" sz="1600" dirty="0">
                <a:ea typeface="宋体" panose="02010600030101010101" pitchFamily="2" charset="-122"/>
                <a:sym typeface="+mn-ea"/>
              </a:rPr>
              <a:t>，使得模型更简化，也使得最终的模型的预测结果更稳定</a:t>
            </a:r>
          </a:p>
          <a:p>
            <a:pPr>
              <a:lnSpc>
                <a:spcPct val="150000"/>
              </a:lnSpc>
            </a:pPr>
            <a:endParaRPr sz="1600" dirty="0">
              <a:ea typeface="宋体" panose="02010600030101010101" pitchFamily="2" charset="-122"/>
              <a:sym typeface="+mn-ea"/>
            </a:endParaRPr>
          </a:p>
          <a:p>
            <a:pPr>
              <a:lnSpc>
                <a:spcPct val="150000"/>
              </a:lnSpc>
            </a:pPr>
            <a:endParaRPr sz="1600" dirty="0">
              <a:ea typeface="宋体" panose="02010600030101010101" pitchFamily="2" charset="-122"/>
              <a:sym typeface="+mn-ea"/>
            </a:endParaRPr>
          </a:p>
          <a:p>
            <a:pPr>
              <a:lnSpc>
                <a:spcPct val="150000"/>
              </a:lnSpc>
            </a:pPr>
            <a:endParaRPr sz="1600" dirty="0">
              <a:ea typeface="宋体" panose="02010600030101010101" pitchFamily="2" charset="-122"/>
              <a:sym typeface="+mn-ea"/>
            </a:endParaRPr>
          </a:p>
        </p:txBody>
      </p:sp>
      <p:graphicFrame>
        <p:nvGraphicFramePr>
          <p:cNvPr id="8" name="对象 -2147482616"/>
          <p:cNvGraphicFramePr>
            <a:graphicFrameLocks noChangeAspect="1"/>
          </p:cNvGraphicFramePr>
          <p:nvPr/>
        </p:nvGraphicFramePr>
        <p:xfrm>
          <a:off x="1606551" y="2293303"/>
          <a:ext cx="2102485" cy="332105"/>
        </p:xfrm>
        <a:graphic>
          <a:graphicData uri="http://schemas.openxmlformats.org/presentationml/2006/ole">
            <mc:AlternateContent xmlns:mc="http://schemas.openxmlformats.org/markup-compatibility/2006">
              <mc:Choice xmlns:v="urn:schemas-microsoft-com:vml" Requires="v">
                <p:oleObj spid="_x0000_s3085" r:id="rId5" imgW="1384300" imgH="215900" progId="Equation.KSEE3">
                  <p:embed/>
                </p:oleObj>
              </mc:Choice>
              <mc:Fallback>
                <p:oleObj r:id="rId5" imgW="1384300" imgH="215900" progId="Equation.KSEE3">
                  <p:embed/>
                  <p:pic>
                    <p:nvPicPr>
                      <p:cNvPr id="0" name="图片 3075"/>
                      <p:cNvPicPr/>
                      <p:nvPr/>
                    </p:nvPicPr>
                    <p:blipFill>
                      <a:blip r:embed="rId6"/>
                      <a:stretch>
                        <a:fillRect/>
                      </a:stretch>
                    </p:blipFill>
                    <p:spPr>
                      <a:xfrm>
                        <a:off x="1606551" y="2293303"/>
                        <a:ext cx="2102485" cy="332105"/>
                      </a:xfrm>
                      <a:prstGeom prst="rect">
                        <a:avLst/>
                      </a:prstGeom>
                      <a:noFill/>
                      <a:ln w="38100">
                        <a:noFill/>
                        <a:miter/>
                      </a:ln>
                    </p:spPr>
                  </p:pic>
                </p:oleObj>
              </mc:Fallback>
            </mc:AlternateContent>
          </a:graphicData>
        </a:graphic>
      </p:graphicFrame>
      <p:sp>
        <p:nvSpPr>
          <p:cNvPr id="11" name="右箭头 10"/>
          <p:cNvSpPr/>
          <p:nvPr/>
        </p:nvSpPr>
        <p:spPr>
          <a:xfrm rot="8160000">
            <a:off x="2345690" y="2602865"/>
            <a:ext cx="421005" cy="274955"/>
          </a:xfrm>
          <a:prstGeom prst="rightArrow">
            <a:avLst/>
          </a:prstGeom>
          <a:solidFill>
            <a:srgbClr val="FFFFFF"/>
          </a:solidFill>
          <a:ln w="12700" cap="flat">
            <a:solidFill>
              <a:schemeClr val="accent1"/>
            </a:solidFill>
            <a:prstDash val="solid"/>
            <a:miter lim="8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ctr" forceAA="0">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n-lt"/>
              <a:ea typeface="+mn-ea"/>
              <a:cs typeface="+mn-cs"/>
              <a:sym typeface="Calibri" panose="020F0502020204030204"/>
            </a:endParaRPr>
          </a:p>
        </p:txBody>
      </p:sp>
      <p:sp>
        <p:nvSpPr>
          <p:cNvPr id="3" name="Content Placeholder 2"/>
          <p:cNvSpPr txBox="1">
            <a:spLocks noGrp="1"/>
          </p:cNvSpPr>
          <p:nvPr/>
        </p:nvSpPr>
        <p:spPr>
          <a:xfrm>
            <a:off x="975360" y="2830195"/>
            <a:ext cx="1966595" cy="506095"/>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zh-CN" sz="1600" dirty="0">
                <a:ea typeface="宋体" panose="02010600030101010101" pitchFamily="2" charset="-122"/>
                <a:sym typeface="+mn-ea"/>
              </a:rPr>
              <a:t>损失函数：拟合数据</a:t>
            </a:r>
          </a:p>
        </p:txBody>
      </p:sp>
      <p:sp>
        <p:nvSpPr>
          <p:cNvPr id="5" name="Content Placeholder 2"/>
          <p:cNvSpPr txBox="1">
            <a:spLocks noGrp="1"/>
          </p:cNvSpPr>
          <p:nvPr/>
        </p:nvSpPr>
        <p:spPr>
          <a:xfrm>
            <a:off x="3199765" y="2820670"/>
            <a:ext cx="2795905" cy="506095"/>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zh-CN" sz="1600" dirty="0">
                <a:ea typeface="宋体" panose="02010600030101010101" pitchFamily="2" charset="-122"/>
                <a:sym typeface="+mn-ea"/>
              </a:rPr>
              <a:t>正则化项：惩罚复杂模型</a:t>
            </a:r>
          </a:p>
        </p:txBody>
      </p:sp>
      <p:sp>
        <p:nvSpPr>
          <p:cNvPr id="6" name="右箭头 5"/>
          <p:cNvSpPr/>
          <p:nvPr/>
        </p:nvSpPr>
        <p:spPr>
          <a:xfrm rot="3180000">
            <a:off x="3285490" y="2602865"/>
            <a:ext cx="421005" cy="274955"/>
          </a:xfrm>
          <a:prstGeom prst="rightArrow">
            <a:avLst/>
          </a:prstGeom>
          <a:solidFill>
            <a:srgbClr val="FFFFFF"/>
          </a:solidFill>
          <a:ln w="12700" cap="flat">
            <a:solidFill>
              <a:schemeClr val="accent1"/>
            </a:solidFill>
            <a:prstDash val="solid"/>
            <a:miter lim="8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ctr" forceAA="0">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n-lt"/>
              <a:ea typeface="+mn-ea"/>
              <a:cs typeface="+mn-cs"/>
              <a:sym typeface="Calibri" panose="020F0502020204030204"/>
            </a:endParaRPr>
          </a:p>
        </p:txBody>
      </p:sp>
      <p:pic>
        <p:nvPicPr>
          <p:cNvPr id="10" name="图片 9" descr="XGBoost-1"/>
          <p:cNvPicPr>
            <a:picLocks noChangeAspect="1"/>
          </p:cNvPicPr>
          <p:nvPr/>
        </p:nvPicPr>
        <p:blipFill>
          <a:blip r:embed="rId7"/>
          <a:stretch>
            <a:fillRect/>
          </a:stretch>
        </p:blipFill>
        <p:spPr>
          <a:xfrm>
            <a:off x="6405245" y="2170430"/>
            <a:ext cx="4552950" cy="2857500"/>
          </a:xfrm>
          <a:prstGeom prst="rect">
            <a:avLst/>
          </a:prstGeom>
        </p:spPr>
      </p:pic>
      <p:graphicFrame>
        <p:nvGraphicFramePr>
          <p:cNvPr id="12" name="对象 -2147482616"/>
          <p:cNvGraphicFramePr>
            <a:graphicFrameLocks noChangeAspect="1"/>
          </p:cNvGraphicFramePr>
          <p:nvPr/>
        </p:nvGraphicFramePr>
        <p:xfrm>
          <a:off x="6980873" y="1838643"/>
          <a:ext cx="1158240" cy="371475"/>
        </p:xfrm>
        <a:graphic>
          <a:graphicData uri="http://schemas.openxmlformats.org/presentationml/2006/ole">
            <mc:AlternateContent xmlns:mc="http://schemas.openxmlformats.org/markup-compatibility/2006">
              <mc:Choice xmlns:v="urn:schemas-microsoft-com:vml" Requires="v">
                <p:oleObj spid="_x0000_s3086" r:id="rId8" imgW="762000" imgH="241300" progId="Equation.KSEE3">
                  <p:embed/>
                </p:oleObj>
              </mc:Choice>
              <mc:Fallback>
                <p:oleObj r:id="rId8" imgW="762000" imgH="241300" progId="Equation.KSEE3">
                  <p:embed/>
                  <p:pic>
                    <p:nvPicPr>
                      <p:cNvPr id="0" name="图片 3075"/>
                      <p:cNvPicPr/>
                      <p:nvPr/>
                    </p:nvPicPr>
                    <p:blipFill>
                      <a:blip r:embed="rId9"/>
                      <a:stretch>
                        <a:fillRect/>
                      </a:stretch>
                    </p:blipFill>
                    <p:spPr>
                      <a:xfrm>
                        <a:off x="6980873" y="1838643"/>
                        <a:ext cx="1158240" cy="371475"/>
                      </a:xfrm>
                      <a:prstGeom prst="rect">
                        <a:avLst/>
                      </a:prstGeom>
                      <a:noFill/>
                      <a:ln w="38100">
                        <a:noFill/>
                        <a:miter/>
                      </a:ln>
                    </p:spPr>
                  </p:pic>
                </p:oleObj>
              </mc:Fallback>
            </mc:AlternateContent>
          </a:graphicData>
        </a:graphic>
      </p:graphicFrame>
      <p:sp>
        <p:nvSpPr>
          <p:cNvPr id="14" name="Content Placeholder 2"/>
          <p:cNvSpPr txBox="1">
            <a:spLocks noGrp="1"/>
          </p:cNvSpPr>
          <p:nvPr/>
        </p:nvSpPr>
        <p:spPr>
          <a:xfrm>
            <a:off x="8320405" y="1727200"/>
            <a:ext cx="3585210" cy="483235"/>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en-US" altLang="zh-CN" sz="1600" dirty="0">
                <a:ea typeface="宋体" panose="02010600030101010101" pitchFamily="2" charset="-122"/>
                <a:sym typeface="+mn-ea"/>
              </a:rPr>
              <a:t>w </a:t>
            </a:r>
            <a:r>
              <a:rPr lang="zh-CN" altLang="zh-CN" sz="1600" dirty="0">
                <a:ea typeface="宋体" panose="02010600030101010101" pitchFamily="2" charset="-122"/>
                <a:sym typeface="+mn-ea"/>
              </a:rPr>
              <a:t>代表叶子向量， </a:t>
            </a:r>
            <a:r>
              <a:rPr lang="en-US" altLang="zh-CN" sz="1600" dirty="0">
                <a:ea typeface="宋体" panose="02010600030101010101" pitchFamily="2" charset="-122"/>
                <a:sym typeface="+mn-ea"/>
              </a:rPr>
              <a:t>q</a:t>
            </a:r>
            <a:r>
              <a:rPr lang="zh-CN" altLang="zh-CN" sz="1600" dirty="0">
                <a:ea typeface="宋体" panose="02010600030101010101" pitchFamily="2" charset="-122"/>
                <a:sym typeface="+mn-ea"/>
              </a:rPr>
              <a:t>表示树的结构</a:t>
            </a:r>
            <a:endParaRPr sz="1600" dirty="0">
              <a:ea typeface="宋体" panose="02010600030101010101" pitchFamily="2" charset="-122"/>
              <a:sym typeface="+mn-ea"/>
            </a:endParaRPr>
          </a:p>
          <a:p>
            <a:pPr>
              <a:lnSpc>
                <a:spcPct val="150000"/>
              </a:lnSpc>
            </a:pPr>
            <a:endParaRPr sz="1600" dirty="0">
              <a:ea typeface="宋体" panose="02010600030101010101" pitchFamily="2" charset="-122"/>
              <a:sym typeface="+mn-ea"/>
            </a:endParaRPr>
          </a:p>
          <a:p>
            <a:pPr>
              <a:lnSpc>
                <a:spcPct val="150000"/>
              </a:lnSpc>
            </a:pPr>
            <a:endParaRPr sz="1600" dirty="0">
              <a:ea typeface="宋体" panose="02010600030101010101" pitchFamily="2" charset="-122"/>
              <a:sym typeface="+mn-ea"/>
            </a:endParaRPr>
          </a:p>
          <a:p>
            <a:pPr>
              <a:lnSpc>
                <a:spcPct val="150000"/>
              </a:lnSpc>
            </a:pPr>
            <a:endParaRPr sz="1600" dirty="0">
              <a:ea typeface="宋体" panose="02010600030101010101" pitchFamily="2" charset="-122"/>
              <a:sym typeface="+mn-ea"/>
            </a:endParaRPr>
          </a:p>
        </p:txBody>
      </p:sp>
      <p:graphicFrame>
        <p:nvGraphicFramePr>
          <p:cNvPr id="16" name="对象 -2147482616"/>
          <p:cNvGraphicFramePr>
            <a:graphicFrameLocks noChangeAspect="1"/>
          </p:cNvGraphicFramePr>
          <p:nvPr/>
        </p:nvGraphicFramePr>
        <p:xfrm>
          <a:off x="1276668" y="4699953"/>
          <a:ext cx="2122170" cy="683895"/>
        </p:xfrm>
        <a:graphic>
          <a:graphicData uri="http://schemas.openxmlformats.org/presentationml/2006/ole">
            <mc:AlternateContent xmlns:mc="http://schemas.openxmlformats.org/markup-compatibility/2006">
              <mc:Choice xmlns:v="urn:schemas-microsoft-com:vml" Requires="v">
                <p:oleObj spid="_x0000_s3087" r:id="rId10" imgW="1397000" imgH="444500" progId="Equation.KSEE3">
                  <p:embed/>
                </p:oleObj>
              </mc:Choice>
              <mc:Fallback>
                <p:oleObj r:id="rId10" imgW="1397000" imgH="444500" progId="Equation.KSEE3">
                  <p:embed/>
                  <p:pic>
                    <p:nvPicPr>
                      <p:cNvPr id="0" name="图片 3075"/>
                      <p:cNvPicPr/>
                      <p:nvPr/>
                    </p:nvPicPr>
                    <p:blipFill>
                      <a:blip r:embed="rId11"/>
                      <a:stretch>
                        <a:fillRect/>
                      </a:stretch>
                    </p:blipFill>
                    <p:spPr>
                      <a:xfrm>
                        <a:off x="1276668" y="4699953"/>
                        <a:ext cx="2122170" cy="683895"/>
                      </a:xfrm>
                      <a:prstGeom prst="rect">
                        <a:avLst/>
                      </a:prstGeom>
                      <a:noFill/>
                      <a:ln w="38100">
                        <a:noFill/>
                        <a:miter/>
                      </a:ln>
                    </p:spPr>
                  </p:pic>
                </p:oleObj>
              </mc:Fallback>
            </mc:AlternateContent>
          </a:graphicData>
        </a:graphic>
      </p:graphicFrame>
      <p:sp>
        <p:nvSpPr>
          <p:cNvPr id="18" name="右箭头 17"/>
          <p:cNvSpPr/>
          <p:nvPr/>
        </p:nvSpPr>
        <p:spPr>
          <a:xfrm rot="8160000">
            <a:off x="1795145" y="5219065"/>
            <a:ext cx="421005" cy="274955"/>
          </a:xfrm>
          <a:prstGeom prst="rightArrow">
            <a:avLst/>
          </a:prstGeom>
          <a:solidFill>
            <a:srgbClr val="FFFFFF"/>
          </a:solidFill>
          <a:ln w="12700" cap="flat">
            <a:solidFill>
              <a:schemeClr val="accent1"/>
            </a:solidFill>
            <a:prstDash val="solid"/>
            <a:miter lim="8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ctr" forceAA="0">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n-lt"/>
              <a:ea typeface="+mn-ea"/>
              <a:cs typeface="+mn-cs"/>
              <a:sym typeface="Calibri" panose="020F0502020204030204"/>
            </a:endParaRPr>
          </a:p>
        </p:txBody>
      </p:sp>
      <p:sp>
        <p:nvSpPr>
          <p:cNvPr id="19" name="右箭头 18"/>
          <p:cNvSpPr/>
          <p:nvPr/>
        </p:nvSpPr>
        <p:spPr>
          <a:xfrm rot="3180000">
            <a:off x="3237865" y="5215255"/>
            <a:ext cx="421005" cy="274955"/>
          </a:xfrm>
          <a:prstGeom prst="rightArrow">
            <a:avLst/>
          </a:prstGeom>
          <a:solidFill>
            <a:srgbClr val="FFFFFF"/>
          </a:solidFill>
          <a:ln w="12700" cap="flat">
            <a:solidFill>
              <a:schemeClr val="accent1"/>
            </a:solidFill>
            <a:prstDash val="solid"/>
            <a:miter lim="8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ctr" forceAA="0">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n-lt"/>
              <a:ea typeface="+mn-ea"/>
              <a:cs typeface="+mn-cs"/>
              <a:sym typeface="Calibri" panose="020F0502020204030204"/>
            </a:endParaRPr>
          </a:p>
        </p:txBody>
      </p:sp>
      <p:sp>
        <p:nvSpPr>
          <p:cNvPr id="20" name="Content Placeholder 2"/>
          <p:cNvSpPr txBox="1">
            <a:spLocks noGrp="1"/>
          </p:cNvSpPr>
          <p:nvPr/>
        </p:nvSpPr>
        <p:spPr>
          <a:xfrm>
            <a:off x="858520" y="5572760"/>
            <a:ext cx="1966595" cy="506095"/>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en-US" altLang="zh-CN" sz="1600" dirty="0">
                <a:ea typeface="宋体" panose="02010600030101010101" pitchFamily="2" charset="-122"/>
                <a:sym typeface="+mn-ea"/>
              </a:rPr>
              <a:t>T</a:t>
            </a:r>
            <a:r>
              <a:rPr lang="zh-CN" sz="1600" dirty="0">
                <a:ea typeface="宋体" panose="02010600030101010101" pitchFamily="2" charset="-122"/>
                <a:sym typeface="+mn-ea"/>
              </a:rPr>
              <a:t>：叶子数量</a:t>
            </a:r>
          </a:p>
        </p:txBody>
      </p:sp>
      <p:sp>
        <p:nvSpPr>
          <p:cNvPr id="21" name="Content Placeholder 2"/>
          <p:cNvSpPr txBox="1">
            <a:spLocks noGrp="1"/>
          </p:cNvSpPr>
          <p:nvPr/>
        </p:nvSpPr>
        <p:spPr>
          <a:xfrm>
            <a:off x="2616200" y="5553710"/>
            <a:ext cx="2795905" cy="506095"/>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en-US" altLang="zh-CN" sz="1600" dirty="0">
                <a:ea typeface="宋体" panose="02010600030101010101" pitchFamily="2" charset="-122"/>
                <a:sym typeface="+mn-ea"/>
              </a:rPr>
              <a:t>wj</a:t>
            </a:r>
            <a:r>
              <a:rPr lang="zh-CN" altLang="en-US" sz="1600" dirty="0">
                <a:ea typeface="宋体" panose="02010600030101010101" pitchFamily="2" charset="-122"/>
                <a:sym typeface="+mn-ea"/>
              </a:rPr>
              <a:t>：叶子分数的</a:t>
            </a:r>
            <a:r>
              <a:rPr lang="en-US" altLang="zh-CN" sz="1600" dirty="0">
                <a:ea typeface="宋体" panose="02010600030101010101" pitchFamily="2" charset="-122"/>
                <a:sym typeface="+mn-ea"/>
              </a:rPr>
              <a:t>L2</a:t>
            </a:r>
            <a:r>
              <a:rPr lang="zh-CN" altLang="en-US" sz="1600" dirty="0">
                <a:ea typeface="宋体" panose="02010600030101010101" pitchFamily="2" charset="-122"/>
                <a:sym typeface="+mn-ea"/>
              </a:rPr>
              <a:t>正则项</a:t>
            </a:r>
          </a:p>
        </p:txBody>
      </p:sp>
      <p:graphicFrame>
        <p:nvGraphicFramePr>
          <p:cNvPr id="22" name="对象 -2147482616"/>
          <p:cNvGraphicFramePr>
            <a:graphicFrameLocks noChangeAspect="1"/>
          </p:cNvGraphicFramePr>
          <p:nvPr/>
        </p:nvGraphicFramePr>
        <p:xfrm>
          <a:off x="7791451" y="5110798"/>
          <a:ext cx="2546985" cy="606425"/>
        </p:xfrm>
        <a:graphic>
          <a:graphicData uri="http://schemas.openxmlformats.org/presentationml/2006/ole">
            <mc:AlternateContent xmlns:mc="http://schemas.openxmlformats.org/markup-compatibility/2006">
              <mc:Choice xmlns:v="urn:schemas-microsoft-com:vml" Requires="v">
                <p:oleObj spid="_x0000_s3088" r:id="rId12" imgW="1676400" imgH="393700" progId="Equation.KSEE3">
                  <p:embed/>
                </p:oleObj>
              </mc:Choice>
              <mc:Fallback>
                <p:oleObj r:id="rId12" imgW="1676400" imgH="393700" progId="Equation.KSEE3">
                  <p:embed/>
                  <p:pic>
                    <p:nvPicPr>
                      <p:cNvPr id="0" name="图片 3075"/>
                      <p:cNvPicPr/>
                      <p:nvPr/>
                    </p:nvPicPr>
                    <p:blipFill>
                      <a:blip r:embed="rId13"/>
                      <a:stretch>
                        <a:fillRect/>
                      </a:stretch>
                    </p:blipFill>
                    <p:spPr>
                      <a:xfrm>
                        <a:off x="7791451" y="5110798"/>
                        <a:ext cx="2546985" cy="606425"/>
                      </a:xfrm>
                      <a:prstGeom prst="rect">
                        <a:avLst/>
                      </a:prstGeom>
                      <a:noFill/>
                      <a:ln w="38100">
                        <a:noFill/>
                        <a:miter/>
                      </a:ln>
                    </p:spPr>
                  </p:pic>
                </p:oleObj>
              </mc:Fallback>
            </mc:AlternateContent>
          </a:graphicData>
        </a:graphic>
      </p:graphicFrame>
      <p:graphicFrame>
        <p:nvGraphicFramePr>
          <p:cNvPr id="24" name="对象 -2147482616"/>
          <p:cNvGraphicFramePr>
            <a:graphicFrameLocks noChangeAspect="1"/>
          </p:cNvGraphicFramePr>
          <p:nvPr/>
        </p:nvGraphicFramePr>
        <p:xfrm>
          <a:off x="821373" y="3950336"/>
          <a:ext cx="579120" cy="351790"/>
        </p:xfrm>
        <a:graphic>
          <a:graphicData uri="http://schemas.openxmlformats.org/presentationml/2006/ole">
            <mc:AlternateContent xmlns:mc="http://schemas.openxmlformats.org/markup-compatibility/2006">
              <mc:Choice xmlns:v="urn:schemas-microsoft-com:vml" Requires="v">
                <p:oleObj spid="_x0000_s3089" r:id="rId14" imgW="381000" imgH="228600" progId="Equation.KSEE3">
                  <p:embed/>
                </p:oleObj>
              </mc:Choice>
              <mc:Fallback>
                <p:oleObj r:id="rId14" imgW="381000" imgH="228600" progId="Equation.KSEE3">
                  <p:embed/>
                  <p:pic>
                    <p:nvPicPr>
                      <p:cNvPr id="0" name="图片 3075"/>
                      <p:cNvPicPr/>
                      <p:nvPr/>
                    </p:nvPicPr>
                    <p:blipFill>
                      <a:blip r:embed="rId15"/>
                      <a:stretch>
                        <a:fillRect/>
                      </a:stretch>
                    </p:blipFill>
                    <p:spPr>
                      <a:xfrm>
                        <a:off x="821373" y="3950336"/>
                        <a:ext cx="579120" cy="351790"/>
                      </a:xfrm>
                      <a:prstGeom prst="rect">
                        <a:avLst/>
                      </a:prstGeom>
                      <a:noFill/>
                      <a:ln w="38100">
                        <a:noFill/>
                        <a:miter/>
                      </a:ln>
                    </p:spPr>
                  </p:pic>
                </p:oleObj>
              </mc:Fallback>
            </mc:AlternateContent>
          </a:graphicData>
        </a:graphic>
      </p:graphicFrame>
      <p:graphicFrame>
        <p:nvGraphicFramePr>
          <p:cNvPr id="2" name="对象 -2147482616"/>
          <p:cNvGraphicFramePr>
            <a:graphicFrameLocks noChangeAspect="1"/>
          </p:cNvGraphicFramePr>
          <p:nvPr/>
        </p:nvGraphicFramePr>
        <p:xfrm>
          <a:off x="858203" y="6078538"/>
          <a:ext cx="193040" cy="254635"/>
        </p:xfrm>
        <a:graphic>
          <a:graphicData uri="http://schemas.openxmlformats.org/presentationml/2006/ole">
            <mc:AlternateContent xmlns:mc="http://schemas.openxmlformats.org/markup-compatibility/2006">
              <mc:Choice xmlns:v="urn:schemas-microsoft-com:vml" Requires="v">
                <p:oleObj spid="_x0000_s3090" r:id="rId16" imgW="127000" imgH="165100" progId="Equation.KSEE3">
                  <p:embed/>
                </p:oleObj>
              </mc:Choice>
              <mc:Fallback>
                <p:oleObj r:id="rId16" imgW="127000" imgH="165100" progId="Equation.KSEE3">
                  <p:embed/>
                  <p:pic>
                    <p:nvPicPr>
                      <p:cNvPr id="0" name="图片 3075"/>
                      <p:cNvPicPr/>
                      <p:nvPr/>
                    </p:nvPicPr>
                    <p:blipFill>
                      <a:blip r:embed="rId17"/>
                      <a:stretch>
                        <a:fillRect/>
                      </a:stretch>
                    </p:blipFill>
                    <p:spPr>
                      <a:xfrm>
                        <a:off x="858203" y="6078538"/>
                        <a:ext cx="193040" cy="254635"/>
                      </a:xfrm>
                      <a:prstGeom prst="rect">
                        <a:avLst/>
                      </a:prstGeom>
                      <a:noFill/>
                      <a:ln w="38100">
                        <a:noFill/>
                        <a:miter/>
                      </a:ln>
                    </p:spPr>
                  </p:pic>
                </p:oleObj>
              </mc:Fallback>
            </mc:AlternateContent>
          </a:graphicData>
        </a:graphic>
      </p:graphicFrame>
      <p:sp>
        <p:nvSpPr>
          <p:cNvPr id="7" name="Content Placeholder 2"/>
          <p:cNvSpPr txBox="1">
            <a:spLocks noGrp="1"/>
          </p:cNvSpPr>
          <p:nvPr/>
        </p:nvSpPr>
        <p:spPr>
          <a:xfrm>
            <a:off x="956310" y="5926455"/>
            <a:ext cx="3793490" cy="506095"/>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zh-CN" sz="1600" dirty="0">
                <a:ea typeface="宋体" panose="02010600030101010101" pitchFamily="2" charset="-122"/>
                <a:sym typeface="+mn-ea"/>
              </a:rPr>
              <a:t>：加入新叶子节点引入的复杂度代价</a:t>
            </a:r>
          </a:p>
        </p:txBody>
      </p:sp>
    </p:spTree>
    <p:custDataLst>
      <p:tags r:id="rId2"/>
    </p:custDataLst>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fontScale="90000"/>
          </a:bodyPr>
          <a:lstStyle>
            <a:lvl1pPr>
              <a:defRPr>
                <a:solidFill>
                  <a:srgbClr val="C00000"/>
                </a:solidFill>
              </a:defRPr>
            </a:lvl1pPr>
          </a:lstStyle>
          <a:p>
            <a:r>
              <a:rPr lang="en-US" dirty="0">
                <a:ea typeface="宋体" panose="02010600030101010101" pitchFamily="2" charset="-122"/>
                <a:sym typeface="+mn-ea"/>
              </a:rPr>
              <a:t>XGBoost</a:t>
            </a:r>
            <a:endParaRPr lang="en-US" altLang="zh-CN" dirty="0">
              <a:ea typeface="宋体" panose="02010600030101010101" pitchFamily="2" charset="-122"/>
              <a:sym typeface="+mn-ea"/>
            </a:endParaRPr>
          </a:p>
        </p:txBody>
      </p:sp>
      <p:sp>
        <p:nvSpPr>
          <p:cNvPr id="131" name="Content Placeholder 2"/>
          <p:cNvSpPr txBox="1">
            <a:spLocks noGrp="1"/>
          </p:cNvSpPr>
          <p:nvPr/>
        </p:nvSpPr>
        <p:spPr>
          <a:xfrm>
            <a:off x="598805" y="1452245"/>
            <a:ext cx="4199255"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zh-CN" sz="1600" dirty="0">
                <a:ea typeface="宋体" panose="02010600030101010101" pitchFamily="2" charset="-122"/>
                <a:sym typeface="+mn-ea"/>
              </a:rPr>
              <a:t>Tree Ensemble 集成学习 ：</a:t>
            </a:r>
            <a:endParaRPr sz="1600" dirty="0">
              <a:ea typeface="宋体" panose="02010600030101010101" pitchFamily="2" charset="-122"/>
              <a:sym typeface="+mn-ea"/>
            </a:endParaRPr>
          </a:p>
          <a:p>
            <a:pPr>
              <a:lnSpc>
                <a:spcPct val="150000"/>
              </a:lnSpc>
            </a:pPr>
            <a:r>
              <a:rPr lang="zh-CN" altLang="en-US" sz="1600" dirty="0">
                <a:ea typeface="宋体" panose="02010600030101010101" pitchFamily="2" charset="-122"/>
                <a:sym typeface="+mn-ea"/>
              </a:rPr>
              <a:t>单个</a:t>
            </a:r>
            <a:r>
              <a:rPr lang="en-US" altLang="zh-CN" sz="1600" dirty="0">
                <a:ea typeface="宋体" panose="02010600030101010101" pitchFamily="2" charset="-122"/>
                <a:sym typeface="+mn-ea"/>
              </a:rPr>
              <a:t>CART</a:t>
            </a:r>
            <a:r>
              <a:rPr lang="zh-CN" altLang="en-US" sz="1600" dirty="0">
                <a:ea typeface="宋体" panose="02010600030101010101" pitchFamily="2" charset="-122"/>
                <a:sym typeface="+mn-ea"/>
              </a:rPr>
              <a:t>回归树过于简单，可以通过多个</a:t>
            </a:r>
            <a:r>
              <a:rPr lang="en-US" altLang="zh-CN" sz="1600" dirty="0">
                <a:ea typeface="宋体" panose="02010600030101010101" pitchFamily="2" charset="-122"/>
                <a:sym typeface="+mn-ea"/>
              </a:rPr>
              <a:t>CART</a:t>
            </a:r>
            <a:r>
              <a:rPr lang="zh-CN" altLang="en-US" sz="1600" dirty="0">
                <a:ea typeface="宋体" panose="02010600030101010101" pitchFamily="2" charset="-122"/>
                <a:sym typeface="+mn-ea"/>
              </a:rPr>
              <a:t>回归树组成一个强学习器</a:t>
            </a:r>
          </a:p>
          <a:p>
            <a:pPr>
              <a:lnSpc>
                <a:spcPct val="150000"/>
              </a:lnSpc>
            </a:pPr>
            <a:r>
              <a:rPr lang="zh-CN" altLang="en-US" sz="1600" dirty="0">
                <a:ea typeface="宋体" panose="02010600030101010101" pitchFamily="2" charset="-122"/>
                <a:sym typeface="+mn-ea"/>
              </a:rPr>
              <a:t>预测函数，</a:t>
            </a:r>
            <a:r>
              <a:rPr lang="en-US" altLang="zh-CN" sz="1600" dirty="0">
                <a:ea typeface="宋体" panose="02010600030101010101" pitchFamily="2" charset="-122"/>
                <a:sym typeface="+mn-ea"/>
              </a:rPr>
              <a:t>样本的预测结果=每棵树预测分数</a:t>
            </a:r>
            <a:r>
              <a:rPr lang="zh-CN" altLang="en-US" sz="1600" dirty="0">
                <a:ea typeface="宋体" panose="02010600030101010101" pitchFamily="2" charset="-122"/>
                <a:sym typeface="+mn-ea"/>
              </a:rPr>
              <a:t>之和</a:t>
            </a:r>
            <a:endParaRPr lang="en-US" altLang="zh-CN" sz="1600" dirty="0">
              <a:ea typeface="宋体" panose="02010600030101010101" pitchFamily="2" charset="-122"/>
              <a:sym typeface="+mn-ea"/>
            </a:endParaRPr>
          </a:p>
          <a:p>
            <a:pPr>
              <a:lnSpc>
                <a:spcPct val="150000"/>
              </a:lnSpc>
            </a:pPr>
            <a:endParaRPr lang="en-US" altLang="zh-CN" sz="1600" dirty="0">
              <a:ea typeface="宋体" panose="02010600030101010101" pitchFamily="2" charset="-122"/>
              <a:sym typeface="+mn-ea"/>
            </a:endParaRPr>
          </a:p>
          <a:p>
            <a:pPr>
              <a:lnSpc>
                <a:spcPct val="150000"/>
              </a:lnSpc>
            </a:pPr>
            <a:r>
              <a:rPr lang="zh-CN" altLang="en-US" sz="1600" dirty="0">
                <a:ea typeface="宋体" panose="02010600030101010101" pitchFamily="2" charset="-122"/>
                <a:sym typeface="+mn-ea"/>
              </a:rPr>
              <a:t>目标函数优化</a:t>
            </a:r>
            <a:endParaRPr lang="en-US" altLang="zh-CN" sz="1600" dirty="0">
              <a:ea typeface="宋体" panose="02010600030101010101" pitchFamily="2" charset="-122"/>
              <a:sym typeface="+mn-ea"/>
            </a:endParaRPr>
          </a:p>
          <a:p>
            <a:pPr>
              <a:lnSpc>
                <a:spcPct val="150000"/>
              </a:lnSpc>
            </a:pPr>
            <a:endParaRPr lang="en-US" altLang="zh-CN" sz="1600" dirty="0">
              <a:ea typeface="宋体" panose="02010600030101010101" pitchFamily="2" charset="-122"/>
              <a:sym typeface="+mn-ea"/>
            </a:endParaRPr>
          </a:p>
          <a:p>
            <a:pPr marL="0" indent="0">
              <a:lnSpc>
                <a:spcPct val="150000"/>
              </a:lnSpc>
              <a:buNone/>
            </a:pPr>
            <a:endParaRPr lang="zh-CN" altLang="en-US" sz="1600" dirty="0">
              <a:ea typeface="宋体" panose="02010600030101010101" pitchFamily="2" charset="-122"/>
              <a:sym typeface="+mn-ea"/>
            </a:endParaRPr>
          </a:p>
          <a:p>
            <a:pPr marL="0" indent="0">
              <a:lnSpc>
                <a:spcPct val="150000"/>
              </a:lnSpc>
              <a:buNone/>
            </a:pPr>
            <a:r>
              <a:rPr lang="zh-CN" altLang="en-US" sz="1600" dirty="0">
                <a:ea typeface="宋体" panose="02010600030101010101" pitchFamily="2" charset="-122"/>
                <a:sym typeface="+mn-ea"/>
              </a:rPr>
              <a:t>正则项是由叶子结点的数量和叶子结点权重的平方和决定</a:t>
            </a:r>
          </a:p>
          <a:p>
            <a:pPr marL="0" indent="0">
              <a:lnSpc>
                <a:spcPct val="150000"/>
              </a:lnSpc>
              <a:buNone/>
            </a:pPr>
            <a:endParaRPr lang="zh-CN" altLang="en-US" sz="1600" dirty="0">
              <a:ea typeface="宋体" panose="02010600030101010101" pitchFamily="2" charset="-122"/>
              <a:sym typeface="+mn-ea"/>
            </a:endParaRPr>
          </a:p>
          <a:p>
            <a:pPr>
              <a:lnSpc>
                <a:spcPct val="150000"/>
              </a:lnSpc>
            </a:pPr>
            <a:endParaRPr sz="1600" dirty="0">
              <a:ea typeface="宋体" panose="02010600030101010101" pitchFamily="2" charset="-122"/>
              <a:sym typeface="+mn-ea"/>
            </a:endParaRPr>
          </a:p>
          <a:p>
            <a:pPr>
              <a:lnSpc>
                <a:spcPct val="150000"/>
              </a:lnSpc>
            </a:pPr>
            <a:endParaRPr sz="1600" dirty="0">
              <a:ea typeface="宋体" panose="02010600030101010101" pitchFamily="2" charset="-122"/>
              <a:sym typeface="+mn-ea"/>
            </a:endParaRPr>
          </a:p>
          <a:p>
            <a:pPr>
              <a:lnSpc>
                <a:spcPct val="150000"/>
              </a:lnSpc>
            </a:pPr>
            <a:endParaRPr sz="1600" dirty="0">
              <a:ea typeface="宋体" panose="02010600030101010101" pitchFamily="2" charset="-122"/>
              <a:sym typeface="+mn-ea"/>
            </a:endParaRPr>
          </a:p>
        </p:txBody>
      </p:sp>
      <p:sp>
        <p:nvSpPr>
          <p:cNvPr id="10" name="右箭头 9"/>
          <p:cNvSpPr/>
          <p:nvPr/>
        </p:nvSpPr>
        <p:spPr>
          <a:xfrm>
            <a:off x="5542280" y="3681095"/>
            <a:ext cx="421005" cy="274955"/>
          </a:xfrm>
          <a:prstGeom prst="rightArrow">
            <a:avLst/>
          </a:prstGeom>
          <a:solidFill>
            <a:srgbClr val="FFFFFF"/>
          </a:solidFill>
          <a:ln w="12700" cap="flat">
            <a:solidFill>
              <a:schemeClr val="accent1"/>
            </a:solidFill>
            <a:prstDash val="solid"/>
            <a:miter lim="8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ctr" forceAA="0">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n-lt"/>
              <a:ea typeface="+mn-ea"/>
              <a:cs typeface="+mn-cs"/>
              <a:sym typeface="Calibri" panose="020F0502020204030204"/>
            </a:endParaRPr>
          </a:p>
        </p:txBody>
      </p:sp>
      <p:pic>
        <p:nvPicPr>
          <p:cNvPr id="3" name="图片 2" descr="XGBoost-2"/>
          <p:cNvPicPr>
            <a:picLocks noChangeAspect="1"/>
          </p:cNvPicPr>
          <p:nvPr/>
        </p:nvPicPr>
        <p:blipFill>
          <a:blip r:embed="rId5"/>
          <a:stretch>
            <a:fillRect/>
          </a:stretch>
        </p:blipFill>
        <p:spPr>
          <a:xfrm>
            <a:off x="4798060" y="1835150"/>
            <a:ext cx="7241540" cy="3528060"/>
          </a:xfrm>
          <a:prstGeom prst="rect">
            <a:avLst/>
          </a:prstGeom>
        </p:spPr>
      </p:pic>
      <p:graphicFrame>
        <p:nvGraphicFramePr>
          <p:cNvPr id="8" name="对象 -2147482616"/>
          <p:cNvGraphicFramePr>
            <a:graphicFrameLocks noChangeAspect="1"/>
          </p:cNvGraphicFramePr>
          <p:nvPr/>
        </p:nvGraphicFramePr>
        <p:xfrm>
          <a:off x="2042796" y="3408363"/>
          <a:ext cx="1311275" cy="664845"/>
        </p:xfrm>
        <a:graphic>
          <a:graphicData uri="http://schemas.openxmlformats.org/presentationml/2006/ole">
            <mc:AlternateContent xmlns:mc="http://schemas.openxmlformats.org/markup-compatibility/2006">
              <mc:Choice xmlns:v="urn:schemas-microsoft-com:vml" Requires="v">
                <p:oleObj spid="_x0000_s4103" r:id="rId6" imgW="862965" imgH="431800" progId="Equation.KSEE3">
                  <p:embed/>
                </p:oleObj>
              </mc:Choice>
              <mc:Fallback>
                <p:oleObj r:id="rId6" imgW="862965" imgH="431800" progId="Equation.KSEE3">
                  <p:embed/>
                  <p:pic>
                    <p:nvPicPr>
                      <p:cNvPr id="0" name="图片 3075"/>
                      <p:cNvPicPr/>
                      <p:nvPr/>
                    </p:nvPicPr>
                    <p:blipFill>
                      <a:blip r:embed="rId7"/>
                      <a:stretch>
                        <a:fillRect/>
                      </a:stretch>
                    </p:blipFill>
                    <p:spPr>
                      <a:xfrm>
                        <a:off x="2042796" y="3408363"/>
                        <a:ext cx="1311275" cy="664845"/>
                      </a:xfrm>
                      <a:prstGeom prst="rect">
                        <a:avLst/>
                      </a:prstGeom>
                      <a:noFill/>
                      <a:ln w="38100">
                        <a:noFill/>
                        <a:miter/>
                      </a:ln>
                    </p:spPr>
                  </p:pic>
                </p:oleObj>
              </mc:Fallback>
            </mc:AlternateContent>
          </a:graphicData>
        </a:graphic>
      </p:graphicFrame>
      <p:graphicFrame>
        <p:nvGraphicFramePr>
          <p:cNvPr id="6" name="对象 -2147482616"/>
          <p:cNvGraphicFramePr>
            <a:graphicFrameLocks noChangeAspect="1"/>
          </p:cNvGraphicFramePr>
          <p:nvPr/>
        </p:nvGraphicFramePr>
        <p:xfrm>
          <a:off x="1508126" y="4541521"/>
          <a:ext cx="2933065" cy="528320"/>
        </p:xfrm>
        <a:graphic>
          <a:graphicData uri="http://schemas.openxmlformats.org/presentationml/2006/ole">
            <mc:AlternateContent xmlns:mc="http://schemas.openxmlformats.org/markup-compatibility/2006">
              <mc:Choice xmlns:v="urn:schemas-microsoft-com:vml" Requires="v">
                <p:oleObj spid="_x0000_s4104" r:id="rId8" imgW="1930400" imgH="342900" progId="Equation.KSEE3">
                  <p:embed/>
                </p:oleObj>
              </mc:Choice>
              <mc:Fallback>
                <p:oleObj r:id="rId8" imgW="1930400" imgH="342900" progId="Equation.KSEE3">
                  <p:embed/>
                  <p:pic>
                    <p:nvPicPr>
                      <p:cNvPr id="0" name="图片 3075"/>
                      <p:cNvPicPr/>
                      <p:nvPr/>
                    </p:nvPicPr>
                    <p:blipFill>
                      <a:blip r:embed="rId9"/>
                      <a:stretch>
                        <a:fillRect/>
                      </a:stretch>
                    </p:blipFill>
                    <p:spPr>
                      <a:xfrm>
                        <a:off x="1508126" y="4541521"/>
                        <a:ext cx="2933065" cy="528320"/>
                      </a:xfrm>
                      <a:prstGeom prst="rect">
                        <a:avLst/>
                      </a:prstGeom>
                      <a:noFill/>
                      <a:ln w="38100">
                        <a:noFill/>
                        <a:miter/>
                      </a:ln>
                    </p:spPr>
                  </p:pic>
                </p:oleObj>
              </mc:Fallback>
            </mc:AlternateContent>
          </a:graphicData>
        </a:graphic>
      </p:graphicFrame>
      <p:sp>
        <p:nvSpPr>
          <p:cNvPr id="19" name="右箭头 18"/>
          <p:cNvSpPr/>
          <p:nvPr/>
        </p:nvSpPr>
        <p:spPr>
          <a:xfrm rot="8520000">
            <a:off x="3681730" y="5055235"/>
            <a:ext cx="421005" cy="274955"/>
          </a:xfrm>
          <a:prstGeom prst="rightArrow">
            <a:avLst/>
          </a:prstGeom>
          <a:solidFill>
            <a:srgbClr val="FFFFFF"/>
          </a:solidFill>
          <a:ln w="12700" cap="flat">
            <a:solidFill>
              <a:schemeClr val="accent1"/>
            </a:solidFill>
            <a:prstDash val="solid"/>
            <a:miter lim="8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ctr" forceAA="0">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n-lt"/>
              <a:ea typeface="+mn-ea"/>
              <a:cs typeface="+mn-cs"/>
              <a:sym typeface="Calibri" panose="020F0502020204030204"/>
            </a:endParaRPr>
          </a:p>
        </p:txBody>
      </p:sp>
      <p:graphicFrame>
        <p:nvGraphicFramePr>
          <p:cNvPr id="16" name="对象 -2147482616"/>
          <p:cNvGraphicFramePr>
            <a:graphicFrameLocks noChangeAspect="1"/>
          </p:cNvGraphicFramePr>
          <p:nvPr/>
        </p:nvGraphicFramePr>
        <p:xfrm>
          <a:off x="1641158" y="5104448"/>
          <a:ext cx="1910080" cy="606425"/>
        </p:xfrm>
        <a:graphic>
          <a:graphicData uri="http://schemas.openxmlformats.org/presentationml/2006/ole">
            <mc:AlternateContent xmlns:mc="http://schemas.openxmlformats.org/markup-compatibility/2006">
              <mc:Choice xmlns:v="urn:schemas-microsoft-com:vml" Requires="v">
                <p:oleObj spid="_x0000_s4105" r:id="rId10" imgW="1257300" imgH="393700" progId="Equation.KSEE3">
                  <p:embed/>
                </p:oleObj>
              </mc:Choice>
              <mc:Fallback>
                <p:oleObj r:id="rId10" imgW="1257300" imgH="393700" progId="Equation.KSEE3">
                  <p:embed/>
                  <p:pic>
                    <p:nvPicPr>
                      <p:cNvPr id="0" name="图片 3075"/>
                      <p:cNvPicPr/>
                      <p:nvPr/>
                    </p:nvPicPr>
                    <p:blipFill>
                      <a:blip r:embed="rId11"/>
                      <a:stretch>
                        <a:fillRect/>
                      </a:stretch>
                    </p:blipFill>
                    <p:spPr>
                      <a:xfrm>
                        <a:off x="1641158" y="5104448"/>
                        <a:ext cx="1910080" cy="606425"/>
                      </a:xfrm>
                      <a:prstGeom prst="rect">
                        <a:avLst/>
                      </a:prstGeom>
                      <a:noFill/>
                      <a:ln w="38100">
                        <a:noFill/>
                        <a:miter/>
                      </a:ln>
                    </p:spPr>
                  </p:pic>
                </p:oleObj>
              </mc:Fallback>
            </mc:AlternateContent>
          </a:graphicData>
        </a:graphic>
      </p:graphicFrame>
    </p:spTree>
    <p:custDataLst>
      <p:tags r:id="rId2"/>
    </p:custDataLst>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fontScale="90000"/>
          </a:bodyPr>
          <a:lstStyle>
            <a:lvl1pPr>
              <a:defRPr>
                <a:solidFill>
                  <a:srgbClr val="C00000"/>
                </a:solidFill>
              </a:defRPr>
            </a:lvl1pPr>
          </a:lstStyle>
          <a:p>
            <a:r>
              <a:rPr lang="en-US" dirty="0">
                <a:ea typeface="宋体" panose="02010600030101010101" pitchFamily="2" charset="-122"/>
                <a:sym typeface="+mn-ea"/>
              </a:rPr>
              <a:t>XGBoost</a:t>
            </a:r>
            <a:endParaRPr lang="en-US" altLang="zh-CN" dirty="0">
              <a:ea typeface="宋体" panose="02010600030101010101" pitchFamily="2" charset="-122"/>
              <a:sym typeface="+mn-ea"/>
            </a:endParaRPr>
          </a:p>
        </p:txBody>
      </p:sp>
      <p:sp>
        <p:nvSpPr>
          <p:cNvPr id="131" name="Content Placeholder 2"/>
          <p:cNvSpPr txBox="1">
            <a:spLocks noGrp="1"/>
          </p:cNvSpPr>
          <p:nvPr/>
        </p:nvSpPr>
        <p:spPr>
          <a:xfrm>
            <a:off x="598805" y="1452245"/>
            <a:ext cx="4199255"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en-US" altLang="zh-CN" sz="1600" dirty="0">
                <a:ea typeface="宋体" panose="02010600030101010101" pitchFamily="2" charset="-122"/>
                <a:sym typeface="+mn-ea"/>
              </a:rPr>
              <a:t>XGBoost</a:t>
            </a:r>
            <a:r>
              <a:rPr lang="zh-CN" altLang="en-US" sz="1600" dirty="0">
                <a:ea typeface="宋体" panose="02010600030101010101" pitchFamily="2" charset="-122"/>
                <a:sym typeface="+mn-ea"/>
              </a:rPr>
              <a:t>的目标函数</a:t>
            </a:r>
            <a:r>
              <a:rPr lang="zh-CN" sz="1600" dirty="0">
                <a:ea typeface="宋体" panose="02010600030101010101" pitchFamily="2" charset="-122"/>
                <a:sym typeface="+mn-ea"/>
              </a:rPr>
              <a:t> ：</a:t>
            </a:r>
            <a:endParaRPr sz="1600" dirty="0">
              <a:ea typeface="宋体" panose="02010600030101010101" pitchFamily="2" charset="-122"/>
              <a:sym typeface="+mn-ea"/>
            </a:endParaRPr>
          </a:p>
          <a:p>
            <a:pPr>
              <a:lnSpc>
                <a:spcPct val="150000"/>
              </a:lnSpc>
            </a:pPr>
            <a:endParaRPr lang="zh-CN" altLang="en-US" sz="1600" dirty="0">
              <a:ea typeface="宋体" panose="02010600030101010101" pitchFamily="2" charset="-122"/>
              <a:sym typeface="+mn-ea"/>
            </a:endParaRPr>
          </a:p>
          <a:p>
            <a:pPr>
              <a:lnSpc>
                <a:spcPct val="150000"/>
              </a:lnSpc>
            </a:pPr>
            <a:r>
              <a:rPr lang="zh-CN" altLang="en-US" sz="1600" dirty="0">
                <a:ea typeface="宋体" panose="02010600030101010101" pitchFamily="2" charset="-122"/>
                <a:sym typeface="+mn-ea"/>
              </a:rPr>
              <a:t>对目标函数改进，进行二阶泰勒展开：</a:t>
            </a:r>
          </a:p>
          <a:p>
            <a:pPr>
              <a:lnSpc>
                <a:spcPct val="150000"/>
              </a:lnSpc>
            </a:pPr>
            <a:endParaRPr lang="zh-CN" altLang="en-US" sz="1600" dirty="0">
              <a:ea typeface="宋体" panose="02010600030101010101" pitchFamily="2" charset="-122"/>
              <a:sym typeface="+mn-ea"/>
            </a:endParaRPr>
          </a:p>
          <a:p>
            <a:pPr>
              <a:lnSpc>
                <a:spcPct val="150000"/>
              </a:lnSpc>
            </a:pPr>
            <a:r>
              <a:rPr lang="zh-CN" altLang="en-US" sz="1600" dirty="0">
                <a:ea typeface="宋体" panose="02010600030101010101" pitchFamily="2" charset="-122"/>
                <a:sym typeface="+mn-ea"/>
              </a:rPr>
              <a:t>定义</a:t>
            </a:r>
          </a:p>
          <a:p>
            <a:pPr>
              <a:lnSpc>
                <a:spcPct val="150000"/>
              </a:lnSpc>
            </a:pPr>
            <a:endParaRPr sz="1600" dirty="0">
              <a:ea typeface="宋体" panose="02010600030101010101" pitchFamily="2" charset="-122"/>
              <a:sym typeface="+mn-ea"/>
            </a:endParaRPr>
          </a:p>
          <a:p>
            <a:pPr>
              <a:lnSpc>
                <a:spcPct val="150000"/>
              </a:lnSpc>
            </a:pPr>
            <a:endParaRPr sz="1600" dirty="0">
              <a:ea typeface="宋体" panose="02010600030101010101" pitchFamily="2" charset="-122"/>
              <a:sym typeface="+mn-ea"/>
            </a:endParaRPr>
          </a:p>
        </p:txBody>
      </p:sp>
      <p:graphicFrame>
        <p:nvGraphicFramePr>
          <p:cNvPr id="6" name="对象 -2147482616"/>
          <p:cNvGraphicFramePr>
            <a:graphicFrameLocks noChangeAspect="1"/>
          </p:cNvGraphicFramePr>
          <p:nvPr/>
        </p:nvGraphicFramePr>
        <p:xfrm>
          <a:off x="1054735" y="1946911"/>
          <a:ext cx="4342765" cy="665480"/>
        </p:xfrm>
        <a:graphic>
          <a:graphicData uri="http://schemas.openxmlformats.org/presentationml/2006/ole">
            <mc:AlternateContent xmlns:mc="http://schemas.openxmlformats.org/markup-compatibility/2006">
              <mc:Choice xmlns:v="urn:schemas-microsoft-com:vml" Requires="v">
                <p:oleObj spid="_x0000_s5135" r:id="rId5" imgW="2857500" imgH="431800" progId="Equation.KSEE3">
                  <p:embed/>
                </p:oleObj>
              </mc:Choice>
              <mc:Fallback>
                <p:oleObj r:id="rId5" imgW="2857500" imgH="431800" progId="Equation.KSEE3">
                  <p:embed/>
                  <p:pic>
                    <p:nvPicPr>
                      <p:cNvPr id="0" name="图片 3075"/>
                      <p:cNvPicPr/>
                      <p:nvPr/>
                    </p:nvPicPr>
                    <p:blipFill>
                      <a:blip r:embed="rId6"/>
                      <a:stretch>
                        <a:fillRect/>
                      </a:stretch>
                    </p:blipFill>
                    <p:spPr>
                      <a:xfrm>
                        <a:off x="1054735" y="1946911"/>
                        <a:ext cx="4342765" cy="665480"/>
                      </a:xfrm>
                      <a:prstGeom prst="rect">
                        <a:avLst/>
                      </a:prstGeom>
                      <a:noFill/>
                      <a:ln w="38100">
                        <a:noFill/>
                        <a:miter/>
                      </a:ln>
                    </p:spPr>
                  </p:pic>
                </p:oleObj>
              </mc:Fallback>
            </mc:AlternateContent>
          </a:graphicData>
        </a:graphic>
      </p:graphicFrame>
      <p:graphicFrame>
        <p:nvGraphicFramePr>
          <p:cNvPr id="16" name="对象 -2147482616"/>
          <p:cNvGraphicFramePr>
            <a:graphicFrameLocks noChangeAspect="1"/>
          </p:cNvGraphicFramePr>
          <p:nvPr/>
        </p:nvGraphicFramePr>
        <p:xfrm>
          <a:off x="1035685" y="2859723"/>
          <a:ext cx="3762375" cy="606425"/>
        </p:xfrm>
        <a:graphic>
          <a:graphicData uri="http://schemas.openxmlformats.org/presentationml/2006/ole">
            <mc:AlternateContent xmlns:mc="http://schemas.openxmlformats.org/markup-compatibility/2006">
              <mc:Choice xmlns:v="urn:schemas-microsoft-com:vml" Requires="v">
                <p:oleObj spid="_x0000_s5136" r:id="rId7" imgW="2476500" imgH="393700" progId="Equation.KSEE3">
                  <p:embed/>
                </p:oleObj>
              </mc:Choice>
              <mc:Fallback>
                <p:oleObj r:id="rId7" imgW="2476500" imgH="393700" progId="Equation.KSEE3">
                  <p:embed/>
                  <p:pic>
                    <p:nvPicPr>
                      <p:cNvPr id="0" name="图片 3075"/>
                      <p:cNvPicPr/>
                      <p:nvPr/>
                    </p:nvPicPr>
                    <p:blipFill>
                      <a:blip r:embed="rId8"/>
                      <a:stretch>
                        <a:fillRect/>
                      </a:stretch>
                    </p:blipFill>
                    <p:spPr>
                      <a:xfrm>
                        <a:off x="1035685" y="2859723"/>
                        <a:ext cx="3762375" cy="606425"/>
                      </a:xfrm>
                      <a:prstGeom prst="rect">
                        <a:avLst/>
                      </a:prstGeom>
                      <a:noFill/>
                      <a:ln w="38100">
                        <a:noFill/>
                        <a:miter/>
                      </a:ln>
                    </p:spPr>
                  </p:pic>
                </p:oleObj>
              </mc:Fallback>
            </mc:AlternateContent>
          </a:graphicData>
        </a:graphic>
      </p:graphicFrame>
      <p:graphicFrame>
        <p:nvGraphicFramePr>
          <p:cNvPr id="4" name="对象 -2147482616"/>
          <p:cNvGraphicFramePr>
            <a:graphicFrameLocks noChangeAspect="1"/>
          </p:cNvGraphicFramePr>
          <p:nvPr/>
        </p:nvGraphicFramePr>
        <p:xfrm>
          <a:off x="1071880" y="3845560"/>
          <a:ext cx="2086610" cy="480060"/>
        </p:xfrm>
        <a:graphic>
          <a:graphicData uri="http://schemas.openxmlformats.org/presentationml/2006/ole">
            <mc:AlternateContent xmlns:mc="http://schemas.openxmlformats.org/markup-compatibility/2006">
              <mc:Choice xmlns:v="urn:schemas-microsoft-com:vml" Requires="v">
                <p:oleObj spid="_x0000_s5137" r:id="rId9" imgW="1231265" imgH="279400" progId="Equation.KSEE3">
                  <p:embed/>
                </p:oleObj>
              </mc:Choice>
              <mc:Fallback>
                <p:oleObj r:id="rId9" imgW="1231265" imgH="279400" progId="Equation.KSEE3">
                  <p:embed/>
                  <p:pic>
                    <p:nvPicPr>
                      <p:cNvPr id="0" name="图片 3075"/>
                      <p:cNvPicPr/>
                      <p:nvPr/>
                    </p:nvPicPr>
                    <p:blipFill>
                      <a:blip r:embed="rId10"/>
                      <a:stretch>
                        <a:fillRect/>
                      </a:stretch>
                    </p:blipFill>
                    <p:spPr>
                      <a:xfrm>
                        <a:off x="1071880" y="3845560"/>
                        <a:ext cx="2086610" cy="480060"/>
                      </a:xfrm>
                      <a:prstGeom prst="rect">
                        <a:avLst/>
                      </a:prstGeom>
                      <a:noFill/>
                      <a:ln w="38100">
                        <a:noFill/>
                        <a:miter/>
                      </a:ln>
                    </p:spPr>
                  </p:pic>
                </p:oleObj>
              </mc:Fallback>
            </mc:AlternateContent>
          </a:graphicData>
        </a:graphic>
      </p:graphicFrame>
      <p:graphicFrame>
        <p:nvGraphicFramePr>
          <p:cNvPr id="7" name="对象 -2147482616"/>
          <p:cNvGraphicFramePr>
            <a:graphicFrameLocks noChangeAspect="1"/>
          </p:cNvGraphicFramePr>
          <p:nvPr/>
        </p:nvGraphicFramePr>
        <p:xfrm>
          <a:off x="1054735" y="4325620"/>
          <a:ext cx="2087880" cy="490220"/>
        </p:xfrm>
        <a:graphic>
          <a:graphicData uri="http://schemas.openxmlformats.org/presentationml/2006/ole">
            <mc:AlternateContent xmlns:mc="http://schemas.openxmlformats.org/markup-compatibility/2006">
              <mc:Choice xmlns:v="urn:schemas-microsoft-com:vml" Requires="v">
                <p:oleObj spid="_x0000_s5138" r:id="rId11" imgW="1206500" imgH="279400" progId="Equation.KSEE3">
                  <p:embed/>
                </p:oleObj>
              </mc:Choice>
              <mc:Fallback>
                <p:oleObj r:id="rId11" imgW="1206500" imgH="279400" progId="Equation.KSEE3">
                  <p:embed/>
                  <p:pic>
                    <p:nvPicPr>
                      <p:cNvPr id="0" name="图片 3075"/>
                      <p:cNvPicPr/>
                      <p:nvPr/>
                    </p:nvPicPr>
                    <p:blipFill>
                      <a:blip r:embed="rId12"/>
                      <a:stretch>
                        <a:fillRect/>
                      </a:stretch>
                    </p:blipFill>
                    <p:spPr>
                      <a:xfrm>
                        <a:off x="1054735" y="4325620"/>
                        <a:ext cx="2087880" cy="490220"/>
                      </a:xfrm>
                      <a:prstGeom prst="rect">
                        <a:avLst/>
                      </a:prstGeom>
                      <a:noFill/>
                      <a:ln w="38100">
                        <a:noFill/>
                        <a:miter/>
                      </a:ln>
                    </p:spPr>
                  </p:pic>
                </p:oleObj>
              </mc:Fallback>
            </mc:AlternateContent>
          </a:graphicData>
        </a:graphic>
      </p:graphicFrame>
      <p:graphicFrame>
        <p:nvGraphicFramePr>
          <p:cNvPr id="13" name="对象 -2147482616"/>
          <p:cNvGraphicFramePr>
            <a:graphicFrameLocks noChangeAspect="1"/>
          </p:cNvGraphicFramePr>
          <p:nvPr/>
        </p:nvGraphicFramePr>
        <p:xfrm>
          <a:off x="540703" y="4975226"/>
          <a:ext cx="5867400" cy="665480"/>
        </p:xfrm>
        <a:graphic>
          <a:graphicData uri="http://schemas.openxmlformats.org/presentationml/2006/ole">
            <mc:AlternateContent xmlns:mc="http://schemas.openxmlformats.org/markup-compatibility/2006">
              <mc:Choice xmlns:v="urn:schemas-microsoft-com:vml" Requires="v">
                <p:oleObj spid="_x0000_s5139" r:id="rId13" imgW="3860800" imgH="431800" progId="Equation.KSEE3">
                  <p:embed/>
                </p:oleObj>
              </mc:Choice>
              <mc:Fallback>
                <p:oleObj r:id="rId13" imgW="3860800" imgH="431800" progId="Equation.KSEE3">
                  <p:embed/>
                  <p:pic>
                    <p:nvPicPr>
                      <p:cNvPr id="0" name="图片 3075"/>
                      <p:cNvPicPr/>
                      <p:nvPr/>
                    </p:nvPicPr>
                    <p:blipFill>
                      <a:blip r:embed="rId14"/>
                      <a:stretch>
                        <a:fillRect/>
                      </a:stretch>
                    </p:blipFill>
                    <p:spPr>
                      <a:xfrm>
                        <a:off x="540703" y="4975226"/>
                        <a:ext cx="5867400" cy="665480"/>
                      </a:xfrm>
                      <a:prstGeom prst="rect">
                        <a:avLst/>
                      </a:prstGeom>
                      <a:noFill/>
                      <a:ln w="38100">
                        <a:noFill/>
                        <a:miter/>
                      </a:ln>
                    </p:spPr>
                  </p:pic>
                </p:oleObj>
              </mc:Fallback>
            </mc:AlternateContent>
          </a:graphicData>
        </a:graphic>
      </p:graphicFrame>
      <p:sp>
        <p:nvSpPr>
          <p:cNvPr id="18" name="矩形 17"/>
          <p:cNvSpPr/>
          <p:nvPr/>
        </p:nvSpPr>
        <p:spPr>
          <a:xfrm>
            <a:off x="2934335" y="5134610"/>
            <a:ext cx="559435" cy="346075"/>
          </a:xfrm>
          <a:prstGeom prst="rect">
            <a:avLst/>
          </a:prstGeom>
          <a:noFill/>
          <a:ln w="19050" cap="flat">
            <a:solidFill>
              <a:srgbClr val="FF0000"/>
            </a:solidFill>
            <a:prstDash val="solid"/>
            <a:miter lim="800000"/>
          </a:ln>
          <a:extLst>
            <a:ext uri="{909E8E84-426E-40DD-AFC4-6F175D3DCCD1}">
              <a14:hiddenFill xmlns:a14="http://schemas.microsoft.com/office/drawing/2010/main">
                <a:solidFill>
                  <a:srgbClr val="FFFFFF"/>
                </a:solidFill>
              </a14:hiddenFill>
            </a:ext>
          </a:extLst>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ctr" forceAA="0">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n-lt"/>
              <a:ea typeface="+mn-ea"/>
              <a:cs typeface="+mn-cs"/>
              <a:sym typeface="Calibri" panose="020F0502020204030204"/>
            </a:endParaRPr>
          </a:p>
        </p:txBody>
      </p:sp>
      <p:sp>
        <p:nvSpPr>
          <p:cNvPr id="20" name="右箭头 19"/>
          <p:cNvSpPr/>
          <p:nvPr/>
        </p:nvSpPr>
        <p:spPr>
          <a:xfrm rot="19380000">
            <a:off x="3264535" y="4789170"/>
            <a:ext cx="421005" cy="274955"/>
          </a:xfrm>
          <a:prstGeom prst="rightArrow">
            <a:avLst/>
          </a:prstGeom>
          <a:solidFill>
            <a:srgbClr val="FFFFFF"/>
          </a:solidFill>
          <a:ln w="12700" cap="flat">
            <a:solidFill>
              <a:schemeClr val="accent1"/>
            </a:solidFill>
            <a:prstDash val="solid"/>
            <a:miter lim="8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ctr" forceAA="0">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n-lt"/>
              <a:ea typeface="+mn-ea"/>
              <a:cs typeface="+mn-cs"/>
              <a:sym typeface="Calibri" panose="020F0502020204030204"/>
            </a:endParaRPr>
          </a:p>
        </p:txBody>
      </p:sp>
      <p:graphicFrame>
        <p:nvGraphicFramePr>
          <p:cNvPr id="21" name="对象 -2147482616"/>
          <p:cNvGraphicFramePr>
            <a:graphicFrameLocks noChangeAspect="1"/>
          </p:cNvGraphicFramePr>
          <p:nvPr/>
        </p:nvGraphicFramePr>
        <p:xfrm>
          <a:off x="3706495" y="4590416"/>
          <a:ext cx="328295" cy="273050"/>
        </p:xfrm>
        <a:graphic>
          <a:graphicData uri="http://schemas.openxmlformats.org/presentationml/2006/ole">
            <mc:AlternateContent xmlns:mc="http://schemas.openxmlformats.org/markup-compatibility/2006">
              <mc:Choice xmlns:v="urn:schemas-microsoft-com:vml" Requires="v">
                <p:oleObj spid="_x0000_s5140" r:id="rId15" imgW="215900" imgH="177165" progId="Equation.KSEE3">
                  <p:embed/>
                </p:oleObj>
              </mc:Choice>
              <mc:Fallback>
                <p:oleObj r:id="rId15" imgW="215900" imgH="177165" progId="Equation.KSEE3">
                  <p:embed/>
                  <p:pic>
                    <p:nvPicPr>
                      <p:cNvPr id="0" name="图片 3075"/>
                      <p:cNvPicPr/>
                      <p:nvPr/>
                    </p:nvPicPr>
                    <p:blipFill>
                      <a:blip r:embed="rId16"/>
                      <a:stretch>
                        <a:fillRect/>
                      </a:stretch>
                    </p:blipFill>
                    <p:spPr>
                      <a:xfrm>
                        <a:off x="3706495" y="4590416"/>
                        <a:ext cx="328295" cy="273050"/>
                      </a:xfrm>
                      <a:prstGeom prst="rect">
                        <a:avLst/>
                      </a:prstGeom>
                      <a:noFill/>
                      <a:ln w="38100">
                        <a:noFill/>
                        <a:miter/>
                      </a:ln>
                    </p:spPr>
                  </p:pic>
                </p:oleObj>
              </mc:Fallback>
            </mc:AlternateContent>
          </a:graphicData>
        </a:graphic>
      </p:graphicFrame>
      <p:graphicFrame>
        <p:nvGraphicFramePr>
          <p:cNvPr id="23" name="对象 -2147482616"/>
          <p:cNvGraphicFramePr>
            <a:graphicFrameLocks noChangeAspect="1"/>
          </p:cNvGraphicFramePr>
          <p:nvPr/>
        </p:nvGraphicFramePr>
        <p:xfrm>
          <a:off x="6543675" y="1946910"/>
          <a:ext cx="3560445" cy="2393950"/>
        </p:xfrm>
        <a:graphic>
          <a:graphicData uri="http://schemas.openxmlformats.org/presentationml/2006/ole">
            <mc:AlternateContent xmlns:mc="http://schemas.openxmlformats.org/markup-compatibility/2006">
              <mc:Choice xmlns:v="urn:schemas-microsoft-com:vml" Requires="v">
                <p:oleObj spid="_x0000_s5141" r:id="rId17" imgW="2145665" imgH="1422400" progId="Equation.KSEE3">
                  <p:embed/>
                </p:oleObj>
              </mc:Choice>
              <mc:Fallback>
                <p:oleObj r:id="rId17" imgW="2145665" imgH="1422400" progId="Equation.KSEE3">
                  <p:embed/>
                  <p:pic>
                    <p:nvPicPr>
                      <p:cNvPr id="0" name="图片 3075"/>
                      <p:cNvPicPr/>
                      <p:nvPr/>
                    </p:nvPicPr>
                    <p:blipFill>
                      <a:blip r:embed="rId18"/>
                      <a:stretch>
                        <a:fillRect/>
                      </a:stretch>
                    </p:blipFill>
                    <p:spPr>
                      <a:xfrm>
                        <a:off x="6543675" y="1946910"/>
                        <a:ext cx="3560445" cy="2393950"/>
                      </a:xfrm>
                      <a:prstGeom prst="rect">
                        <a:avLst/>
                      </a:prstGeom>
                      <a:noFill/>
                      <a:ln w="38100">
                        <a:noFill/>
                        <a:miter/>
                      </a:ln>
                    </p:spPr>
                  </p:pic>
                </p:oleObj>
              </mc:Fallback>
            </mc:AlternateContent>
          </a:graphicData>
        </a:graphic>
      </p:graphicFrame>
      <p:sp>
        <p:nvSpPr>
          <p:cNvPr id="25" name="右箭头 24"/>
          <p:cNvSpPr/>
          <p:nvPr/>
        </p:nvSpPr>
        <p:spPr>
          <a:xfrm rot="10800000">
            <a:off x="5765165" y="3006090"/>
            <a:ext cx="421005" cy="274955"/>
          </a:xfrm>
          <a:prstGeom prst="rightArrow">
            <a:avLst/>
          </a:prstGeom>
          <a:solidFill>
            <a:srgbClr val="FFFFFF"/>
          </a:solidFill>
          <a:ln w="12700" cap="flat">
            <a:solidFill>
              <a:schemeClr val="accent1"/>
            </a:solidFill>
            <a:prstDash val="solid"/>
            <a:miter lim="8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ctr" forceAA="0">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n-lt"/>
              <a:ea typeface="+mn-ea"/>
              <a:cs typeface="+mn-cs"/>
              <a:sym typeface="Calibri" panose="020F0502020204030204"/>
            </a:endParaRPr>
          </a:p>
        </p:txBody>
      </p:sp>
      <p:sp>
        <p:nvSpPr>
          <p:cNvPr id="26" name="右箭头 25"/>
          <p:cNvSpPr/>
          <p:nvPr/>
        </p:nvSpPr>
        <p:spPr>
          <a:xfrm rot="7440000">
            <a:off x="6429375" y="4190365"/>
            <a:ext cx="421005" cy="274955"/>
          </a:xfrm>
          <a:prstGeom prst="rightArrow">
            <a:avLst/>
          </a:prstGeom>
          <a:solidFill>
            <a:srgbClr val="FFFFFF"/>
          </a:solidFill>
          <a:ln w="12700" cap="flat">
            <a:solidFill>
              <a:schemeClr val="accent1"/>
            </a:solidFill>
            <a:prstDash val="solid"/>
            <a:miter lim="8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ctr" forceAA="0">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n-lt"/>
              <a:ea typeface="+mn-ea"/>
              <a:cs typeface="+mn-cs"/>
              <a:sym typeface="Calibri" panose="020F0502020204030204"/>
            </a:endParaRPr>
          </a:p>
        </p:txBody>
      </p:sp>
      <p:sp>
        <p:nvSpPr>
          <p:cNvPr id="27" name="右箭头 26"/>
          <p:cNvSpPr/>
          <p:nvPr/>
        </p:nvSpPr>
        <p:spPr>
          <a:xfrm rot="5400000">
            <a:off x="8368665" y="4196715"/>
            <a:ext cx="421005" cy="274955"/>
          </a:xfrm>
          <a:prstGeom prst="rightArrow">
            <a:avLst/>
          </a:prstGeom>
          <a:solidFill>
            <a:srgbClr val="FFFFFF"/>
          </a:solidFill>
          <a:ln w="12700" cap="flat">
            <a:solidFill>
              <a:schemeClr val="accent1"/>
            </a:solidFill>
            <a:prstDash val="solid"/>
            <a:miter lim="8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ctr" forceAA="0">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n-lt"/>
              <a:ea typeface="+mn-ea"/>
              <a:cs typeface="+mn-cs"/>
              <a:sym typeface="Calibri" panose="020F0502020204030204"/>
            </a:endParaRPr>
          </a:p>
        </p:txBody>
      </p:sp>
      <p:sp>
        <p:nvSpPr>
          <p:cNvPr id="28" name="右箭头 27"/>
          <p:cNvSpPr/>
          <p:nvPr/>
        </p:nvSpPr>
        <p:spPr>
          <a:xfrm rot="3480000">
            <a:off x="9257030" y="4177665"/>
            <a:ext cx="421005" cy="274955"/>
          </a:xfrm>
          <a:prstGeom prst="rightArrow">
            <a:avLst/>
          </a:prstGeom>
          <a:solidFill>
            <a:srgbClr val="FFFFFF"/>
          </a:solidFill>
          <a:ln w="12700" cap="flat">
            <a:solidFill>
              <a:schemeClr val="accent1"/>
            </a:solidFill>
            <a:prstDash val="solid"/>
            <a:miter lim="8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ctr" forceAA="0">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n-lt"/>
              <a:ea typeface="+mn-ea"/>
              <a:cs typeface="+mn-cs"/>
              <a:sym typeface="Calibri" panose="020F0502020204030204"/>
            </a:endParaRPr>
          </a:p>
        </p:txBody>
      </p:sp>
      <p:sp>
        <p:nvSpPr>
          <p:cNvPr id="29" name="Content Placeholder 2"/>
          <p:cNvSpPr txBox="1">
            <a:spLocks noGrp="1"/>
          </p:cNvSpPr>
          <p:nvPr/>
        </p:nvSpPr>
        <p:spPr>
          <a:xfrm>
            <a:off x="5289550" y="4566920"/>
            <a:ext cx="1966595" cy="506095"/>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zh-CN" sz="1600" dirty="0">
                <a:ea typeface="宋体" panose="02010600030101010101" pitchFamily="2" charset="-122"/>
                <a:sym typeface="+mn-ea"/>
              </a:rPr>
              <a:t>第</a:t>
            </a:r>
            <a:r>
              <a:rPr lang="en-US" altLang="zh-CN" sz="1600" dirty="0">
                <a:ea typeface="宋体" panose="02010600030101010101" pitchFamily="2" charset="-122"/>
                <a:sym typeface="+mn-ea"/>
              </a:rPr>
              <a:t>t</a:t>
            </a:r>
            <a:r>
              <a:rPr lang="zh-CN" altLang="zh-CN" sz="1600" dirty="0">
                <a:ea typeface="宋体" panose="02010600030101010101" pitchFamily="2" charset="-122"/>
                <a:sym typeface="+mn-ea"/>
              </a:rPr>
              <a:t>轮的模型预测</a:t>
            </a:r>
            <a:endParaRPr lang="zh-CN" sz="1600" dirty="0">
              <a:ea typeface="宋体" panose="02010600030101010101" pitchFamily="2" charset="-122"/>
              <a:sym typeface="+mn-ea"/>
            </a:endParaRPr>
          </a:p>
        </p:txBody>
      </p:sp>
      <p:sp>
        <p:nvSpPr>
          <p:cNvPr id="30" name="Content Placeholder 2"/>
          <p:cNvSpPr txBox="1">
            <a:spLocks noGrp="1"/>
          </p:cNvSpPr>
          <p:nvPr/>
        </p:nvSpPr>
        <p:spPr>
          <a:xfrm>
            <a:off x="7256780" y="4560570"/>
            <a:ext cx="2190115" cy="506095"/>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zh-CN" altLang="zh-CN" sz="1600" dirty="0">
                <a:ea typeface="宋体" panose="02010600030101010101" pitchFamily="2" charset="-122"/>
                <a:sym typeface="+mn-ea"/>
              </a:rPr>
              <a:t>保留前</a:t>
            </a:r>
            <a:r>
              <a:rPr lang="en-US" altLang="zh-CN" sz="1600" dirty="0">
                <a:ea typeface="宋体" panose="02010600030101010101" pitchFamily="2" charset="-122"/>
                <a:sym typeface="+mn-ea"/>
              </a:rPr>
              <a:t>t-1</a:t>
            </a:r>
            <a:r>
              <a:rPr lang="zh-CN" altLang="zh-CN" sz="1600" dirty="0">
                <a:ea typeface="宋体" panose="02010600030101010101" pitchFamily="2" charset="-122"/>
                <a:sym typeface="+mn-ea"/>
              </a:rPr>
              <a:t>轮的模型预测</a:t>
            </a:r>
            <a:endParaRPr lang="zh-CN" sz="1600" dirty="0">
              <a:ea typeface="宋体" panose="02010600030101010101" pitchFamily="2" charset="-122"/>
              <a:sym typeface="+mn-ea"/>
            </a:endParaRPr>
          </a:p>
        </p:txBody>
      </p:sp>
      <p:sp>
        <p:nvSpPr>
          <p:cNvPr id="31" name="Content Placeholder 2"/>
          <p:cNvSpPr txBox="1">
            <a:spLocks noGrp="1"/>
          </p:cNvSpPr>
          <p:nvPr/>
        </p:nvSpPr>
        <p:spPr>
          <a:xfrm>
            <a:off x="9600565" y="4544695"/>
            <a:ext cx="1890395" cy="506095"/>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zh-CN" altLang="en-US" sz="1600" dirty="0">
                <a:ea typeface="宋体" panose="02010600030101010101" pitchFamily="2" charset="-122"/>
                <a:sym typeface="+mn-ea"/>
              </a:rPr>
              <a:t>加入新的预测函数</a:t>
            </a:r>
            <a:endParaRPr lang="zh-CN" sz="1600" dirty="0">
              <a:ea typeface="宋体" panose="02010600030101010101" pitchFamily="2" charset="-122"/>
              <a:sym typeface="+mn-ea"/>
            </a:endParaRPr>
          </a:p>
        </p:txBody>
      </p:sp>
      <p:sp>
        <p:nvSpPr>
          <p:cNvPr id="32" name="Content Placeholder 2"/>
          <p:cNvSpPr txBox="1">
            <a:spLocks noGrp="1"/>
          </p:cNvSpPr>
          <p:nvPr/>
        </p:nvSpPr>
        <p:spPr>
          <a:xfrm>
            <a:off x="6871970" y="5327650"/>
            <a:ext cx="5026025" cy="506095"/>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altLang="zh-CN" sz="1600" dirty="0">
                <a:ea typeface="宋体" panose="02010600030101010101" pitchFamily="2" charset="-122"/>
                <a:sym typeface="+mn-ea"/>
              </a:rPr>
              <a:t>如何选择每一轮</a:t>
            </a:r>
            <a:r>
              <a:rPr lang="zh-CN" sz="1600" dirty="0">
                <a:ea typeface="宋体" panose="02010600030101010101" pitchFamily="2" charset="-122"/>
                <a:sym typeface="+mn-ea"/>
              </a:rPr>
              <a:t>的预测函数</a:t>
            </a:r>
            <a:r>
              <a:rPr altLang="zh-CN" sz="1600" dirty="0">
                <a:ea typeface="宋体" panose="02010600030101010101" pitchFamily="2" charset="-122"/>
                <a:sym typeface="+mn-ea"/>
              </a:rPr>
              <a:t>f？</a:t>
            </a:r>
          </a:p>
          <a:p>
            <a:pPr marL="0" indent="0">
              <a:lnSpc>
                <a:spcPct val="150000"/>
              </a:lnSpc>
              <a:buNone/>
            </a:pPr>
            <a:r>
              <a:rPr altLang="zh-CN" sz="1600" dirty="0">
                <a:ea typeface="宋体" panose="02010600030101010101" pitchFamily="2" charset="-122"/>
                <a:sym typeface="+mn-ea"/>
              </a:rPr>
              <a:t>选取一个f来使得目标函数尽量降低</a:t>
            </a:r>
            <a:r>
              <a:rPr lang="zh-CN" sz="1600" dirty="0">
                <a:ea typeface="宋体" panose="02010600030101010101" pitchFamily="2" charset="-122"/>
                <a:sym typeface="+mn-ea"/>
              </a:rPr>
              <a:t>，即</a:t>
            </a:r>
            <a:r>
              <a:rPr altLang="zh-CN" sz="1600" dirty="0">
                <a:ea typeface="宋体" panose="02010600030101010101" pitchFamily="2" charset="-122"/>
                <a:sym typeface="+mn-ea"/>
              </a:rPr>
              <a:t>加入f后的预测结果与实际结果误差减少</a:t>
            </a:r>
            <a:endParaRPr lang="zh-CN" sz="1600" dirty="0">
              <a:ea typeface="宋体" panose="02010600030101010101" pitchFamily="2" charset="-122"/>
              <a:sym typeface="+mn-ea"/>
            </a:endParaRPr>
          </a:p>
        </p:txBody>
      </p:sp>
    </p:spTree>
    <p:custDataLst>
      <p:tags r:id="rId2"/>
    </p:custDataLst>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fontScale="90000"/>
          </a:bodyPr>
          <a:lstStyle>
            <a:lvl1pPr>
              <a:defRPr>
                <a:solidFill>
                  <a:srgbClr val="C00000"/>
                </a:solidFill>
              </a:defRPr>
            </a:lvl1pPr>
          </a:lstStyle>
          <a:p>
            <a:r>
              <a:rPr lang="en-US" dirty="0">
                <a:ea typeface="宋体" panose="02010600030101010101" pitchFamily="2" charset="-122"/>
                <a:sym typeface="+mn-ea"/>
              </a:rPr>
              <a:t>XGBoost</a:t>
            </a:r>
            <a:endParaRPr lang="en-US" altLang="zh-CN" dirty="0">
              <a:ea typeface="宋体" panose="02010600030101010101" pitchFamily="2" charset="-122"/>
              <a:sym typeface="+mn-ea"/>
            </a:endParaRPr>
          </a:p>
        </p:txBody>
      </p:sp>
      <p:sp>
        <p:nvSpPr>
          <p:cNvPr id="131" name="Content Placeholder 2"/>
          <p:cNvSpPr txBox="1">
            <a:spLocks noGrp="1"/>
          </p:cNvSpPr>
          <p:nvPr/>
        </p:nvSpPr>
        <p:spPr>
          <a:xfrm>
            <a:off x="598805" y="1452245"/>
            <a:ext cx="6915150"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en-US" altLang="zh-CN" sz="1600" dirty="0">
                <a:ea typeface="宋体" panose="02010600030101010101" pitchFamily="2" charset="-122"/>
                <a:sym typeface="+mn-ea"/>
              </a:rPr>
              <a:t>XGBoost</a:t>
            </a:r>
            <a:r>
              <a:rPr lang="zh-CN" sz="1600" dirty="0">
                <a:ea typeface="宋体" panose="02010600030101010101" pitchFamily="2" charset="-122"/>
                <a:sym typeface="+mn-ea"/>
              </a:rPr>
              <a:t> 的目标函数：</a:t>
            </a:r>
            <a:endParaRPr sz="1600" dirty="0">
              <a:ea typeface="宋体" panose="02010600030101010101" pitchFamily="2" charset="-122"/>
              <a:sym typeface="+mn-ea"/>
            </a:endParaRPr>
          </a:p>
          <a:p>
            <a:pPr>
              <a:lnSpc>
                <a:spcPct val="150000"/>
              </a:lnSpc>
            </a:pPr>
            <a:endParaRPr lang="zh-CN" altLang="en-US" sz="1600" dirty="0">
              <a:ea typeface="宋体" panose="02010600030101010101" pitchFamily="2" charset="-122"/>
              <a:sym typeface="+mn-ea"/>
            </a:endParaRPr>
          </a:p>
          <a:p>
            <a:pPr>
              <a:lnSpc>
                <a:spcPct val="150000"/>
              </a:lnSpc>
            </a:pPr>
            <a:endParaRPr lang="zh-CN" altLang="en-US" sz="1600" dirty="0">
              <a:ea typeface="宋体" panose="02010600030101010101" pitchFamily="2" charset="-122"/>
              <a:sym typeface="+mn-ea"/>
            </a:endParaRPr>
          </a:p>
          <a:p>
            <a:pPr>
              <a:lnSpc>
                <a:spcPct val="150000"/>
              </a:lnSpc>
            </a:pPr>
            <a:endParaRPr lang="zh-CN" altLang="en-US" sz="1600" dirty="0">
              <a:ea typeface="宋体" panose="02010600030101010101" pitchFamily="2" charset="-122"/>
              <a:sym typeface="+mn-ea"/>
            </a:endParaRPr>
          </a:p>
          <a:p>
            <a:pPr>
              <a:lnSpc>
                <a:spcPct val="150000"/>
              </a:lnSpc>
            </a:pPr>
            <a:endParaRPr lang="zh-CN" altLang="en-US" sz="1600" dirty="0">
              <a:ea typeface="宋体" panose="02010600030101010101" pitchFamily="2" charset="-122"/>
              <a:sym typeface="+mn-ea"/>
            </a:endParaRPr>
          </a:p>
          <a:p>
            <a:pPr>
              <a:lnSpc>
                <a:spcPct val="150000"/>
              </a:lnSpc>
            </a:pPr>
            <a:endParaRPr lang="zh-CN" altLang="en-US" sz="1600" dirty="0">
              <a:ea typeface="宋体" panose="02010600030101010101" pitchFamily="2" charset="-122"/>
              <a:sym typeface="+mn-ea"/>
            </a:endParaRPr>
          </a:p>
          <a:p>
            <a:pPr>
              <a:lnSpc>
                <a:spcPct val="150000"/>
              </a:lnSpc>
            </a:pPr>
            <a:r>
              <a:rPr lang="en-US" altLang="zh-CN" sz="1600" dirty="0">
                <a:ea typeface="宋体" panose="02010600030101010101" pitchFamily="2" charset="-122"/>
                <a:sym typeface="+mn-ea"/>
              </a:rPr>
              <a:t>T</a:t>
            </a:r>
            <a:r>
              <a:rPr lang="zh-CN" altLang="en-US" sz="1600" dirty="0">
                <a:ea typeface="宋体" panose="02010600030101010101" pitchFamily="2" charset="-122"/>
                <a:sym typeface="+mn-ea"/>
              </a:rPr>
              <a:t>为叶子节点数量</a:t>
            </a:r>
          </a:p>
          <a:p>
            <a:pPr marL="0" indent="0">
              <a:lnSpc>
                <a:spcPct val="150000"/>
              </a:lnSpc>
              <a:buNone/>
            </a:pPr>
            <a:r>
              <a:rPr lang="zh-CN" altLang="en-US" sz="1600" dirty="0">
                <a:ea typeface="宋体" panose="02010600030101010101" pitchFamily="2" charset="-122"/>
                <a:sym typeface="+mn-ea"/>
              </a:rPr>
              <a:t>     定义为每个叶子节点里面的样本集合</a:t>
            </a:r>
          </a:p>
          <a:p>
            <a:pPr marL="0" indent="0">
              <a:lnSpc>
                <a:spcPct val="150000"/>
              </a:lnSpc>
              <a:buNone/>
            </a:pPr>
            <a:r>
              <a:rPr lang="zh-CN" altLang="en-US" sz="1600" dirty="0">
                <a:ea typeface="宋体" panose="02010600030101010101" pitchFamily="2" charset="-122"/>
                <a:sym typeface="+mn-ea"/>
              </a:rPr>
              <a:t>                               即每个样本所在叶子节点索引的分数（叶子权重</a:t>
            </a:r>
            <a:r>
              <a:rPr lang="en-US" altLang="zh-CN" sz="1600" dirty="0">
                <a:ea typeface="宋体" panose="02010600030101010101" pitchFamily="2" charset="-122"/>
                <a:sym typeface="+mn-ea"/>
              </a:rPr>
              <a:t>w</a:t>
            </a:r>
            <a:r>
              <a:rPr lang="zh-CN" altLang="en-US" sz="1600" dirty="0">
                <a:ea typeface="宋体" panose="02010600030101010101" pitchFamily="2" charset="-122"/>
                <a:sym typeface="+mn-ea"/>
              </a:rPr>
              <a:t>）</a:t>
            </a:r>
          </a:p>
          <a:p>
            <a:pPr>
              <a:lnSpc>
                <a:spcPct val="150000"/>
              </a:lnSpc>
            </a:pPr>
            <a:endParaRPr lang="zh-CN" altLang="en-US" sz="1600" dirty="0">
              <a:ea typeface="宋体" panose="02010600030101010101" pitchFamily="2" charset="-122"/>
              <a:sym typeface="+mn-ea"/>
            </a:endParaRPr>
          </a:p>
          <a:p>
            <a:pPr>
              <a:lnSpc>
                <a:spcPct val="150000"/>
              </a:lnSpc>
            </a:pPr>
            <a:endParaRPr sz="1600" dirty="0">
              <a:ea typeface="宋体" panose="02010600030101010101" pitchFamily="2" charset="-122"/>
              <a:sym typeface="+mn-ea"/>
            </a:endParaRPr>
          </a:p>
        </p:txBody>
      </p:sp>
      <p:graphicFrame>
        <p:nvGraphicFramePr>
          <p:cNvPr id="3" name="对象 -2147482616"/>
          <p:cNvGraphicFramePr>
            <a:graphicFrameLocks noChangeAspect="1"/>
          </p:cNvGraphicFramePr>
          <p:nvPr/>
        </p:nvGraphicFramePr>
        <p:xfrm>
          <a:off x="821690" y="1818005"/>
          <a:ext cx="5179695" cy="2660015"/>
        </p:xfrm>
        <a:graphic>
          <a:graphicData uri="http://schemas.openxmlformats.org/presentationml/2006/ole">
            <mc:AlternateContent xmlns:mc="http://schemas.openxmlformats.org/markup-compatibility/2006">
              <mc:Choice xmlns:v="urn:schemas-microsoft-com:vml" Requires="v">
                <p:oleObj spid="_x0000_s6165" r:id="rId5" imgW="2908300" imgH="1473200" progId="Equation.KSEE3">
                  <p:embed/>
                </p:oleObj>
              </mc:Choice>
              <mc:Fallback>
                <p:oleObj r:id="rId5" imgW="2908300" imgH="1473200" progId="Equation.KSEE3">
                  <p:embed/>
                  <p:pic>
                    <p:nvPicPr>
                      <p:cNvPr id="0" name="图片 3075"/>
                      <p:cNvPicPr/>
                      <p:nvPr/>
                    </p:nvPicPr>
                    <p:blipFill>
                      <a:blip r:embed="rId6"/>
                      <a:stretch>
                        <a:fillRect/>
                      </a:stretch>
                    </p:blipFill>
                    <p:spPr>
                      <a:xfrm>
                        <a:off x="821690" y="1818005"/>
                        <a:ext cx="5179695" cy="2660015"/>
                      </a:xfrm>
                      <a:prstGeom prst="rect">
                        <a:avLst/>
                      </a:prstGeom>
                      <a:noFill/>
                      <a:ln w="38100">
                        <a:noFill/>
                        <a:miter/>
                      </a:ln>
                    </p:spPr>
                  </p:pic>
                </p:oleObj>
              </mc:Fallback>
            </mc:AlternateContent>
          </a:graphicData>
        </a:graphic>
      </p:graphicFrame>
      <p:sp>
        <p:nvSpPr>
          <p:cNvPr id="9" name="Content Placeholder 2"/>
          <p:cNvSpPr txBox="1">
            <a:spLocks noGrp="1"/>
          </p:cNvSpPr>
          <p:nvPr/>
        </p:nvSpPr>
        <p:spPr>
          <a:xfrm>
            <a:off x="6219825" y="1549400"/>
            <a:ext cx="5901690"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en-US" altLang="zh-CN" sz="1600" dirty="0">
                <a:ea typeface="宋体" panose="02010600030101010101" pitchFamily="2" charset="-122"/>
                <a:sym typeface="+mn-ea"/>
              </a:rPr>
              <a:t>             </a:t>
            </a:r>
            <a:r>
              <a:rPr lang="zh-CN" altLang="en-US" sz="1600" dirty="0">
                <a:ea typeface="宋体" panose="02010600030101010101" pitchFamily="2" charset="-122"/>
                <a:sym typeface="+mn-ea"/>
              </a:rPr>
              <a:t>分别表示每个叶子节点的一阶梯度的和，与二阶梯度的和：</a:t>
            </a:r>
          </a:p>
          <a:p>
            <a:pPr marL="0" indent="0">
              <a:lnSpc>
                <a:spcPct val="150000"/>
              </a:lnSpc>
              <a:buNone/>
            </a:pPr>
            <a:endParaRPr lang="zh-CN" altLang="en-US" sz="1600" dirty="0">
              <a:ea typeface="宋体" panose="02010600030101010101" pitchFamily="2" charset="-122"/>
              <a:sym typeface="+mn-ea"/>
            </a:endParaRPr>
          </a:p>
          <a:p>
            <a:pPr marL="0" indent="0">
              <a:lnSpc>
                <a:spcPct val="150000"/>
              </a:lnSpc>
              <a:buNone/>
            </a:pPr>
            <a:endParaRPr lang="zh-CN" altLang="en-US" sz="1600" dirty="0">
              <a:ea typeface="宋体" panose="02010600030101010101" pitchFamily="2" charset="-122"/>
              <a:sym typeface="+mn-ea"/>
            </a:endParaRPr>
          </a:p>
          <a:p>
            <a:pPr marL="0" indent="0">
              <a:lnSpc>
                <a:spcPct val="150000"/>
              </a:lnSpc>
              <a:buNone/>
            </a:pPr>
            <a:r>
              <a:rPr lang="zh-CN" altLang="en-US" sz="1600" dirty="0">
                <a:ea typeface="宋体" panose="02010600030101010101" pitchFamily="2" charset="-122"/>
                <a:sym typeface="+mn-ea"/>
              </a:rPr>
              <a:t>目标函数改写为：</a:t>
            </a:r>
          </a:p>
          <a:p>
            <a:pPr marL="0" indent="0">
              <a:lnSpc>
                <a:spcPct val="150000"/>
              </a:lnSpc>
              <a:buNone/>
            </a:pPr>
            <a:endParaRPr lang="zh-CN" altLang="en-US" sz="1600" dirty="0">
              <a:ea typeface="宋体" panose="02010600030101010101" pitchFamily="2" charset="-122"/>
              <a:sym typeface="+mn-ea"/>
            </a:endParaRPr>
          </a:p>
          <a:p>
            <a:pPr marL="0" indent="0">
              <a:lnSpc>
                <a:spcPct val="150000"/>
              </a:lnSpc>
              <a:buNone/>
            </a:pPr>
            <a:endParaRPr lang="zh-CN" altLang="en-US" sz="1600" dirty="0">
              <a:ea typeface="宋体" panose="02010600030101010101" pitchFamily="2" charset="-122"/>
              <a:sym typeface="+mn-ea"/>
            </a:endParaRPr>
          </a:p>
          <a:p>
            <a:pPr marL="0" indent="0">
              <a:lnSpc>
                <a:spcPct val="150000"/>
              </a:lnSpc>
              <a:buNone/>
            </a:pPr>
            <a:endParaRPr lang="zh-CN" altLang="en-US" sz="1600" dirty="0">
              <a:ea typeface="宋体" panose="02010600030101010101" pitchFamily="2" charset="-122"/>
              <a:sym typeface="+mn-ea"/>
            </a:endParaRPr>
          </a:p>
          <a:p>
            <a:pPr marL="0" indent="0">
              <a:lnSpc>
                <a:spcPct val="150000"/>
              </a:lnSpc>
              <a:buNone/>
            </a:pPr>
            <a:r>
              <a:rPr lang="zh-CN" altLang="en-US" sz="1600" dirty="0">
                <a:ea typeface="宋体" panose="02010600030101010101" pitchFamily="2" charset="-122"/>
                <a:sym typeface="+mn-ea"/>
              </a:rPr>
              <a:t>求偏导得到：</a:t>
            </a:r>
          </a:p>
          <a:p>
            <a:pPr marL="0" indent="0">
              <a:lnSpc>
                <a:spcPct val="150000"/>
              </a:lnSpc>
              <a:buNone/>
            </a:pPr>
            <a:endParaRPr lang="zh-CN" altLang="en-US" sz="1600" dirty="0">
              <a:ea typeface="宋体" panose="02010600030101010101" pitchFamily="2" charset="-122"/>
              <a:sym typeface="+mn-ea"/>
            </a:endParaRPr>
          </a:p>
          <a:p>
            <a:pPr marL="0" indent="0">
              <a:lnSpc>
                <a:spcPct val="150000"/>
              </a:lnSpc>
              <a:buNone/>
            </a:pPr>
            <a:r>
              <a:rPr lang="zh-CN" altLang="en-US" sz="1600" dirty="0">
                <a:ea typeface="宋体" panose="02010600030101010101" pitchFamily="2" charset="-122"/>
                <a:sym typeface="+mn-ea"/>
              </a:rPr>
              <a:t>      求解得</a:t>
            </a:r>
          </a:p>
          <a:p>
            <a:pPr>
              <a:lnSpc>
                <a:spcPct val="150000"/>
              </a:lnSpc>
            </a:pPr>
            <a:endParaRPr lang="zh-CN" altLang="en-US" sz="1600" dirty="0">
              <a:ea typeface="宋体" panose="02010600030101010101" pitchFamily="2" charset="-122"/>
              <a:sym typeface="+mn-ea"/>
            </a:endParaRPr>
          </a:p>
          <a:p>
            <a:pPr>
              <a:lnSpc>
                <a:spcPct val="150000"/>
              </a:lnSpc>
            </a:pPr>
            <a:endParaRPr sz="1600" dirty="0">
              <a:ea typeface="宋体" panose="02010600030101010101" pitchFamily="2" charset="-122"/>
              <a:sym typeface="+mn-ea"/>
            </a:endParaRPr>
          </a:p>
        </p:txBody>
      </p:sp>
      <p:graphicFrame>
        <p:nvGraphicFramePr>
          <p:cNvPr id="10" name="对象 -2147482616"/>
          <p:cNvGraphicFramePr>
            <a:graphicFrameLocks noChangeAspect="1"/>
          </p:cNvGraphicFramePr>
          <p:nvPr/>
        </p:nvGraphicFramePr>
        <p:xfrm>
          <a:off x="7381875" y="1973580"/>
          <a:ext cx="991870" cy="1117600"/>
        </p:xfrm>
        <a:graphic>
          <a:graphicData uri="http://schemas.openxmlformats.org/presentationml/2006/ole">
            <mc:AlternateContent xmlns:mc="http://schemas.openxmlformats.org/markup-compatibility/2006">
              <mc:Choice xmlns:v="urn:schemas-microsoft-com:vml" Requires="v">
                <p:oleObj spid="_x0000_s6166" r:id="rId7" imgW="685800" imgH="762000" progId="Equation.KSEE3">
                  <p:embed/>
                </p:oleObj>
              </mc:Choice>
              <mc:Fallback>
                <p:oleObj r:id="rId7" imgW="685800" imgH="762000" progId="Equation.KSEE3">
                  <p:embed/>
                  <p:pic>
                    <p:nvPicPr>
                      <p:cNvPr id="0" name="图片 3075"/>
                      <p:cNvPicPr/>
                      <p:nvPr/>
                    </p:nvPicPr>
                    <p:blipFill>
                      <a:blip r:embed="rId8"/>
                      <a:stretch>
                        <a:fillRect/>
                      </a:stretch>
                    </p:blipFill>
                    <p:spPr>
                      <a:xfrm>
                        <a:off x="7381875" y="1973580"/>
                        <a:ext cx="991870" cy="1117600"/>
                      </a:xfrm>
                      <a:prstGeom prst="rect">
                        <a:avLst/>
                      </a:prstGeom>
                      <a:noFill/>
                      <a:ln w="38100">
                        <a:noFill/>
                        <a:miter/>
                      </a:ln>
                    </p:spPr>
                  </p:pic>
                </p:oleObj>
              </mc:Fallback>
            </mc:AlternateContent>
          </a:graphicData>
        </a:graphic>
      </p:graphicFrame>
      <p:graphicFrame>
        <p:nvGraphicFramePr>
          <p:cNvPr id="33" name="对象 -2147482616"/>
          <p:cNvGraphicFramePr>
            <a:graphicFrameLocks noChangeAspect="1"/>
          </p:cNvGraphicFramePr>
          <p:nvPr/>
        </p:nvGraphicFramePr>
        <p:xfrm>
          <a:off x="6597015" y="3337560"/>
          <a:ext cx="4830445" cy="1772920"/>
        </p:xfrm>
        <a:graphic>
          <a:graphicData uri="http://schemas.openxmlformats.org/presentationml/2006/ole">
            <mc:AlternateContent xmlns:mc="http://schemas.openxmlformats.org/markup-compatibility/2006">
              <mc:Choice xmlns:v="urn:schemas-microsoft-com:vml" Requires="v">
                <p:oleObj spid="_x0000_s6167" r:id="rId9" imgW="2806700" imgH="1016000" progId="Equation.KSEE3">
                  <p:embed/>
                </p:oleObj>
              </mc:Choice>
              <mc:Fallback>
                <p:oleObj r:id="rId9" imgW="2806700" imgH="1016000" progId="Equation.KSEE3">
                  <p:embed/>
                  <p:pic>
                    <p:nvPicPr>
                      <p:cNvPr id="0" name="图片 3075"/>
                      <p:cNvPicPr/>
                      <p:nvPr/>
                    </p:nvPicPr>
                    <p:blipFill>
                      <a:blip r:embed="rId10"/>
                      <a:stretch>
                        <a:fillRect/>
                      </a:stretch>
                    </p:blipFill>
                    <p:spPr>
                      <a:xfrm>
                        <a:off x="6597015" y="3337560"/>
                        <a:ext cx="4830445" cy="1772920"/>
                      </a:xfrm>
                      <a:prstGeom prst="rect">
                        <a:avLst/>
                      </a:prstGeom>
                      <a:noFill/>
                      <a:ln w="38100">
                        <a:noFill/>
                        <a:miter/>
                      </a:ln>
                    </p:spPr>
                  </p:pic>
                </p:oleObj>
              </mc:Fallback>
            </mc:AlternateContent>
          </a:graphicData>
        </a:graphic>
      </p:graphicFrame>
      <p:graphicFrame>
        <p:nvGraphicFramePr>
          <p:cNvPr id="35" name="对象 -2147482616"/>
          <p:cNvGraphicFramePr>
            <a:graphicFrameLocks noChangeAspect="1"/>
          </p:cNvGraphicFramePr>
          <p:nvPr/>
        </p:nvGraphicFramePr>
        <p:xfrm>
          <a:off x="7258685" y="5814695"/>
          <a:ext cx="1450340" cy="776605"/>
        </p:xfrm>
        <a:graphic>
          <a:graphicData uri="http://schemas.openxmlformats.org/presentationml/2006/ole">
            <mc:AlternateContent xmlns:mc="http://schemas.openxmlformats.org/markup-compatibility/2006">
              <mc:Choice xmlns:v="urn:schemas-microsoft-com:vml" Requires="v">
                <p:oleObj spid="_x0000_s6168" r:id="rId11" imgW="914400" imgH="482600" progId="Equation.KSEE3">
                  <p:embed/>
                </p:oleObj>
              </mc:Choice>
              <mc:Fallback>
                <p:oleObj r:id="rId11" imgW="914400" imgH="482600" progId="Equation.KSEE3">
                  <p:embed/>
                  <p:pic>
                    <p:nvPicPr>
                      <p:cNvPr id="0" name="图片 3075"/>
                      <p:cNvPicPr/>
                      <p:nvPr/>
                    </p:nvPicPr>
                    <p:blipFill>
                      <a:blip r:embed="rId12"/>
                      <a:stretch>
                        <a:fillRect/>
                      </a:stretch>
                    </p:blipFill>
                    <p:spPr>
                      <a:xfrm>
                        <a:off x="7258685" y="5814695"/>
                        <a:ext cx="1450340" cy="776605"/>
                      </a:xfrm>
                      <a:prstGeom prst="rect">
                        <a:avLst/>
                      </a:prstGeom>
                      <a:noFill/>
                      <a:ln w="38100">
                        <a:noFill/>
                        <a:miter/>
                      </a:ln>
                    </p:spPr>
                  </p:pic>
                </p:oleObj>
              </mc:Fallback>
            </mc:AlternateContent>
          </a:graphicData>
        </a:graphic>
      </p:graphicFrame>
      <p:graphicFrame>
        <p:nvGraphicFramePr>
          <p:cNvPr id="37" name="对象 -2147482616"/>
          <p:cNvGraphicFramePr>
            <a:graphicFrameLocks noChangeAspect="1"/>
          </p:cNvGraphicFramePr>
          <p:nvPr/>
        </p:nvGraphicFramePr>
        <p:xfrm>
          <a:off x="8930640" y="5814695"/>
          <a:ext cx="2496820" cy="776605"/>
        </p:xfrm>
        <a:graphic>
          <a:graphicData uri="http://schemas.openxmlformats.org/presentationml/2006/ole">
            <mc:AlternateContent xmlns:mc="http://schemas.openxmlformats.org/markup-compatibility/2006">
              <mc:Choice xmlns:v="urn:schemas-microsoft-com:vml" Requires="v">
                <p:oleObj spid="_x0000_s6169" r:id="rId13" imgW="1574800" imgH="482600" progId="Equation.KSEE3">
                  <p:embed/>
                </p:oleObj>
              </mc:Choice>
              <mc:Fallback>
                <p:oleObj r:id="rId13" imgW="1574800" imgH="482600" progId="Equation.KSEE3">
                  <p:embed/>
                  <p:pic>
                    <p:nvPicPr>
                      <p:cNvPr id="0" name="图片 3075"/>
                      <p:cNvPicPr/>
                      <p:nvPr/>
                    </p:nvPicPr>
                    <p:blipFill>
                      <a:blip r:embed="rId14"/>
                      <a:stretch>
                        <a:fillRect/>
                      </a:stretch>
                    </p:blipFill>
                    <p:spPr>
                      <a:xfrm>
                        <a:off x="8930640" y="5814695"/>
                        <a:ext cx="2496820" cy="776605"/>
                      </a:xfrm>
                      <a:prstGeom prst="rect">
                        <a:avLst/>
                      </a:prstGeom>
                      <a:noFill/>
                      <a:ln w="38100">
                        <a:noFill/>
                        <a:miter/>
                      </a:ln>
                    </p:spPr>
                  </p:pic>
                </p:oleObj>
              </mc:Fallback>
            </mc:AlternateContent>
          </a:graphicData>
        </a:graphic>
      </p:graphicFrame>
      <p:graphicFrame>
        <p:nvGraphicFramePr>
          <p:cNvPr id="39" name="对象 -2147482616"/>
          <p:cNvGraphicFramePr>
            <a:graphicFrameLocks noChangeAspect="1"/>
          </p:cNvGraphicFramePr>
          <p:nvPr/>
        </p:nvGraphicFramePr>
        <p:xfrm>
          <a:off x="536258" y="5408295"/>
          <a:ext cx="1470660" cy="436245"/>
        </p:xfrm>
        <a:graphic>
          <a:graphicData uri="http://schemas.openxmlformats.org/presentationml/2006/ole">
            <mc:AlternateContent xmlns:mc="http://schemas.openxmlformats.org/markup-compatibility/2006">
              <mc:Choice xmlns:v="urn:schemas-microsoft-com:vml" Requires="v">
                <p:oleObj spid="_x0000_s6170" r:id="rId15" imgW="825500" imgH="241300" progId="Equation.KSEE3">
                  <p:embed/>
                </p:oleObj>
              </mc:Choice>
              <mc:Fallback>
                <p:oleObj r:id="rId15" imgW="825500" imgH="241300" progId="Equation.KSEE3">
                  <p:embed/>
                  <p:pic>
                    <p:nvPicPr>
                      <p:cNvPr id="0" name="图片 3075"/>
                      <p:cNvPicPr/>
                      <p:nvPr/>
                    </p:nvPicPr>
                    <p:blipFill>
                      <a:blip r:embed="rId16"/>
                      <a:stretch>
                        <a:fillRect/>
                      </a:stretch>
                    </p:blipFill>
                    <p:spPr>
                      <a:xfrm>
                        <a:off x="536258" y="5408295"/>
                        <a:ext cx="1470660" cy="436245"/>
                      </a:xfrm>
                      <a:prstGeom prst="rect">
                        <a:avLst/>
                      </a:prstGeom>
                      <a:noFill/>
                      <a:ln w="38100">
                        <a:noFill/>
                        <a:miter/>
                      </a:ln>
                    </p:spPr>
                  </p:pic>
                </p:oleObj>
              </mc:Fallback>
            </mc:AlternateContent>
          </a:graphicData>
        </a:graphic>
      </p:graphicFrame>
      <p:graphicFrame>
        <p:nvGraphicFramePr>
          <p:cNvPr id="41" name="对象 -2147482616"/>
          <p:cNvGraphicFramePr>
            <a:graphicFrameLocks noChangeAspect="1"/>
          </p:cNvGraphicFramePr>
          <p:nvPr/>
        </p:nvGraphicFramePr>
        <p:xfrm>
          <a:off x="4137343" y="4943475"/>
          <a:ext cx="1924050" cy="436245"/>
        </p:xfrm>
        <a:graphic>
          <a:graphicData uri="http://schemas.openxmlformats.org/presentationml/2006/ole">
            <mc:AlternateContent xmlns:mc="http://schemas.openxmlformats.org/markup-compatibility/2006">
              <mc:Choice xmlns:v="urn:schemas-microsoft-com:vml" Requires="v">
                <p:oleObj spid="_x0000_s6171" r:id="rId17" imgW="1079500" imgH="241300" progId="Equation.KSEE3">
                  <p:embed/>
                </p:oleObj>
              </mc:Choice>
              <mc:Fallback>
                <p:oleObj r:id="rId17" imgW="1079500" imgH="241300" progId="Equation.KSEE3">
                  <p:embed/>
                  <p:pic>
                    <p:nvPicPr>
                      <p:cNvPr id="0" name="图片 3075"/>
                      <p:cNvPicPr/>
                      <p:nvPr/>
                    </p:nvPicPr>
                    <p:blipFill>
                      <a:blip r:embed="rId18"/>
                      <a:stretch>
                        <a:fillRect/>
                      </a:stretch>
                    </p:blipFill>
                    <p:spPr>
                      <a:xfrm>
                        <a:off x="4137343" y="4943475"/>
                        <a:ext cx="1924050" cy="436245"/>
                      </a:xfrm>
                      <a:prstGeom prst="rect">
                        <a:avLst/>
                      </a:prstGeom>
                      <a:noFill/>
                      <a:ln w="38100">
                        <a:noFill/>
                        <a:miter/>
                      </a:ln>
                    </p:spPr>
                  </p:pic>
                </p:oleObj>
              </mc:Fallback>
            </mc:AlternateContent>
          </a:graphicData>
        </a:graphic>
      </p:graphicFrame>
      <p:graphicFrame>
        <p:nvGraphicFramePr>
          <p:cNvPr id="43" name="对象 -2147482616"/>
          <p:cNvGraphicFramePr>
            <a:graphicFrameLocks noChangeAspect="1"/>
          </p:cNvGraphicFramePr>
          <p:nvPr/>
        </p:nvGraphicFramePr>
        <p:xfrm>
          <a:off x="588963" y="4928870"/>
          <a:ext cx="294640" cy="436245"/>
        </p:xfrm>
        <a:graphic>
          <a:graphicData uri="http://schemas.openxmlformats.org/presentationml/2006/ole">
            <mc:AlternateContent xmlns:mc="http://schemas.openxmlformats.org/markup-compatibility/2006">
              <mc:Choice xmlns:v="urn:schemas-microsoft-com:vml" Requires="v">
                <p:oleObj spid="_x0000_s6172" r:id="rId19" imgW="165100" imgH="241300" progId="Equation.KSEE3">
                  <p:embed/>
                </p:oleObj>
              </mc:Choice>
              <mc:Fallback>
                <p:oleObj r:id="rId19" imgW="165100" imgH="241300" progId="Equation.KSEE3">
                  <p:embed/>
                  <p:pic>
                    <p:nvPicPr>
                      <p:cNvPr id="0" name="图片 3075"/>
                      <p:cNvPicPr/>
                      <p:nvPr/>
                    </p:nvPicPr>
                    <p:blipFill>
                      <a:blip r:embed="rId20"/>
                      <a:stretch>
                        <a:fillRect/>
                      </a:stretch>
                    </p:blipFill>
                    <p:spPr>
                      <a:xfrm>
                        <a:off x="588963" y="4928870"/>
                        <a:ext cx="294640" cy="436245"/>
                      </a:xfrm>
                      <a:prstGeom prst="rect">
                        <a:avLst/>
                      </a:prstGeom>
                      <a:noFill/>
                      <a:ln w="38100">
                        <a:noFill/>
                        <a:miter/>
                      </a:ln>
                    </p:spPr>
                  </p:pic>
                </p:oleObj>
              </mc:Fallback>
            </mc:AlternateContent>
          </a:graphicData>
        </a:graphic>
      </p:graphicFrame>
      <p:graphicFrame>
        <p:nvGraphicFramePr>
          <p:cNvPr id="45" name="对象 -2147482616"/>
          <p:cNvGraphicFramePr>
            <a:graphicFrameLocks noChangeAspect="1"/>
          </p:cNvGraphicFramePr>
          <p:nvPr/>
        </p:nvGraphicFramePr>
        <p:xfrm>
          <a:off x="6219508" y="1638300"/>
          <a:ext cx="643255" cy="354330"/>
        </p:xfrm>
        <a:graphic>
          <a:graphicData uri="http://schemas.openxmlformats.org/presentationml/2006/ole">
            <mc:AlternateContent xmlns:mc="http://schemas.openxmlformats.org/markup-compatibility/2006">
              <mc:Choice xmlns:v="urn:schemas-microsoft-com:vml" Requires="v">
                <p:oleObj spid="_x0000_s6173" r:id="rId21" imgW="444500" imgH="241300" progId="Equation.KSEE3">
                  <p:embed/>
                </p:oleObj>
              </mc:Choice>
              <mc:Fallback>
                <p:oleObj r:id="rId21" imgW="444500" imgH="241300" progId="Equation.KSEE3">
                  <p:embed/>
                  <p:pic>
                    <p:nvPicPr>
                      <p:cNvPr id="0" name="图片 3075"/>
                      <p:cNvPicPr/>
                      <p:nvPr/>
                    </p:nvPicPr>
                    <p:blipFill>
                      <a:blip r:embed="rId22"/>
                      <a:stretch>
                        <a:fillRect/>
                      </a:stretch>
                    </p:blipFill>
                    <p:spPr>
                      <a:xfrm>
                        <a:off x="6219508" y="1638300"/>
                        <a:ext cx="643255" cy="354330"/>
                      </a:xfrm>
                      <a:prstGeom prst="rect">
                        <a:avLst/>
                      </a:prstGeom>
                      <a:noFill/>
                      <a:ln w="38100">
                        <a:noFill/>
                        <a:miter/>
                      </a:ln>
                    </p:spPr>
                  </p:pic>
                </p:oleObj>
              </mc:Fallback>
            </mc:AlternateContent>
          </a:graphicData>
        </a:graphic>
      </p:graphicFrame>
      <p:sp>
        <p:nvSpPr>
          <p:cNvPr id="27" name="右箭头 26"/>
          <p:cNvSpPr/>
          <p:nvPr/>
        </p:nvSpPr>
        <p:spPr>
          <a:xfrm rot="5400000">
            <a:off x="2347595" y="2503805"/>
            <a:ext cx="421005" cy="274955"/>
          </a:xfrm>
          <a:prstGeom prst="rightArrow">
            <a:avLst/>
          </a:prstGeom>
          <a:solidFill>
            <a:srgbClr val="FFFFFF"/>
          </a:solidFill>
          <a:ln w="12700" cap="flat">
            <a:solidFill>
              <a:schemeClr val="accent1"/>
            </a:solidFill>
            <a:prstDash val="solid"/>
            <a:miter lim="8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ctr" forceAA="0">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n-lt"/>
              <a:ea typeface="+mn-ea"/>
              <a:cs typeface="+mn-cs"/>
              <a:sym typeface="Calibri" panose="020F0502020204030204"/>
            </a:endParaRPr>
          </a:p>
        </p:txBody>
      </p:sp>
      <p:graphicFrame>
        <p:nvGraphicFramePr>
          <p:cNvPr id="4" name="对象 -2147482616"/>
          <p:cNvGraphicFramePr>
            <a:graphicFrameLocks noChangeAspect="1"/>
          </p:cNvGraphicFramePr>
          <p:nvPr/>
        </p:nvGraphicFramePr>
        <p:xfrm>
          <a:off x="7513638" y="5129530"/>
          <a:ext cx="2973070" cy="775970"/>
        </p:xfrm>
        <a:graphic>
          <a:graphicData uri="http://schemas.openxmlformats.org/presentationml/2006/ole">
            <mc:AlternateContent xmlns:mc="http://schemas.openxmlformats.org/markup-compatibility/2006">
              <mc:Choice xmlns:v="urn:schemas-microsoft-com:vml" Requires="v">
                <p:oleObj spid="_x0000_s6174" r:id="rId23" imgW="1727200" imgH="444500" progId="Equation.KSEE3">
                  <p:embed/>
                </p:oleObj>
              </mc:Choice>
              <mc:Fallback>
                <p:oleObj r:id="rId23" imgW="1727200" imgH="444500" progId="Equation.KSEE3">
                  <p:embed/>
                  <p:pic>
                    <p:nvPicPr>
                      <p:cNvPr id="0" name="图片 3075"/>
                      <p:cNvPicPr/>
                      <p:nvPr/>
                    </p:nvPicPr>
                    <p:blipFill>
                      <a:blip r:embed="rId24"/>
                      <a:stretch>
                        <a:fillRect/>
                      </a:stretch>
                    </p:blipFill>
                    <p:spPr>
                      <a:xfrm>
                        <a:off x="7513638" y="5129530"/>
                        <a:ext cx="2973070" cy="775970"/>
                      </a:xfrm>
                      <a:prstGeom prst="rect">
                        <a:avLst/>
                      </a:prstGeom>
                      <a:noFill/>
                      <a:ln w="38100">
                        <a:noFill/>
                        <a:miter/>
                      </a:ln>
                    </p:spPr>
                  </p:pic>
                </p:oleObj>
              </mc:Fallback>
            </mc:AlternateContent>
          </a:graphicData>
        </a:graphic>
      </p:graphicFrame>
    </p:spTree>
    <p:custDataLst>
      <p:tags r:id="rId2"/>
    </p:custDataLst>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fontScale="90000"/>
          </a:bodyPr>
          <a:lstStyle>
            <a:lvl1pPr>
              <a:defRPr>
                <a:solidFill>
                  <a:srgbClr val="C00000"/>
                </a:solidFill>
              </a:defRPr>
            </a:lvl1pPr>
          </a:lstStyle>
          <a:p>
            <a:r>
              <a:rPr lang="en-US" dirty="0">
                <a:ea typeface="宋体" panose="02010600030101010101" pitchFamily="2" charset="-122"/>
                <a:sym typeface="+mn-ea"/>
              </a:rPr>
              <a:t>XGBoost</a:t>
            </a:r>
            <a:endParaRPr lang="en-US" altLang="zh-CN" dirty="0">
              <a:ea typeface="宋体" panose="02010600030101010101" pitchFamily="2" charset="-122"/>
              <a:sym typeface="+mn-ea"/>
            </a:endParaRPr>
          </a:p>
        </p:txBody>
      </p:sp>
      <p:sp>
        <p:nvSpPr>
          <p:cNvPr id="131" name="Content Placeholder 2"/>
          <p:cNvSpPr txBox="1">
            <a:spLocks noGrp="1"/>
          </p:cNvSpPr>
          <p:nvPr/>
        </p:nvSpPr>
        <p:spPr>
          <a:xfrm>
            <a:off x="598805" y="1452245"/>
            <a:ext cx="6915150"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en-US" altLang="zh-CN" sz="1600" dirty="0">
                <a:ea typeface="宋体" panose="02010600030101010101" pitchFamily="2" charset="-122"/>
                <a:sym typeface="+mn-ea"/>
              </a:rPr>
              <a:t>XGBoost</a:t>
            </a:r>
            <a:r>
              <a:rPr lang="zh-CN" sz="1600" dirty="0">
                <a:ea typeface="宋体" panose="02010600030101010101" pitchFamily="2" charset="-122"/>
                <a:sym typeface="+mn-ea"/>
              </a:rPr>
              <a:t> 的目标函数：</a:t>
            </a:r>
            <a:endParaRPr sz="1600" dirty="0">
              <a:ea typeface="宋体" panose="02010600030101010101" pitchFamily="2" charset="-122"/>
              <a:sym typeface="+mn-ea"/>
            </a:endParaRPr>
          </a:p>
          <a:p>
            <a:pPr>
              <a:lnSpc>
                <a:spcPct val="150000"/>
              </a:lnSpc>
            </a:pPr>
            <a:r>
              <a:rPr lang="zh-CN" altLang="en-US" sz="1600" dirty="0">
                <a:ea typeface="宋体" panose="02010600030101010101" pitchFamily="2" charset="-122"/>
                <a:sym typeface="+mn-ea"/>
              </a:rPr>
              <a:t>Obj 目标函数也称为结构分数（打分函数），代表当指定一个树的结构的时候，我们在目标上最多可以减少多少</a:t>
            </a:r>
          </a:p>
          <a:p>
            <a:pPr>
              <a:lnSpc>
                <a:spcPct val="150000"/>
              </a:lnSpc>
            </a:pPr>
            <a:endParaRPr lang="zh-CN" altLang="en-US" sz="1600" dirty="0">
              <a:ea typeface="宋体" panose="02010600030101010101" pitchFamily="2" charset="-122"/>
              <a:sym typeface="+mn-ea"/>
            </a:endParaRPr>
          </a:p>
          <a:p>
            <a:pPr>
              <a:lnSpc>
                <a:spcPct val="150000"/>
              </a:lnSpc>
            </a:pPr>
            <a:endParaRPr lang="zh-CN" altLang="en-US" sz="1600" dirty="0">
              <a:ea typeface="宋体" panose="02010600030101010101" pitchFamily="2" charset="-122"/>
              <a:sym typeface="+mn-ea"/>
            </a:endParaRPr>
          </a:p>
          <a:p>
            <a:pPr>
              <a:lnSpc>
                <a:spcPct val="150000"/>
              </a:lnSpc>
            </a:pPr>
            <a:endParaRPr lang="zh-CN" altLang="en-US" sz="1600" dirty="0">
              <a:ea typeface="宋体" panose="02010600030101010101" pitchFamily="2" charset="-122"/>
              <a:sym typeface="+mn-ea"/>
            </a:endParaRPr>
          </a:p>
          <a:p>
            <a:pPr>
              <a:lnSpc>
                <a:spcPct val="150000"/>
              </a:lnSpc>
            </a:pPr>
            <a:endParaRPr lang="zh-CN" altLang="en-US" sz="1600" dirty="0">
              <a:ea typeface="宋体" panose="02010600030101010101" pitchFamily="2" charset="-122"/>
              <a:sym typeface="+mn-ea"/>
            </a:endParaRPr>
          </a:p>
          <a:p>
            <a:pPr>
              <a:lnSpc>
                <a:spcPct val="150000"/>
              </a:lnSpc>
            </a:pPr>
            <a:endParaRPr sz="1600" dirty="0">
              <a:ea typeface="宋体" panose="02010600030101010101" pitchFamily="2" charset="-122"/>
              <a:sym typeface="+mn-ea"/>
            </a:endParaRPr>
          </a:p>
        </p:txBody>
      </p:sp>
      <p:pic>
        <p:nvPicPr>
          <p:cNvPr id="3" name="图片 2"/>
          <p:cNvPicPr>
            <a:picLocks noChangeAspect="1"/>
          </p:cNvPicPr>
          <p:nvPr/>
        </p:nvPicPr>
        <p:blipFill>
          <a:blip r:embed="rId5"/>
          <a:stretch>
            <a:fillRect/>
          </a:stretch>
        </p:blipFill>
        <p:spPr>
          <a:xfrm>
            <a:off x="1708150" y="2973705"/>
            <a:ext cx="647700" cy="657225"/>
          </a:xfrm>
          <a:prstGeom prst="rect">
            <a:avLst/>
          </a:prstGeom>
        </p:spPr>
      </p:pic>
      <p:pic>
        <p:nvPicPr>
          <p:cNvPr id="4" name="图片 3"/>
          <p:cNvPicPr>
            <a:picLocks noChangeAspect="1"/>
          </p:cNvPicPr>
          <p:nvPr/>
        </p:nvPicPr>
        <p:blipFill>
          <a:blip r:embed="rId6"/>
          <a:stretch>
            <a:fillRect/>
          </a:stretch>
        </p:blipFill>
        <p:spPr>
          <a:xfrm>
            <a:off x="1755775" y="3784600"/>
            <a:ext cx="600075" cy="666750"/>
          </a:xfrm>
          <a:prstGeom prst="rect">
            <a:avLst/>
          </a:prstGeom>
        </p:spPr>
      </p:pic>
      <p:pic>
        <p:nvPicPr>
          <p:cNvPr id="5" name="图片 4"/>
          <p:cNvPicPr>
            <a:picLocks noChangeAspect="1"/>
          </p:cNvPicPr>
          <p:nvPr/>
        </p:nvPicPr>
        <p:blipFill>
          <a:blip r:embed="rId7"/>
          <a:stretch>
            <a:fillRect/>
          </a:stretch>
        </p:blipFill>
        <p:spPr>
          <a:xfrm>
            <a:off x="1755775" y="4545965"/>
            <a:ext cx="571500" cy="561975"/>
          </a:xfrm>
          <a:prstGeom prst="rect">
            <a:avLst/>
          </a:prstGeom>
        </p:spPr>
      </p:pic>
      <p:pic>
        <p:nvPicPr>
          <p:cNvPr id="6" name="图片 5"/>
          <p:cNvPicPr>
            <a:picLocks noChangeAspect="1"/>
          </p:cNvPicPr>
          <p:nvPr/>
        </p:nvPicPr>
        <p:blipFill>
          <a:blip r:embed="rId8"/>
          <a:stretch>
            <a:fillRect/>
          </a:stretch>
        </p:blipFill>
        <p:spPr>
          <a:xfrm>
            <a:off x="1698625" y="5198110"/>
            <a:ext cx="657225" cy="695325"/>
          </a:xfrm>
          <a:prstGeom prst="rect">
            <a:avLst/>
          </a:prstGeom>
        </p:spPr>
      </p:pic>
      <p:pic>
        <p:nvPicPr>
          <p:cNvPr id="7" name="图片 6"/>
          <p:cNvPicPr>
            <a:picLocks noChangeAspect="1"/>
          </p:cNvPicPr>
          <p:nvPr/>
        </p:nvPicPr>
        <p:blipFill>
          <a:blip r:embed="rId9"/>
          <a:stretch>
            <a:fillRect/>
          </a:stretch>
        </p:blipFill>
        <p:spPr>
          <a:xfrm>
            <a:off x="1812925" y="6000115"/>
            <a:ext cx="542925" cy="628650"/>
          </a:xfrm>
          <a:prstGeom prst="rect">
            <a:avLst/>
          </a:prstGeom>
        </p:spPr>
      </p:pic>
      <p:sp>
        <p:nvSpPr>
          <p:cNvPr id="8" name="Content Placeholder 2"/>
          <p:cNvSpPr txBox="1">
            <a:spLocks noGrp="1"/>
          </p:cNvSpPr>
          <p:nvPr/>
        </p:nvSpPr>
        <p:spPr>
          <a:xfrm>
            <a:off x="1614805" y="2599055"/>
            <a:ext cx="1832610" cy="5613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zh-CN" sz="1600" dirty="0">
                <a:ea typeface="宋体" panose="02010600030101010101" pitchFamily="2" charset="-122"/>
                <a:sym typeface="+mn-ea"/>
              </a:rPr>
              <a:t>样本编号</a:t>
            </a:r>
          </a:p>
        </p:txBody>
      </p:sp>
      <p:sp>
        <p:nvSpPr>
          <p:cNvPr id="9" name="Content Placeholder 2"/>
          <p:cNvSpPr txBox="1">
            <a:spLocks noGrp="1"/>
          </p:cNvSpPr>
          <p:nvPr/>
        </p:nvSpPr>
        <p:spPr>
          <a:xfrm>
            <a:off x="3039745" y="2591435"/>
            <a:ext cx="1832610" cy="5613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zh-CN" sz="1600" dirty="0">
                <a:ea typeface="宋体" panose="02010600030101010101" pitchFamily="2" charset="-122"/>
                <a:sym typeface="+mn-ea"/>
              </a:rPr>
              <a:t>梯度计算</a:t>
            </a:r>
          </a:p>
        </p:txBody>
      </p:sp>
      <p:sp>
        <p:nvSpPr>
          <p:cNvPr id="10" name="Content Placeholder 2"/>
          <p:cNvSpPr txBox="1">
            <a:spLocks noGrp="1"/>
          </p:cNvSpPr>
          <p:nvPr/>
        </p:nvSpPr>
        <p:spPr>
          <a:xfrm>
            <a:off x="3049270" y="3041015"/>
            <a:ext cx="1832610" cy="5613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en-US" altLang="zh-CN" sz="1600" dirty="0">
                <a:ea typeface="宋体" panose="02010600030101010101" pitchFamily="2" charset="-122"/>
                <a:sym typeface="+mn-ea"/>
              </a:rPr>
              <a:t>g1, h1</a:t>
            </a:r>
            <a:endParaRPr lang="zh-CN" sz="1600" dirty="0">
              <a:ea typeface="宋体" panose="02010600030101010101" pitchFamily="2" charset="-122"/>
              <a:sym typeface="+mn-ea"/>
            </a:endParaRPr>
          </a:p>
        </p:txBody>
      </p:sp>
      <p:sp>
        <p:nvSpPr>
          <p:cNvPr id="11" name="Content Placeholder 2"/>
          <p:cNvSpPr txBox="1">
            <a:spLocks noGrp="1"/>
          </p:cNvSpPr>
          <p:nvPr/>
        </p:nvSpPr>
        <p:spPr>
          <a:xfrm>
            <a:off x="3049270" y="3804285"/>
            <a:ext cx="1832610" cy="5613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en-US" altLang="zh-CN" sz="1600" dirty="0">
                <a:ea typeface="宋体" panose="02010600030101010101" pitchFamily="2" charset="-122"/>
                <a:sym typeface="+mn-ea"/>
              </a:rPr>
              <a:t>g2, h2</a:t>
            </a:r>
            <a:endParaRPr lang="zh-CN" sz="1600" dirty="0">
              <a:ea typeface="宋体" panose="02010600030101010101" pitchFamily="2" charset="-122"/>
              <a:sym typeface="+mn-ea"/>
            </a:endParaRPr>
          </a:p>
        </p:txBody>
      </p:sp>
      <p:sp>
        <p:nvSpPr>
          <p:cNvPr id="12" name="Content Placeholder 2"/>
          <p:cNvSpPr txBox="1">
            <a:spLocks noGrp="1"/>
          </p:cNvSpPr>
          <p:nvPr/>
        </p:nvSpPr>
        <p:spPr>
          <a:xfrm>
            <a:off x="3058160" y="4479925"/>
            <a:ext cx="1832610" cy="5613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en-US" altLang="zh-CN" sz="1600" dirty="0">
                <a:ea typeface="宋体" panose="02010600030101010101" pitchFamily="2" charset="-122"/>
                <a:sym typeface="+mn-ea"/>
              </a:rPr>
              <a:t>g3, h3</a:t>
            </a:r>
            <a:endParaRPr lang="zh-CN" sz="1600" dirty="0">
              <a:ea typeface="宋体" panose="02010600030101010101" pitchFamily="2" charset="-122"/>
              <a:sym typeface="+mn-ea"/>
            </a:endParaRPr>
          </a:p>
        </p:txBody>
      </p:sp>
      <p:sp>
        <p:nvSpPr>
          <p:cNvPr id="13" name="Content Placeholder 2"/>
          <p:cNvSpPr txBox="1">
            <a:spLocks noGrp="1"/>
          </p:cNvSpPr>
          <p:nvPr/>
        </p:nvSpPr>
        <p:spPr>
          <a:xfrm>
            <a:off x="3068955" y="5198110"/>
            <a:ext cx="1832610" cy="5613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en-US" altLang="zh-CN" sz="1600" dirty="0">
                <a:ea typeface="宋体" panose="02010600030101010101" pitchFamily="2" charset="-122"/>
                <a:sym typeface="+mn-ea"/>
              </a:rPr>
              <a:t>g4, h4</a:t>
            </a:r>
            <a:endParaRPr lang="zh-CN" sz="1600" dirty="0">
              <a:ea typeface="宋体" panose="02010600030101010101" pitchFamily="2" charset="-122"/>
              <a:sym typeface="+mn-ea"/>
            </a:endParaRPr>
          </a:p>
        </p:txBody>
      </p:sp>
      <p:sp>
        <p:nvSpPr>
          <p:cNvPr id="14" name="Content Placeholder 2"/>
          <p:cNvSpPr txBox="1">
            <a:spLocks noGrp="1"/>
          </p:cNvSpPr>
          <p:nvPr/>
        </p:nvSpPr>
        <p:spPr>
          <a:xfrm>
            <a:off x="3075305" y="5922010"/>
            <a:ext cx="1832610" cy="5613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en-US" altLang="zh-CN" sz="1600" dirty="0">
                <a:ea typeface="宋体" panose="02010600030101010101" pitchFamily="2" charset="-122"/>
                <a:sym typeface="+mn-ea"/>
              </a:rPr>
              <a:t>g5, h5</a:t>
            </a:r>
            <a:endParaRPr lang="zh-CN" sz="1600" dirty="0">
              <a:ea typeface="宋体" panose="02010600030101010101" pitchFamily="2" charset="-122"/>
              <a:sym typeface="+mn-ea"/>
            </a:endParaRPr>
          </a:p>
        </p:txBody>
      </p:sp>
      <p:sp>
        <p:nvSpPr>
          <p:cNvPr id="15" name="Content Placeholder 2"/>
          <p:cNvSpPr txBox="1">
            <a:spLocks noGrp="1"/>
          </p:cNvSpPr>
          <p:nvPr/>
        </p:nvSpPr>
        <p:spPr>
          <a:xfrm>
            <a:off x="1526540" y="3031490"/>
            <a:ext cx="424815" cy="5613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en-US" altLang="zh-CN" sz="1600" dirty="0">
                <a:ea typeface="宋体" panose="02010600030101010101" pitchFamily="2" charset="-122"/>
                <a:sym typeface="+mn-ea"/>
              </a:rPr>
              <a:t>1</a:t>
            </a:r>
            <a:endParaRPr lang="zh-CN" sz="1600" dirty="0">
              <a:ea typeface="宋体" panose="02010600030101010101" pitchFamily="2" charset="-122"/>
              <a:sym typeface="+mn-ea"/>
            </a:endParaRPr>
          </a:p>
        </p:txBody>
      </p:sp>
      <p:sp>
        <p:nvSpPr>
          <p:cNvPr id="16" name="Content Placeholder 2"/>
          <p:cNvSpPr txBox="1">
            <a:spLocks noGrp="1"/>
          </p:cNvSpPr>
          <p:nvPr/>
        </p:nvSpPr>
        <p:spPr>
          <a:xfrm>
            <a:off x="1517015" y="3823335"/>
            <a:ext cx="424815" cy="5613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en-US" altLang="zh-CN" sz="1600" dirty="0">
                <a:ea typeface="宋体" panose="02010600030101010101" pitchFamily="2" charset="-122"/>
                <a:sym typeface="+mn-ea"/>
              </a:rPr>
              <a:t>2</a:t>
            </a:r>
            <a:endParaRPr lang="zh-CN" sz="1600" dirty="0">
              <a:ea typeface="宋体" panose="02010600030101010101" pitchFamily="2" charset="-122"/>
              <a:sym typeface="+mn-ea"/>
            </a:endParaRPr>
          </a:p>
        </p:txBody>
      </p:sp>
      <p:sp>
        <p:nvSpPr>
          <p:cNvPr id="17" name="Content Placeholder 2"/>
          <p:cNvSpPr txBox="1">
            <a:spLocks noGrp="1"/>
          </p:cNvSpPr>
          <p:nvPr/>
        </p:nvSpPr>
        <p:spPr>
          <a:xfrm>
            <a:off x="1517015" y="4508500"/>
            <a:ext cx="424815" cy="5613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en-US" altLang="zh-CN" sz="1600" dirty="0">
                <a:ea typeface="宋体" panose="02010600030101010101" pitchFamily="2" charset="-122"/>
                <a:sym typeface="+mn-ea"/>
              </a:rPr>
              <a:t>3</a:t>
            </a:r>
            <a:endParaRPr lang="zh-CN" sz="1600" dirty="0">
              <a:ea typeface="宋体" panose="02010600030101010101" pitchFamily="2" charset="-122"/>
              <a:sym typeface="+mn-ea"/>
            </a:endParaRPr>
          </a:p>
        </p:txBody>
      </p:sp>
      <p:sp>
        <p:nvSpPr>
          <p:cNvPr id="18" name="Content Placeholder 2"/>
          <p:cNvSpPr txBox="1">
            <a:spLocks noGrp="1"/>
          </p:cNvSpPr>
          <p:nvPr/>
        </p:nvSpPr>
        <p:spPr>
          <a:xfrm>
            <a:off x="1526540" y="5293995"/>
            <a:ext cx="424815" cy="5613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en-US" altLang="zh-CN" sz="1600" dirty="0">
                <a:ea typeface="宋体" panose="02010600030101010101" pitchFamily="2" charset="-122"/>
                <a:sym typeface="+mn-ea"/>
              </a:rPr>
              <a:t>4</a:t>
            </a:r>
            <a:endParaRPr lang="zh-CN" sz="1600" dirty="0">
              <a:ea typeface="宋体" panose="02010600030101010101" pitchFamily="2" charset="-122"/>
              <a:sym typeface="+mn-ea"/>
            </a:endParaRPr>
          </a:p>
        </p:txBody>
      </p:sp>
      <p:sp>
        <p:nvSpPr>
          <p:cNvPr id="19" name="Content Placeholder 2"/>
          <p:cNvSpPr txBox="1">
            <a:spLocks noGrp="1"/>
          </p:cNvSpPr>
          <p:nvPr/>
        </p:nvSpPr>
        <p:spPr>
          <a:xfrm>
            <a:off x="1536065" y="6000115"/>
            <a:ext cx="424815" cy="5613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en-US" altLang="zh-CN" sz="1600" dirty="0">
                <a:ea typeface="宋体" panose="02010600030101010101" pitchFamily="2" charset="-122"/>
                <a:sym typeface="+mn-ea"/>
              </a:rPr>
              <a:t>5</a:t>
            </a:r>
            <a:endParaRPr lang="zh-CN" sz="1600" dirty="0">
              <a:ea typeface="宋体" panose="02010600030101010101" pitchFamily="2" charset="-122"/>
              <a:sym typeface="+mn-ea"/>
            </a:endParaRPr>
          </a:p>
        </p:txBody>
      </p:sp>
      <p:graphicFrame>
        <p:nvGraphicFramePr>
          <p:cNvPr id="33" name="对象 -2147482616"/>
          <p:cNvGraphicFramePr>
            <a:graphicFrameLocks noChangeAspect="1"/>
          </p:cNvGraphicFramePr>
          <p:nvPr/>
        </p:nvGraphicFramePr>
        <p:xfrm>
          <a:off x="4890770" y="5640388"/>
          <a:ext cx="2710815" cy="842645"/>
        </p:xfrm>
        <a:graphic>
          <a:graphicData uri="http://schemas.openxmlformats.org/presentationml/2006/ole">
            <mc:AlternateContent xmlns:mc="http://schemas.openxmlformats.org/markup-compatibility/2006">
              <mc:Choice xmlns:v="urn:schemas-microsoft-com:vml" Requires="v">
                <p:oleObj spid="_x0000_s7171" r:id="rId10" imgW="1574800" imgH="482600" progId="Equation.KSEE3">
                  <p:embed/>
                </p:oleObj>
              </mc:Choice>
              <mc:Fallback>
                <p:oleObj r:id="rId10" imgW="1574800" imgH="482600" progId="Equation.KSEE3">
                  <p:embed/>
                  <p:pic>
                    <p:nvPicPr>
                      <p:cNvPr id="0" name="图片 3075"/>
                      <p:cNvPicPr/>
                      <p:nvPr/>
                    </p:nvPicPr>
                    <p:blipFill>
                      <a:blip r:embed="rId11"/>
                      <a:stretch>
                        <a:fillRect/>
                      </a:stretch>
                    </p:blipFill>
                    <p:spPr>
                      <a:xfrm>
                        <a:off x="4890770" y="5640388"/>
                        <a:ext cx="2710815" cy="842645"/>
                      </a:xfrm>
                      <a:prstGeom prst="rect">
                        <a:avLst/>
                      </a:prstGeom>
                      <a:noFill/>
                      <a:ln w="38100">
                        <a:noFill/>
                        <a:miter/>
                      </a:ln>
                    </p:spPr>
                  </p:pic>
                </p:oleObj>
              </mc:Fallback>
            </mc:AlternateContent>
          </a:graphicData>
        </a:graphic>
      </p:graphicFrame>
      <p:sp>
        <p:nvSpPr>
          <p:cNvPr id="21" name="Content Placeholder 2"/>
          <p:cNvSpPr txBox="1">
            <a:spLocks noGrp="1"/>
          </p:cNvSpPr>
          <p:nvPr/>
        </p:nvSpPr>
        <p:spPr>
          <a:xfrm>
            <a:off x="7809865" y="5759450"/>
            <a:ext cx="3289935" cy="5613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zh-CN" sz="1600" dirty="0">
                <a:ea typeface="宋体" panose="02010600030101010101" pitchFamily="2" charset="-122"/>
                <a:sym typeface="+mn-ea"/>
              </a:rPr>
              <a:t>分数越小，代表树的结构越好</a:t>
            </a:r>
          </a:p>
        </p:txBody>
      </p:sp>
      <p:pic>
        <p:nvPicPr>
          <p:cNvPr id="2" name="图片 1"/>
          <p:cNvPicPr>
            <a:picLocks noChangeAspect="1"/>
          </p:cNvPicPr>
          <p:nvPr/>
        </p:nvPicPr>
        <p:blipFill>
          <a:blip r:embed="rId12">
            <a:extLst>
              <a:ext uri="{BEBA8EAE-BF5A-486C-A8C5-ECC9F3942E4B}">
                <a14:imgProps xmlns:a14="http://schemas.microsoft.com/office/drawing/2010/main">
                  <a14:imgLayer r:embed="rId13">
                    <a14:imgEffect>
                      <a14:sharpenSoften amount="50000"/>
                    </a14:imgEffect>
                  </a14:imgLayer>
                </a14:imgProps>
              </a:ext>
              <a:ext uri="{28A0092B-C50C-407E-A947-70E740481C1C}">
                <a14:useLocalDpi xmlns:a14="http://schemas.microsoft.com/office/drawing/2010/main" val="0"/>
              </a:ext>
            </a:extLst>
          </a:blip>
          <a:stretch>
            <a:fillRect/>
          </a:stretch>
        </p:blipFill>
        <p:spPr>
          <a:xfrm>
            <a:off x="4839970" y="2633980"/>
            <a:ext cx="5822315" cy="2945130"/>
          </a:xfrm>
          <a:prstGeom prst="rect">
            <a:avLst/>
          </a:prstGeom>
        </p:spPr>
      </p:pic>
    </p:spTree>
    <p:custDataLst>
      <p:tags r:id="rId2"/>
    </p:custData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fontScale="90000"/>
          </a:bodyPr>
          <a:lstStyle>
            <a:lvl1pPr>
              <a:defRPr>
                <a:solidFill>
                  <a:srgbClr val="C00000"/>
                </a:solidFill>
              </a:defRPr>
            </a:lvl1pPr>
          </a:lstStyle>
          <a:p>
            <a:r>
              <a:rPr lang="en-US" dirty="0">
                <a:ea typeface="宋体" panose="02010600030101010101" pitchFamily="2" charset="-122"/>
                <a:sym typeface="+mn-ea"/>
              </a:rPr>
              <a:t>XGBoost</a:t>
            </a:r>
            <a:endParaRPr lang="en-US" altLang="zh-CN" dirty="0">
              <a:ea typeface="宋体" panose="02010600030101010101" pitchFamily="2" charset="-122"/>
              <a:sym typeface="+mn-ea"/>
            </a:endParaRPr>
          </a:p>
        </p:txBody>
      </p:sp>
      <p:sp>
        <p:nvSpPr>
          <p:cNvPr id="131" name="Content Placeholder 2"/>
          <p:cNvSpPr txBox="1">
            <a:spLocks noGrp="1"/>
          </p:cNvSpPr>
          <p:nvPr/>
        </p:nvSpPr>
        <p:spPr>
          <a:xfrm>
            <a:off x="598805" y="1452245"/>
            <a:ext cx="6915150"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en-US" altLang="zh-CN" sz="1600" dirty="0">
                <a:ea typeface="宋体" panose="02010600030101010101" pitchFamily="2" charset="-122"/>
                <a:sym typeface="+mn-ea"/>
              </a:rPr>
              <a:t>XGBoost</a:t>
            </a:r>
            <a:r>
              <a:rPr lang="zh-CN" altLang="en-US" sz="1600" dirty="0">
                <a:ea typeface="宋体" panose="02010600030101010101" pitchFamily="2" charset="-122"/>
                <a:sym typeface="+mn-ea"/>
              </a:rPr>
              <a:t>的目标函数：</a:t>
            </a:r>
          </a:p>
          <a:p>
            <a:pPr>
              <a:lnSpc>
                <a:spcPct val="150000"/>
              </a:lnSpc>
            </a:pPr>
            <a:r>
              <a:rPr lang="zh-CN" altLang="en-US" sz="1600" dirty="0">
                <a:ea typeface="宋体" panose="02010600030101010101" pitchFamily="2" charset="-122"/>
                <a:sym typeface="+mn-ea"/>
              </a:rPr>
              <a:t>求Obj分数最小的树结构，可以穷举所有可能，但计算量太大</a:t>
            </a:r>
          </a:p>
          <a:p>
            <a:pPr>
              <a:lnSpc>
                <a:spcPct val="150000"/>
              </a:lnSpc>
            </a:pPr>
            <a:endParaRPr lang="zh-CN" altLang="en-US" sz="1600" dirty="0">
              <a:ea typeface="宋体" panose="02010600030101010101" pitchFamily="2" charset="-122"/>
              <a:sym typeface="+mn-ea"/>
            </a:endParaRPr>
          </a:p>
          <a:p>
            <a:pPr>
              <a:lnSpc>
                <a:spcPct val="150000"/>
              </a:lnSpc>
            </a:pPr>
            <a:r>
              <a:rPr lang="zh-CN" altLang="en-US" sz="1600" dirty="0">
                <a:ea typeface="宋体" panose="02010600030101010101" pitchFamily="2" charset="-122"/>
                <a:sym typeface="+mn-ea"/>
              </a:rPr>
              <a:t>使用贪心法，即利用打分函数（计算增益）</a:t>
            </a:r>
          </a:p>
          <a:p>
            <a:pPr marL="0" indent="0">
              <a:lnSpc>
                <a:spcPct val="150000"/>
              </a:lnSpc>
              <a:buNone/>
            </a:pPr>
            <a:r>
              <a:rPr lang="zh-CN" altLang="en-US" sz="1600" dirty="0">
                <a:ea typeface="宋体" panose="02010600030101010101" pitchFamily="2" charset="-122"/>
                <a:sym typeface="+mn-ea"/>
              </a:rPr>
              <a:t>以Gain作为是否分割的条件，Gain看作是未分割前的Obj减去分割后的左右Obj，</a:t>
            </a:r>
          </a:p>
          <a:p>
            <a:pPr>
              <a:lnSpc>
                <a:spcPct val="150000"/>
              </a:lnSpc>
            </a:pPr>
            <a:endParaRPr lang="zh-CN" altLang="en-US" sz="1600" dirty="0">
              <a:ea typeface="宋体" panose="02010600030101010101" pitchFamily="2" charset="-122"/>
              <a:sym typeface="+mn-ea"/>
            </a:endParaRPr>
          </a:p>
          <a:p>
            <a:pPr>
              <a:lnSpc>
                <a:spcPct val="150000"/>
              </a:lnSpc>
            </a:pPr>
            <a:endParaRPr lang="zh-CN" altLang="en-US" sz="1600" dirty="0">
              <a:ea typeface="宋体" panose="02010600030101010101" pitchFamily="2" charset="-122"/>
              <a:sym typeface="+mn-ea"/>
            </a:endParaRPr>
          </a:p>
          <a:p>
            <a:pPr>
              <a:lnSpc>
                <a:spcPct val="150000"/>
              </a:lnSpc>
            </a:pPr>
            <a:endParaRPr lang="zh-CN" altLang="en-US" sz="1600" dirty="0">
              <a:ea typeface="宋体" panose="02010600030101010101" pitchFamily="2" charset="-122"/>
              <a:sym typeface="+mn-ea"/>
            </a:endParaRPr>
          </a:p>
          <a:p>
            <a:pPr>
              <a:lnSpc>
                <a:spcPct val="150000"/>
              </a:lnSpc>
            </a:pPr>
            <a:endParaRPr lang="zh-CN" altLang="en-US" sz="1600" dirty="0">
              <a:ea typeface="宋体" panose="02010600030101010101" pitchFamily="2" charset="-122"/>
              <a:sym typeface="+mn-ea"/>
            </a:endParaRPr>
          </a:p>
          <a:p>
            <a:pPr marL="0" indent="0">
              <a:lnSpc>
                <a:spcPct val="150000"/>
              </a:lnSpc>
              <a:buNone/>
            </a:pPr>
            <a:r>
              <a:rPr lang="zh-CN" altLang="en-US" sz="1600" dirty="0">
                <a:ea typeface="宋体" panose="02010600030101010101" pitchFamily="2" charset="-122"/>
                <a:sym typeface="+mn-ea"/>
              </a:rPr>
              <a:t>如果Gain&lt;0，则此叶节点不做分割，分割方案个数很多，计算量依然很大</a:t>
            </a:r>
          </a:p>
          <a:p>
            <a:pPr>
              <a:lnSpc>
                <a:spcPct val="150000"/>
              </a:lnSpc>
            </a:pPr>
            <a:endParaRPr lang="zh-CN" altLang="en-US" sz="1600" dirty="0">
              <a:ea typeface="宋体" panose="02010600030101010101" pitchFamily="2" charset="-122"/>
              <a:sym typeface="+mn-ea"/>
            </a:endParaRPr>
          </a:p>
          <a:p>
            <a:pPr>
              <a:lnSpc>
                <a:spcPct val="150000"/>
              </a:lnSpc>
            </a:pPr>
            <a:endParaRPr lang="zh-CN" altLang="en-US" sz="1600" dirty="0">
              <a:ea typeface="宋体" panose="02010600030101010101" pitchFamily="2" charset="-122"/>
              <a:sym typeface="+mn-ea"/>
            </a:endParaRPr>
          </a:p>
          <a:p>
            <a:pPr>
              <a:lnSpc>
                <a:spcPct val="150000"/>
              </a:lnSpc>
            </a:pPr>
            <a:endParaRPr sz="1600" dirty="0">
              <a:ea typeface="宋体" panose="02010600030101010101" pitchFamily="2" charset="-122"/>
              <a:sym typeface="+mn-ea"/>
            </a:endParaRPr>
          </a:p>
        </p:txBody>
      </p:sp>
      <p:graphicFrame>
        <p:nvGraphicFramePr>
          <p:cNvPr id="22" name="对象 -2147482616"/>
          <p:cNvGraphicFramePr>
            <a:graphicFrameLocks noChangeAspect="1"/>
          </p:cNvGraphicFramePr>
          <p:nvPr/>
        </p:nvGraphicFramePr>
        <p:xfrm>
          <a:off x="1320483" y="4163378"/>
          <a:ext cx="5072380" cy="887095"/>
        </p:xfrm>
        <a:graphic>
          <a:graphicData uri="http://schemas.openxmlformats.org/presentationml/2006/ole">
            <mc:AlternateContent xmlns:mc="http://schemas.openxmlformats.org/markup-compatibility/2006">
              <mc:Choice xmlns:v="urn:schemas-microsoft-com:vml" Requires="v">
                <p:oleObj spid="_x0000_s8197" r:id="rId5" imgW="2946400" imgH="508000" progId="Equation.KSEE3">
                  <p:embed/>
                </p:oleObj>
              </mc:Choice>
              <mc:Fallback>
                <p:oleObj r:id="rId5" imgW="2946400" imgH="508000" progId="Equation.KSEE3">
                  <p:embed/>
                  <p:pic>
                    <p:nvPicPr>
                      <p:cNvPr id="0" name="图片 3075"/>
                      <p:cNvPicPr/>
                      <p:nvPr/>
                    </p:nvPicPr>
                    <p:blipFill>
                      <a:blip r:embed="rId6"/>
                      <a:stretch>
                        <a:fillRect/>
                      </a:stretch>
                    </p:blipFill>
                    <p:spPr>
                      <a:xfrm>
                        <a:off x="1320483" y="4163378"/>
                        <a:ext cx="5072380" cy="887095"/>
                      </a:xfrm>
                      <a:prstGeom prst="rect">
                        <a:avLst/>
                      </a:prstGeom>
                      <a:noFill/>
                      <a:ln w="38100">
                        <a:noFill/>
                        <a:miter/>
                      </a:ln>
                    </p:spPr>
                  </p:pic>
                </p:oleObj>
              </mc:Fallback>
            </mc:AlternateContent>
          </a:graphicData>
        </a:graphic>
      </p:graphicFrame>
      <p:sp>
        <p:nvSpPr>
          <p:cNvPr id="26" name="右箭头 25"/>
          <p:cNvSpPr/>
          <p:nvPr/>
        </p:nvSpPr>
        <p:spPr>
          <a:xfrm rot="7440000">
            <a:off x="2334895" y="5117465"/>
            <a:ext cx="421005" cy="274955"/>
          </a:xfrm>
          <a:prstGeom prst="rightArrow">
            <a:avLst/>
          </a:prstGeom>
          <a:solidFill>
            <a:srgbClr val="FFFFFF"/>
          </a:solidFill>
          <a:ln w="12700" cap="flat">
            <a:solidFill>
              <a:schemeClr val="accent1"/>
            </a:solidFill>
            <a:prstDash val="solid"/>
            <a:miter lim="8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ctr" forceAA="0">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n-lt"/>
              <a:ea typeface="+mn-ea"/>
              <a:cs typeface="+mn-cs"/>
              <a:sym typeface="Calibri" panose="020F0502020204030204"/>
            </a:endParaRPr>
          </a:p>
        </p:txBody>
      </p:sp>
      <p:sp>
        <p:nvSpPr>
          <p:cNvPr id="27" name="右箭头 26"/>
          <p:cNvSpPr/>
          <p:nvPr/>
        </p:nvSpPr>
        <p:spPr>
          <a:xfrm rot="5400000">
            <a:off x="3646805" y="5117465"/>
            <a:ext cx="421005" cy="274955"/>
          </a:xfrm>
          <a:prstGeom prst="rightArrow">
            <a:avLst/>
          </a:prstGeom>
          <a:solidFill>
            <a:srgbClr val="FFFFFF"/>
          </a:solidFill>
          <a:ln w="12700" cap="flat">
            <a:solidFill>
              <a:schemeClr val="accent1"/>
            </a:solidFill>
            <a:prstDash val="solid"/>
            <a:miter lim="8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ctr" forceAA="0">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n-lt"/>
              <a:ea typeface="+mn-ea"/>
              <a:cs typeface="+mn-cs"/>
              <a:sym typeface="Calibri" panose="020F0502020204030204"/>
            </a:endParaRPr>
          </a:p>
        </p:txBody>
      </p:sp>
      <p:sp>
        <p:nvSpPr>
          <p:cNvPr id="28" name="右箭头 27"/>
          <p:cNvSpPr/>
          <p:nvPr/>
        </p:nvSpPr>
        <p:spPr>
          <a:xfrm rot="3480000">
            <a:off x="5229860" y="5117465"/>
            <a:ext cx="421005" cy="274955"/>
          </a:xfrm>
          <a:prstGeom prst="rightArrow">
            <a:avLst/>
          </a:prstGeom>
          <a:solidFill>
            <a:srgbClr val="FFFFFF"/>
          </a:solidFill>
          <a:ln w="12700" cap="flat">
            <a:solidFill>
              <a:schemeClr val="accent1"/>
            </a:solidFill>
            <a:prstDash val="solid"/>
            <a:miter lim="8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ctr" forceAA="0">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n-lt"/>
              <a:ea typeface="+mn-ea"/>
              <a:cs typeface="+mn-cs"/>
              <a:sym typeface="Calibri" panose="020F0502020204030204"/>
            </a:endParaRPr>
          </a:p>
        </p:txBody>
      </p:sp>
      <p:sp>
        <p:nvSpPr>
          <p:cNvPr id="24" name="Content Placeholder 2"/>
          <p:cNvSpPr txBox="1">
            <a:spLocks noGrp="1"/>
          </p:cNvSpPr>
          <p:nvPr/>
        </p:nvSpPr>
        <p:spPr>
          <a:xfrm>
            <a:off x="1746885" y="5535295"/>
            <a:ext cx="1292860" cy="5613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zh-CN" sz="1600" dirty="0">
                <a:ea typeface="宋体" panose="02010600030101010101" pitchFamily="2" charset="-122"/>
                <a:sym typeface="+mn-ea"/>
              </a:rPr>
              <a:t>左子树分数</a:t>
            </a:r>
          </a:p>
        </p:txBody>
      </p:sp>
      <p:sp>
        <p:nvSpPr>
          <p:cNvPr id="25" name="Content Placeholder 2"/>
          <p:cNvSpPr txBox="1">
            <a:spLocks noGrp="1"/>
          </p:cNvSpPr>
          <p:nvPr/>
        </p:nvSpPr>
        <p:spPr>
          <a:xfrm>
            <a:off x="3239135" y="5535295"/>
            <a:ext cx="1292860" cy="5613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zh-CN" sz="1600" dirty="0">
                <a:ea typeface="宋体" panose="02010600030101010101" pitchFamily="2" charset="-122"/>
                <a:sym typeface="+mn-ea"/>
              </a:rPr>
              <a:t>右子树分数</a:t>
            </a:r>
          </a:p>
        </p:txBody>
      </p:sp>
      <p:sp>
        <p:nvSpPr>
          <p:cNvPr id="29" name="Content Placeholder 2"/>
          <p:cNvSpPr txBox="1">
            <a:spLocks noGrp="1"/>
          </p:cNvSpPr>
          <p:nvPr/>
        </p:nvSpPr>
        <p:spPr>
          <a:xfrm>
            <a:off x="4794250" y="5535295"/>
            <a:ext cx="2171700" cy="5613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zh-CN" sz="1600" dirty="0">
                <a:ea typeface="宋体" panose="02010600030101010101" pitchFamily="2" charset="-122"/>
                <a:sym typeface="+mn-ea"/>
              </a:rPr>
              <a:t>不分割可以拿到的分数</a:t>
            </a:r>
          </a:p>
        </p:txBody>
      </p:sp>
      <p:sp>
        <p:nvSpPr>
          <p:cNvPr id="30" name="Content Placeholder 2"/>
          <p:cNvSpPr txBox="1">
            <a:spLocks noGrp="1"/>
          </p:cNvSpPr>
          <p:nvPr/>
        </p:nvSpPr>
        <p:spPr>
          <a:xfrm>
            <a:off x="5668645" y="3675380"/>
            <a:ext cx="3221355" cy="5613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zh-CN" sz="1600" dirty="0">
                <a:ea typeface="宋体" panose="02010600030101010101" pitchFamily="2" charset="-122"/>
                <a:sym typeface="+mn-ea"/>
              </a:rPr>
              <a:t>加入新叶子节点引入的复杂度代价</a:t>
            </a:r>
          </a:p>
        </p:txBody>
      </p:sp>
      <p:sp>
        <p:nvSpPr>
          <p:cNvPr id="31" name="右箭头 30"/>
          <p:cNvSpPr/>
          <p:nvPr/>
        </p:nvSpPr>
        <p:spPr>
          <a:xfrm rot="19740000">
            <a:off x="6290310" y="4170680"/>
            <a:ext cx="421005" cy="274955"/>
          </a:xfrm>
          <a:prstGeom prst="rightArrow">
            <a:avLst/>
          </a:prstGeom>
          <a:solidFill>
            <a:srgbClr val="FFFFFF"/>
          </a:solidFill>
          <a:ln w="12700" cap="flat">
            <a:solidFill>
              <a:schemeClr val="accent1"/>
            </a:solidFill>
            <a:prstDash val="solid"/>
            <a:miter lim="8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ctr" forceAA="0">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n-lt"/>
              <a:ea typeface="+mn-ea"/>
              <a:cs typeface="+mn-cs"/>
              <a:sym typeface="Calibri" panose="020F0502020204030204"/>
            </a:endParaRPr>
          </a:p>
        </p:txBody>
      </p:sp>
      <p:graphicFrame>
        <p:nvGraphicFramePr>
          <p:cNvPr id="32" name="对象 -2147482616"/>
          <p:cNvGraphicFramePr>
            <a:graphicFrameLocks noChangeAspect="1"/>
          </p:cNvGraphicFramePr>
          <p:nvPr/>
        </p:nvGraphicFramePr>
        <p:xfrm>
          <a:off x="1660525" y="2309495"/>
          <a:ext cx="2496820" cy="776605"/>
        </p:xfrm>
        <a:graphic>
          <a:graphicData uri="http://schemas.openxmlformats.org/presentationml/2006/ole">
            <mc:AlternateContent xmlns:mc="http://schemas.openxmlformats.org/markup-compatibility/2006">
              <mc:Choice xmlns:v="urn:schemas-microsoft-com:vml" Requires="v">
                <p:oleObj spid="_x0000_s8198" r:id="rId7" imgW="1574800" imgH="482600" progId="Equation.KSEE3">
                  <p:embed/>
                </p:oleObj>
              </mc:Choice>
              <mc:Fallback>
                <p:oleObj r:id="rId7" imgW="1574800" imgH="482600" progId="Equation.KSEE3">
                  <p:embed/>
                  <p:pic>
                    <p:nvPicPr>
                      <p:cNvPr id="0" name="图片 3075"/>
                      <p:cNvPicPr/>
                      <p:nvPr/>
                    </p:nvPicPr>
                    <p:blipFill>
                      <a:blip r:embed="rId8"/>
                      <a:stretch>
                        <a:fillRect/>
                      </a:stretch>
                    </p:blipFill>
                    <p:spPr>
                      <a:xfrm>
                        <a:off x="1660525" y="2309495"/>
                        <a:ext cx="2496820" cy="776605"/>
                      </a:xfrm>
                      <a:prstGeom prst="rect">
                        <a:avLst/>
                      </a:prstGeom>
                      <a:noFill/>
                      <a:ln w="38100">
                        <a:noFill/>
                        <a:miter/>
                      </a:ln>
                    </p:spPr>
                  </p:pic>
                </p:oleObj>
              </mc:Fallback>
            </mc:AlternateContent>
          </a:graphicData>
        </a:graphic>
      </p:graphicFrame>
    </p:spTree>
    <p:custDataLst>
      <p:tags r:id="rId2"/>
    </p:custDataLst>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fontScale="90000"/>
          </a:bodyPr>
          <a:lstStyle>
            <a:lvl1pPr>
              <a:defRPr>
                <a:solidFill>
                  <a:srgbClr val="C00000"/>
                </a:solidFill>
              </a:defRPr>
            </a:lvl1pPr>
          </a:lstStyle>
          <a:p>
            <a:r>
              <a:rPr lang="en-US" dirty="0">
                <a:ea typeface="宋体" panose="02010600030101010101" pitchFamily="2" charset="-122"/>
                <a:sym typeface="+mn-ea"/>
              </a:rPr>
              <a:t>XGBoost</a:t>
            </a:r>
            <a:endParaRPr lang="en-US" altLang="zh-CN" dirty="0">
              <a:ea typeface="宋体" panose="02010600030101010101" pitchFamily="2" charset="-122"/>
              <a:sym typeface="+mn-ea"/>
            </a:endParaRPr>
          </a:p>
        </p:txBody>
      </p:sp>
      <p:sp>
        <p:nvSpPr>
          <p:cNvPr id="131" name="Content Placeholder 2"/>
          <p:cNvSpPr txBox="1">
            <a:spLocks noGrp="1"/>
          </p:cNvSpPr>
          <p:nvPr/>
        </p:nvSpPr>
        <p:spPr>
          <a:xfrm>
            <a:off x="598805" y="1452245"/>
            <a:ext cx="5028565"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en-US" altLang="zh-CN" sz="1600" dirty="0">
                <a:ea typeface="宋体" panose="02010600030101010101" pitchFamily="2" charset="-122"/>
                <a:sym typeface="+mn-ea"/>
              </a:rPr>
              <a:t>XGBoost</a:t>
            </a:r>
            <a:r>
              <a:rPr lang="zh-CN" altLang="zh-CN" sz="1600" dirty="0">
                <a:ea typeface="宋体" panose="02010600030101010101" pitchFamily="2" charset="-122"/>
                <a:sym typeface="+mn-ea"/>
              </a:rPr>
              <a:t>的</a:t>
            </a:r>
            <a:r>
              <a:rPr lang="zh-CN" altLang="en-US" sz="1600" dirty="0">
                <a:ea typeface="宋体" panose="02010600030101010101" pitchFamily="2" charset="-122"/>
                <a:sym typeface="+mn-ea"/>
              </a:rPr>
              <a:t>分裂节点算法：</a:t>
            </a:r>
          </a:p>
          <a:p>
            <a:pPr>
              <a:lnSpc>
                <a:spcPct val="150000"/>
              </a:lnSpc>
            </a:pPr>
            <a:r>
              <a:rPr lang="zh-CN" altLang="en-US" sz="1600" dirty="0">
                <a:ea typeface="宋体" panose="02010600030101010101" pitchFamily="2" charset="-122"/>
                <a:sym typeface="+mn-ea"/>
              </a:rPr>
              <a:t>贪心方法，获取最优分割节点（</a:t>
            </a:r>
            <a:r>
              <a:rPr lang="en-US" altLang="zh-CN" sz="1600" dirty="0">
                <a:ea typeface="宋体" panose="02010600030101010101" pitchFamily="2" charset="-122"/>
                <a:sym typeface="+mn-ea"/>
              </a:rPr>
              <a:t>split point</a:t>
            </a:r>
            <a:r>
              <a:rPr lang="zh-CN" altLang="en-US" sz="1600" dirty="0">
                <a:ea typeface="宋体" panose="02010600030101010101" pitchFamily="2" charset="-122"/>
                <a:sym typeface="+mn-ea"/>
              </a:rPr>
              <a:t>）</a:t>
            </a:r>
          </a:p>
          <a:p>
            <a:pPr marL="0" indent="0">
              <a:lnSpc>
                <a:spcPct val="150000"/>
              </a:lnSpc>
              <a:buNone/>
            </a:pPr>
            <a:r>
              <a:rPr lang="zh-CN" altLang="en-US" sz="1600" dirty="0">
                <a:ea typeface="宋体" panose="02010600030101010101" pitchFamily="2" charset="-122"/>
                <a:sym typeface="+mn-ea"/>
              </a:rPr>
              <a:t>将所有样本按照gi从小到大排序，通过遍历，查看每个节点是否需要分割</a:t>
            </a:r>
          </a:p>
          <a:p>
            <a:pPr>
              <a:lnSpc>
                <a:spcPct val="150000"/>
              </a:lnSpc>
            </a:pPr>
            <a:r>
              <a:rPr lang="zh-CN" altLang="en-US" sz="1600" dirty="0">
                <a:ea typeface="宋体" panose="02010600030101010101" pitchFamily="2" charset="-122"/>
                <a:sym typeface="+mn-ea"/>
              </a:rPr>
              <a:t>对于特征值的个数为n时，总共有n−1种划分</a:t>
            </a:r>
          </a:p>
          <a:p>
            <a:pPr>
              <a:lnSpc>
                <a:spcPct val="150000"/>
              </a:lnSpc>
            </a:pPr>
            <a:r>
              <a:rPr lang="en-US" altLang="zh-CN" sz="1600" dirty="0">
                <a:ea typeface="宋体" panose="02010600030101010101" pitchFamily="2" charset="-122"/>
                <a:sym typeface="+mn-ea"/>
              </a:rPr>
              <a:t>Step1</a:t>
            </a:r>
            <a:r>
              <a:rPr lang="zh-CN" altLang="en-US" sz="1600" dirty="0">
                <a:ea typeface="宋体" panose="02010600030101010101" pitchFamily="2" charset="-122"/>
                <a:sym typeface="+mn-ea"/>
              </a:rPr>
              <a:t>，对样本扫描一遍，得出GL，GR</a:t>
            </a:r>
          </a:p>
          <a:p>
            <a:pPr>
              <a:lnSpc>
                <a:spcPct val="150000"/>
              </a:lnSpc>
            </a:pPr>
            <a:r>
              <a:rPr lang="en-US" altLang="zh-CN" sz="1600" dirty="0">
                <a:ea typeface="宋体" panose="02010600030101010101" pitchFamily="2" charset="-122"/>
                <a:sym typeface="+mn-ea"/>
              </a:rPr>
              <a:t>Step2</a:t>
            </a:r>
            <a:r>
              <a:rPr lang="zh-CN" altLang="en-US" sz="1600" dirty="0">
                <a:ea typeface="宋体" panose="02010600030101010101" pitchFamily="2" charset="-122"/>
                <a:sym typeface="+mn-ea"/>
              </a:rPr>
              <a:t>，根据Gain的分数进行分割</a:t>
            </a:r>
          </a:p>
          <a:p>
            <a:pPr>
              <a:lnSpc>
                <a:spcPct val="150000"/>
              </a:lnSpc>
            </a:pPr>
            <a:r>
              <a:rPr lang="zh-CN" altLang="en-US" sz="1600" dirty="0">
                <a:ea typeface="宋体" panose="02010600030101010101" pitchFamily="2" charset="-122"/>
                <a:sym typeface="+mn-ea"/>
              </a:rPr>
              <a:t>通过贪心法，计算效率得到大幅提升，XGBoost重新定义划分属性，即Gain，而</a:t>
            </a:r>
            <a:r>
              <a:rPr lang="en-US" altLang="zh-CN" sz="1600" dirty="0">
                <a:ea typeface="宋体" panose="02010600030101010101" pitchFamily="2" charset="-122"/>
                <a:sym typeface="+mn-ea"/>
              </a:rPr>
              <a:t>Gain</a:t>
            </a:r>
            <a:r>
              <a:rPr lang="zh-CN" altLang="en-US" sz="1600" dirty="0">
                <a:ea typeface="宋体" panose="02010600030101010101" pitchFamily="2" charset="-122"/>
                <a:sym typeface="+mn-ea"/>
              </a:rPr>
              <a:t>的计算是由目标损失函数obj决定的</a:t>
            </a:r>
          </a:p>
          <a:p>
            <a:pPr>
              <a:lnSpc>
                <a:spcPct val="150000"/>
              </a:lnSpc>
            </a:pPr>
            <a:endParaRPr lang="zh-CN" altLang="en-US" sz="1600" dirty="0">
              <a:ea typeface="宋体" panose="02010600030101010101" pitchFamily="2" charset="-122"/>
              <a:sym typeface="+mn-ea"/>
            </a:endParaRPr>
          </a:p>
          <a:p>
            <a:pPr>
              <a:lnSpc>
                <a:spcPct val="150000"/>
              </a:lnSpc>
            </a:pPr>
            <a:endParaRPr lang="zh-CN" altLang="en-US" sz="1600" dirty="0">
              <a:ea typeface="宋体" panose="02010600030101010101" pitchFamily="2" charset="-122"/>
              <a:sym typeface="+mn-ea"/>
            </a:endParaRPr>
          </a:p>
          <a:p>
            <a:pPr>
              <a:lnSpc>
                <a:spcPct val="150000"/>
              </a:lnSpc>
            </a:pPr>
            <a:endParaRPr lang="zh-CN" altLang="en-US" sz="1600" dirty="0">
              <a:ea typeface="宋体" panose="02010600030101010101" pitchFamily="2" charset="-122"/>
              <a:sym typeface="+mn-ea"/>
            </a:endParaRPr>
          </a:p>
          <a:p>
            <a:pPr>
              <a:lnSpc>
                <a:spcPct val="150000"/>
              </a:lnSpc>
            </a:pPr>
            <a:endParaRPr sz="1600" dirty="0">
              <a:ea typeface="宋体" panose="02010600030101010101" pitchFamily="2" charset="-122"/>
              <a:sym typeface="+mn-ea"/>
            </a:endParaRPr>
          </a:p>
        </p:txBody>
      </p:sp>
      <p:pic>
        <p:nvPicPr>
          <p:cNvPr id="3" name="图片 2" descr="XGBoost-3"/>
          <p:cNvPicPr>
            <a:picLocks noChangeAspect="1"/>
          </p:cNvPicPr>
          <p:nvPr/>
        </p:nvPicPr>
        <p:blipFill>
          <a:blip r:embed="rId5"/>
          <a:stretch>
            <a:fillRect/>
          </a:stretch>
        </p:blipFill>
        <p:spPr>
          <a:xfrm>
            <a:off x="5487670" y="1196975"/>
            <a:ext cx="6482080" cy="2286000"/>
          </a:xfrm>
          <a:prstGeom prst="rect">
            <a:avLst/>
          </a:prstGeom>
        </p:spPr>
      </p:pic>
      <p:graphicFrame>
        <p:nvGraphicFramePr>
          <p:cNvPr id="4" name="对象 -2147482616"/>
          <p:cNvGraphicFramePr>
            <a:graphicFrameLocks noChangeAspect="1"/>
          </p:cNvGraphicFramePr>
          <p:nvPr/>
        </p:nvGraphicFramePr>
        <p:xfrm>
          <a:off x="5871845" y="3060065"/>
          <a:ext cx="1517015" cy="422910"/>
        </p:xfrm>
        <a:graphic>
          <a:graphicData uri="http://schemas.openxmlformats.org/presentationml/2006/ole">
            <mc:AlternateContent xmlns:mc="http://schemas.openxmlformats.org/markup-compatibility/2006">
              <mc:Choice xmlns:v="urn:schemas-microsoft-com:vml" Requires="v">
                <p:oleObj spid="_x0000_s9221" r:id="rId6" imgW="787400" imgH="215900" progId="Equation.KSEE3">
                  <p:embed/>
                </p:oleObj>
              </mc:Choice>
              <mc:Fallback>
                <p:oleObj r:id="rId6" imgW="787400" imgH="215900" progId="Equation.KSEE3">
                  <p:embed/>
                  <p:pic>
                    <p:nvPicPr>
                      <p:cNvPr id="0" name="图片 3075"/>
                      <p:cNvPicPr/>
                      <p:nvPr/>
                    </p:nvPicPr>
                    <p:blipFill>
                      <a:blip r:embed="rId7"/>
                      <a:stretch>
                        <a:fillRect/>
                      </a:stretch>
                    </p:blipFill>
                    <p:spPr>
                      <a:xfrm>
                        <a:off x="5871845" y="3060065"/>
                        <a:ext cx="1517015" cy="422910"/>
                      </a:xfrm>
                      <a:prstGeom prst="rect">
                        <a:avLst/>
                      </a:prstGeom>
                      <a:noFill/>
                      <a:ln w="38100">
                        <a:noFill/>
                        <a:miter/>
                      </a:ln>
                    </p:spPr>
                  </p:pic>
                </p:oleObj>
              </mc:Fallback>
            </mc:AlternateContent>
          </a:graphicData>
        </a:graphic>
      </p:graphicFrame>
      <p:graphicFrame>
        <p:nvGraphicFramePr>
          <p:cNvPr id="6" name="对象 -2147482616"/>
          <p:cNvGraphicFramePr>
            <a:graphicFrameLocks noChangeAspect="1"/>
          </p:cNvGraphicFramePr>
          <p:nvPr/>
        </p:nvGraphicFramePr>
        <p:xfrm>
          <a:off x="8591868" y="3060065"/>
          <a:ext cx="2103120" cy="448310"/>
        </p:xfrm>
        <a:graphic>
          <a:graphicData uri="http://schemas.openxmlformats.org/presentationml/2006/ole">
            <mc:AlternateContent xmlns:mc="http://schemas.openxmlformats.org/markup-compatibility/2006">
              <mc:Choice xmlns:v="urn:schemas-microsoft-com:vml" Requires="v">
                <p:oleObj spid="_x0000_s9222" r:id="rId8" imgW="1091565" imgH="228600" progId="Equation.KSEE3">
                  <p:embed/>
                </p:oleObj>
              </mc:Choice>
              <mc:Fallback>
                <p:oleObj r:id="rId8" imgW="1091565" imgH="228600" progId="Equation.KSEE3">
                  <p:embed/>
                  <p:pic>
                    <p:nvPicPr>
                      <p:cNvPr id="0" name="图片 3075"/>
                      <p:cNvPicPr/>
                      <p:nvPr/>
                    </p:nvPicPr>
                    <p:blipFill>
                      <a:blip r:embed="rId9"/>
                      <a:stretch>
                        <a:fillRect/>
                      </a:stretch>
                    </p:blipFill>
                    <p:spPr>
                      <a:xfrm>
                        <a:off x="8591868" y="3060065"/>
                        <a:ext cx="2103120" cy="448310"/>
                      </a:xfrm>
                      <a:prstGeom prst="rect">
                        <a:avLst/>
                      </a:prstGeom>
                      <a:noFill/>
                      <a:ln w="38100">
                        <a:noFill/>
                        <a:miter/>
                      </a:ln>
                    </p:spPr>
                  </p:pic>
                </p:oleObj>
              </mc:Fallback>
            </mc:AlternateContent>
          </a:graphicData>
        </a:graphic>
      </p:graphicFrame>
      <p:pic>
        <p:nvPicPr>
          <p:cNvPr id="8" name="图片 7"/>
          <p:cNvPicPr>
            <a:picLocks noChangeAspect="1"/>
          </p:cNvPicPr>
          <p:nvPr/>
        </p:nvPicPr>
        <p:blipFill>
          <a:blip r:embed="rId10"/>
          <a:stretch>
            <a:fillRect/>
          </a:stretch>
        </p:blipFill>
        <p:spPr>
          <a:xfrm>
            <a:off x="6544310" y="3575050"/>
            <a:ext cx="4574540" cy="3084830"/>
          </a:xfrm>
          <a:prstGeom prst="rect">
            <a:avLst/>
          </a:prstGeom>
        </p:spPr>
      </p:pic>
    </p:spTree>
    <p:custDataLst>
      <p:tags r:id="rId2"/>
    </p:custDataLst>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fontScale="90000"/>
          </a:bodyPr>
          <a:lstStyle>
            <a:lvl1pPr>
              <a:defRPr>
                <a:solidFill>
                  <a:srgbClr val="C00000"/>
                </a:solidFill>
              </a:defRPr>
            </a:lvl1pPr>
          </a:lstStyle>
          <a:p>
            <a:r>
              <a:rPr lang="en-US" dirty="0">
                <a:ea typeface="宋体" panose="02010600030101010101" pitchFamily="2" charset="-122"/>
                <a:sym typeface="+mn-ea"/>
              </a:rPr>
              <a:t>XGBoost</a:t>
            </a:r>
            <a:endParaRPr lang="en-US" altLang="zh-CN" dirty="0">
              <a:ea typeface="宋体" panose="02010600030101010101" pitchFamily="2" charset="-122"/>
              <a:sym typeface="+mn-ea"/>
            </a:endParaRPr>
          </a:p>
        </p:txBody>
      </p:sp>
      <p:sp>
        <p:nvSpPr>
          <p:cNvPr id="131" name="Content Placeholder 2"/>
          <p:cNvSpPr txBox="1">
            <a:spLocks noGrp="1"/>
          </p:cNvSpPr>
          <p:nvPr/>
        </p:nvSpPr>
        <p:spPr>
          <a:xfrm>
            <a:off x="598805" y="1452245"/>
            <a:ext cx="5501005"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en-US" altLang="zh-CN" sz="1600" dirty="0">
                <a:ea typeface="宋体" panose="02010600030101010101" pitchFamily="2" charset="-122"/>
                <a:sym typeface="+mn-ea"/>
              </a:rPr>
              <a:t>XGBoost</a:t>
            </a:r>
            <a:r>
              <a:rPr lang="zh-CN" altLang="zh-CN" sz="1600" dirty="0">
                <a:ea typeface="宋体" panose="02010600030101010101" pitchFamily="2" charset="-122"/>
                <a:sym typeface="+mn-ea"/>
              </a:rPr>
              <a:t>的</a:t>
            </a:r>
            <a:r>
              <a:rPr lang="zh-CN" altLang="en-US" sz="1600" dirty="0">
                <a:ea typeface="宋体" panose="02010600030101010101" pitchFamily="2" charset="-122"/>
                <a:sym typeface="+mn-ea"/>
              </a:rPr>
              <a:t>分裂节点算法（近似算法，</a:t>
            </a:r>
            <a:r>
              <a:rPr sz="1600" dirty="0">
                <a:ea typeface="宋体" panose="02010600030101010101" pitchFamily="2" charset="-122"/>
                <a:sym typeface="+mn-ea"/>
              </a:rPr>
              <a:t>Histogram </a:t>
            </a:r>
            <a:r>
              <a:rPr lang="en-US" sz="1600" dirty="0">
                <a:ea typeface="宋体" panose="02010600030101010101" pitchFamily="2" charset="-122"/>
                <a:sym typeface="+mn-ea"/>
              </a:rPr>
              <a:t>2016 paper</a:t>
            </a:r>
            <a:r>
              <a:rPr lang="zh-CN" altLang="en-US" sz="1600" dirty="0">
                <a:ea typeface="宋体" panose="02010600030101010101" pitchFamily="2" charset="-122"/>
                <a:sym typeface="+mn-ea"/>
              </a:rPr>
              <a:t>）：</a:t>
            </a:r>
          </a:p>
          <a:p>
            <a:pPr>
              <a:lnSpc>
                <a:spcPct val="150000"/>
              </a:lnSpc>
            </a:pPr>
            <a:r>
              <a:rPr lang="zh-CN" altLang="en-US" sz="1600" dirty="0">
                <a:ea typeface="宋体" panose="02010600030101010101" pitchFamily="2" charset="-122"/>
                <a:sym typeface="+mn-ea"/>
              </a:rPr>
              <a:t>对于连续型特征值，样本数量非常大，该特征取值过多时，遍历所有取值会花费很多时间，且容易过拟合</a:t>
            </a:r>
          </a:p>
          <a:p>
            <a:pPr>
              <a:lnSpc>
                <a:spcPct val="150000"/>
              </a:lnSpc>
            </a:pPr>
            <a:r>
              <a:rPr lang="zh-CN" altLang="en-US" sz="1600" dirty="0">
                <a:ea typeface="宋体" panose="02010600030101010101" pitchFamily="2" charset="-122"/>
                <a:sym typeface="+mn-ea"/>
              </a:rPr>
              <a:t>方法，在寻找split节点的时候，不会枚举所有的特征值，而会对特征值进行聚合统计，然后形成若干个bucket(桶)，只将bucket边界上的特征值作为split节点的候选，从而获得性能提升</a:t>
            </a:r>
          </a:p>
          <a:p>
            <a:pPr>
              <a:lnSpc>
                <a:spcPct val="150000"/>
              </a:lnSpc>
            </a:pPr>
            <a:r>
              <a:rPr lang="zh-CN" altLang="en-US" sz="1600" dirty="0">
                <a:ea typeface="宋体" panose="02010600030101010101" pitchFamily="2" charset="-122"/>
                <a:sym typeface="+mn-ea"/>
              </a:rPr>
              <a:t>从算法伪代码中该流程还可以分为两种，全局的近似是在新生成一棵树之前就对各个特征计算分位点并划分样本，之后在每次分裂过程中都采用近似划分，而局部近似就是在具体的某一次分裂节点的过程中采用近似算法</a:t>
            </a:r>
          </a:p>
          <a:p>
            <a:pPr>
              <a:lnSpc>
                <a:spcPct val="150000"/>
              </a:lnSpc>
            </a:pPr>
            <a:endParaRPr lang="zh-CN" altLang="en-US" sz="1600" dirty="0">
              <a:ea typeface="宋体" panose="02010600030101010101" pitchFamily="2" charset="-122"/>
              <a:sym typeface="+mn-ea"/>
            </a:endParaRPr>
          </a:p>
          <a:p>
            <a:pPr>
              <a:lnSpc>
                <a:spcPct val="150000"/>
              </a:lnSpc>
            </a:pPr>
            <a:endParaRPr lang="zh-CN" altLang="en-US" sz="1600" dirty="0">
              <a:ea typeface="宋体" panose="02010600030101010101" pitchFamily="2" charset="-122"/>
              <a:sym typeface="+mn-ea"/>
            </a:endParaRPr>
          </a:p>
          <a:p>
            <a:pPr>
              <a:lnSpc>
                <a:spcPct val="150000"/>
              </a:lnSpc>
            </a:pPr>
            <a:endParaRPr sz="1600" dirty="0">
              <a:ea typeface="宋体" panose="02010600030101010101" pitchFamily="2" charset="-122"/>
              <a:sym typeface="+mn-ea"/>
            </a:endParaRPr>
          </a:p>
        </p:txBody>
      </p:sp>
      <p:pic>
        <p:nvPicPr>
          <p:cNvPr id="2" name="图片 1"/>
          <p:cNvPicPr>
            <a:picLocks noChangeAspect="1"/>
          </p:cNvPicPr>
          <p:nvPr/>
        </p:nvPicPr>
        <p:blipFill>
          <a:blip r:embed="rId4"/>
          <a:stretch>
            <a:fillRect/>
          </a:stretch>
        </p:blipFill>
        <p:spPr>
          <a:xfrm>
            <a:off x="6100445" y="1971675"/>
            <a:ext cx="5781675" cy="2914650"/>
          </a:xfrm>
          <a:prstGeom prst="rect">
            <a:avLst/>
          </a:prstGeom>
        </p:spPr>
      </p:pic>
    </p:spTree>
    <p:custDataLst>
      <p:tags r:id="rId1"/>
    </p:custData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fontScale="90000"/>
          </a:bodyPr>
          <a:lstStyle>
            <a:lvl1pPr>
              <a:defRPr>
                <a:solidFill>
                  <a:srgbClr val="C00000"/>
                </a:solidFill>
              </a:defRPr>
            </a:lvl1pPr>
          </a:lstStyle>
          <a:p>
            <a:r>
              <a:rPr lang="zh-CN" altLang="en-US" dirty="0">
                <a:ea typeface="宋体" panose="02010600030101010101" pitchFamily="2" charset="-122"/>
                <a:sym typeface="+mn-ea"/>
              </a:rPr>
              <a:t>Project A：员工离职预测</a:t>
            </a:r>
            <a:endParaRPr lang="en-US" altLang="zh-CN" dirty="0">
              <a:ea typeface="宋体" panose="02010600030101010101" pitchFamily="2" charset="-122"/>
              <a:sym typeface="+mn-ea"/>
            </a:endParaRPr>
          </a:p>
        </p:txBody>
      </p:sp>
      <p:sp>
        <p:nvSpPr>
          <p:cNvPr id="131" name="Content Placeholder 2"/>
          <p:cNvSpPr txBox="1">
            <a:spLocks noGrp="1"/>
          </p:cNvSpPr>
          <p:nvPr/>
        </p:nvSpPr>
        <p:spPr>
          <a:xfrm>
            <a:off x="598805" y="1442720"/>
            <a:ext cx="6188710"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zh-CN" sz="1800" dirty="0">
                <a:ea typeface="宋体" panose="02010600030101010101" pitchFamily="2" charset="-122"/>
                <a:sym typeface="+mn-ea"/>
              </a:rPr>
              <a:t>员工离职预测</a:t>
            </a:r>
            <a:endParaRPr sz="1800" dirty="0">
              <a:ea typeface="宋体" panose="02010600030101010101" pitchFamily="2" charset="-122"/>
              <a:sym typeface="+mn-ea"/>
            </a:endParaRPr>
          </a:p>
          <a:p>
            <a:pPr>
              <a:lnSpc>
                <a:spcPct val="150000"/>
              </a:lnSpc>
            </a:pPr>
            <a:r>
              <a:rPr lang="en-US" altLang="zh-CN" sz="1800" dirty="0">
                <a:ea typeface="宋体" panose="02010600030101010101" pitchFamily="2" charset="-122"/>
                <a:sym typeface="+mn-ea"/>
              </a:rPr>
              <a:t>In Class Competition</a:t>
            </a:r>
            <a:endParaRPr lang="zh-CN" altLang="zh-CN" sz="1800" dirty="0">
              <a:ea typeface="宋体" panose="02010600030101010101" pitchFamily="2" charset="-122"/>
              <a:sym typeface="+mn-ea"/>
            </a:endParaRPr>
          </a:p>
          <a:p>
            <a:pPr>
              <a:lnSpc>
                <a:spcPct val="150000"/>
              </a:lnSpc>
            </a:pPr>
            <a:r>
              <a:rPr altLang="zh-CN" sz="1800" dirty="0">
                <a:ea typeface="宋体" panose="02010600030101010101" pitchFamily="2" charset="-122"/>
                <a:sym typeface="+mn-ea"/>
              </a:rPr>
              <a:t>https://www.kaggle.com/c/bi-attrition-predict/</a:t>
            </a:r>
            <a:endParaRPr lang="zh-CN" altLang="zh-CN" sz="1800" dirty="0">
              <a:ea typeface="宋体" panose="02010600030101010101" pitchFamily="2" charset="-122"/>
              <a:sym typeface="+mn-ea"/>
            </a:endParaRPr>
          </a:p>
          <a:p>
            <a:pPr>
              <a:lnSpc>
                <a:spcPct val="150000"/>
              </a:lnSpc>
            </a:pPr>
            <a:r>
              <a:rPr lang="zh-CN" sz="1800" dirty="0">
                <a:ea typeface="宋体" panose="02010600030101010101" pitchFamily="2" charset="-122"/>
                <a:sym typeface="+mn-ea"/>
              </a:rPr>
              <a:t>我们有员工的各种统计信息，以及该员工是否已经离职，统计的信息包括了（工资、出差、工作环境满意度、工作投入度、是否加班、是否升职、工资提升比例等）</a:t>
            </a:r>
          </a:p>
          <a:p>
            <a:pPr>
              <a:lnSpc>
                <a:spcPct val="150000"/>
              </a:lnSpc>
            </a:pPr>
            <a:r>
              <a:rPr lang="zh-CN" sz="1800" dirty="0">
                <a:ea typeface="宋体" panose="02010600030101010101" pitchFamily="2" charset="-122"/>
                <a:sym typeface="+mn-ea"/>
              </a:rPr>
              <a:t>现在需要你来通过训练数据得出 员工离职预测，并给出你在测试集上的预测结果。 我们将给出课程上公开的榜单</a:t>
            </a:r>
          </a:p>
          <a:p>
            <a:pPr>
              <a:lnSpc>
                <a:spcPct val="150000"/>
              </a:lnSpc>
            </a:pPr>
            <a:endParaRPr sz="1800" dirty="0">
              <a:ea typeface="宋体" panose="02010600030101010101" pitchFamily="2" charset="-122"/>
              <a:sym typeface="+mn-ea"/>
            </a:endParaRPr>
          </a:p>
        </p:txBody>
      </p:sp>
      <p:pic>
        <p:nvPicPr>
          <p:cNvPr id="4" name="图片 3"/>
          <p:cNvPicPr>
            <a:picLocks noChangeAspect="1"/>
          </p:cNvPicPr>
          <p:nvPr/>
        </p:nvPicPr>
        <p:blipFill>
          <a:blip r:embed="rId4"/>
          <a:stretch>
            <a:fillRect/>
          </a:stretch>
        </p:blipFill>
        <p:spPr>
          <a:xfrm>
            <a:off x="7882890" y="2434590"/>
            <a:ext cx="3423285" cy="2660650"/>
          </a:xfrm>
          <a:prstGeom prst="rect">
            <a:avLst/>
          </a:prstGeom>
        </p:spPr>
      </p:pic>
    </p:spTree>
    <p:custDataLst>
      <p:tags r:id="rId1"/>
    </p:custDataLst>
  </p:cSld>
  <p:clrMapOvr>
    <a:masterClrMapping/>
  </p:clrMapOvr>
  <p:transition spd="me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fontScale="90000"/>
          </a:bodyPr>
          <a:lstStyle>
            <a:lvl1pPr>
              <a:defRPr>
                <a:solidFill>
                  <a:srgbClr val="C00000"/>
                </a:solidFill>
              </a:defRPr>
            </a:lvl1pPr>
          </a:lstStyle>
          <a:p>
            <a:r>
              <a:rPr lang="en-US" dirty="0">
                <a:ea typeface="宋体" panose="02010600030101010101" pitchFamily="2" charset="-122"/>
                <a:sym typeface="+mn-ea"/>
              </a:rPr>
              <a:t>Summary</a:t>
            </a:r>
            <a:r>
              <a:rPr lang="en-US" altLang="zh-CN" dirty="0">
                <a:ea typeface="宋体" panose="02010600030101010101" pitchFamily="2" charset="-122"/>
                <a:sym typeface="+mn-ea"/>
              </a:rPr>
              <a:t>(</a:t>
            </a:r>
            <a:r>
              <a:rPr lang="en-US" dirty="0">
                <a:ea typeface="宋体" panose="02010600030101010101" pitchFamily="2" charset="-122"/>
                <a:sym typeface="+mn-ea"/>
              </a:rPr>
              <a:t>XGBoost)</a:t>
            </a:r>
            <a:endParaRPr lang="en-US" altLang="zh-CN" dirty="0">
              <a:ea typeface="宋体" panose="02010600030101010101" pitchFamily="2" charset="-122"/>
              <a:sym typeface="+mn-ea"/>
            </a:endParaRPr>
          </a:p>
        </p:txBody>
      </p:sp>
      <p:sp>
        <p:nvSpPr>
          <p:cNvPr id="131" name="Content Placeholder 2"/>
          <p:cNvSpPr txBox="1">
            <a:spLocks noGrp="1"/>
          </p:cNvSpPr>
          <p:nvPr/>
        </p:nvSpPr>
        <p:spPr>
          <a:xfrm>
            <a:off x="598805" y="1452245"/>
            <a:ext cx="9202420"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en-US" altLang="zh-CN" sz="1600" dirty="0">
                <a:ea typeface="宋体" panose="02010600030101010101" pitchFamily="2" charset="-122"/>
                <a:sym typeface="+mn-ea"/>
              </a:rPr>
              <a:t>XGBoost</a:t>
            </a:r>
            <a:r>
              <a:rPr lang="zh-CN" altLang="zh-CN" sz="1600" dirty="0">
                <a:ea typeface="宋体" panose="02010600030101010101" pitchFamily="2" charset="-122"/>
                <a:sym typeface="+mn-ea"/>
              </a:rPr>
              <a:t>算法特点</a:t>
            </a:r>
            <a:r>
              <a:rPr lang="zh-CN" altLang="en-US" sz="1600" dirty="0">
                <a:ea typeface="宋体" panose="02010600030101010101" pitchFamily="2" charset="-122"/>
                <a:sym typeface="+mn-ea"/>
              </a:rPr>
              <a:t>：</a:t>
            </a:r>
          </a:p>
          <a:p>
            <a:pPr>
              <a:lnSpc>
                <a:spcPct val="150000"/>
              </a:lnSpc>
            </a:pPr>
            <a:r>
              <a:rPr lang="en-US" sz="1600" dirty="0">
                <a:ea typeface="宋体" panose="02010600030101010101" pitchFamily="2" charset="-122"/>
                <a:sym typeface="+mn-ea"/>
              </a:rPr>
              <a:t>XGBoost</a:t>
            </a:r>
            <a:r>
              <a:rPr sz="1600" dirty="0">
                <a:ea typeface="宋体" panose="02010600030101010101" pitchFamily="2" charset="-122"/>
                <a:sym typeface="+mn-ea"/>
              </a:rPr>
              <a:t>将树模型的复杂度加入到正则项中，</a:t>
            </a:r>
            <a:r>
              <a:rPr lang="zh-CN" sz="1600" dirty="0">
                <a:ea typeface="宋体" panose="02010600030101010101" pitchFamily="2" charset="-122"/>
                <a:sym typeface="+mn-ea"/>
              </a:rPr>
              <a:t>从而</a:t>
            </a:r>
            <a:r>
              <a:rPr sz="1600" dirty="0">
                <a:ea typeface="宋体" panose="02010600030101010101" pitchFamily="2" charset="-122"/>
                <a:sym typeface="+mn-ea"/>
              </a:rPr>
              <a:t>避免过拟合，泛化</a:t>
            </a:r>
            <a:r>
              <a:rPr lang="zh-CN" sz="1600" dirty="0">
                <a:ea typeface="宋体" panose="02010600030101010101" pitchFamily="2" charset="-122"/>
                <a:sym typeface="+mn-ea"/>
              </a:rPr>
              <a:t>性能好</a:t>
            </a:r>
            <a:endParaRPr sz="1600" dirty="0">
              <a:ea typeface="宋体" panose="02010600030101010101" pitchFamily="2" charset="-122"/>
              <a:sym typeface="+mn-ea"/>
            </a:endParaRPr>
          </a:p>
          <a:p>
            <a:pPr>
              <a:lnSpc>
                <a:spcPct val="150000"/>
              </a:lnSpc>
            </a:pPr>
            <a:r>
              <a:rPr sz="1600" dirty="0">
                <a:ea typeface="宋体" panose="02010600030101010101" pitchFamily="2" charset="-122"/>
                <a:sym typeface="+mn-ea"/>
              </a:rPr>
              <a:t>损失函数是用泰勒展开式展开的，用到了一阶导和二阶导，可以加快优化速度</a:t>
            </a:r>
          </a:p>
          <a:p>
            <a:pPr>
              <a:lnSpc>
                <a:spcPct val="150000"/>
              </a:lnSpc>
            </a:pPr>
            <a:r>
              <a:rPr sz="1600" dirty="0">
                <a:ea typeface="宋体" panose="02010600030101010101" pitchFamily="2" charset="-122"/>
                <a:sym typeface="+mn-ea"/>
              </a:rPr>
              <a:t>在寻找最佳分割点时，</a:t>
            </a:r>
            <a:r>
              <a:rPr lang="zh-CN" sz="1600" dirty="0">
                <a:ea typeface="宋体" panose="02010600030101010101" pitchFamily="2" charset="-122"/>
                <a:sym typeface="+mn-ea"/>
              </a:rPr>
              <a:t>采用</a:t>
            </a:r>
            <a:r>
              <a:rPr sz="1600" dirty="0">
                <a:ea typeface="宋体" panose="02010600030101010101" pitchFamily="2" charset="-122"/>
                <a:sym typeface="+mn-ea"/>
              </a:rPr>
              <a:t>近似贪心算法，用来加速</a:t>
            </a:r>
            <a:r>
              <a:rPr lang="zh-CN" sz="1600" dirty="0">
                <a:ea typeface="宋体" panose="02010600030101010101" pitchFamily="2" charset="-122"/>
                <a:sym typeface="+mn-ea"/>
              </a:rPr>
              <a:t>计算</a:t>
            </a:r>
          </a:p>
          <a:p>
            <a:pPr>
              <a:lnSpc>
                <a:spcPct val="150000"/>
              </a:lnSpc>
            </a:pPr>
            <a:r>
              <a:rPr lang="zh-CN" sz="1600" dirty="0">
                <a:ea typeface="宋体" panose="02010600030101010101" pitchFamily="2" charset="-122"/>
                <a:sym typeface="+mn-ea"/>
              </a:rPr>
              <a:t>不仅</a:t>
            </a:r>
            <a:r>
              <a:rPr sz="1600" dirty="0">
                <a:ea typeface="宋体" panose="02010600030101010101" pitchFamily="2" charset="-122"/>
                <a:sym typeface="+mn-ea"/>
              </a:rPr>
              <a:t>支持CART作为基分类器，还支持线性分类器，在使用线性分类器的时候可以使用L1，L2正则化</a:t>
            </a:r>
          </a:p>
          <a:p>
            <a:pPr>
              <a:lnSpc>
                <a:spcPct val="150000"/>
              </a:lnSpc>
            </a:pPr>
            <a:r>
              <a:rPr sz="1600" dirty="0">
                <a:ea typeface="宋体" panose="02010600030101010101" pitchFamily="2" charset="-122"/>
                <a:sym typeface="+mn-ea"/>
              </a:rPr>
              <a:t>支持并行</a:t>
            </a:r>
            <a:r>
              <a:rPr lang="zh-CN" sz="1600" dirty="0">
                <a:ea typeface="宋体" panose="02010600030101010101" pitchFamily="2" charset="-122"/>
                <a:sym typeface="+mn-ea"/>
              </a:rPr>
              <a:t>计算</a:t>
            </a:r>
            <a:r>
              <a:rPr sz="1600" dirty="0">
                <a:ea typeface="宋体" panose="02010600030101010101" pitchFamily="2" charset="-122"/>
                <a:sym typeface="+mn-ea"/>
              </a:rPr>
              <a:t>，XGBoost的并行是</a:t>
            </a:r>
            <a:r>
              <a:rPr lang="zh-CN" sz="1600" dirty="0">
                <a:ea typeface="宋体" panose="02010600030101010101" pitchFamily="2" charset="-122"/>
                <a:sym typeface="+mn-ea"/>
              </a:rPr>
              <a:t>基于</a:t>
            </a:r>
            <a:r>
              <a:rPr sz="1600" dirty="0">
                <a:ea typeface="宋体" panose="02010600030101010101" pitchFamily="2" charset="-122"/>
                <a:sym typeface="+mn-ea"/>
              </a:rPr>
              <a:t>特征</a:t>
            </a:r>
            <a:r>
              <a:rPr lang="zh-CN" sz="1600" dirty="0">
                <a:ea typeface="宋体" panose="02010600030101010101" pitchFamily="2" charset="-122"/>
                <a:sym typeface="+mn-ea"/>
              </a:rPr>
              <a:t>计算</a:t>
            </a:r>
            <a:r>
              <a:rPr sz="1600" dirty="0">
                <a:ea typeface="宋体" panose="02010600030101010101" pitchFamily="2" charset="-122"/>
                <a:sym typeface="+mn-ea"/>
              </a:rPr>
              <a:t>的并行，将特征列排序后以block的形式存储在内存中，在后面的迭代中重复使用这个结构。在进行节点分裂时，计算每个特征的增益，选择增益最大的特征</a:t>
            </a:r>
            <a:r>
              <a:rPr lang="zh-CN" sz="1600" dirty="0">
                <a:ea typeface="宋体" panose="02010600030101010101" pitchFamily="2" charset="-122"/>
                <a:sym typeface="+mn-ea"/>
              </a:rPr>
              <a:t>作为</a:t>
            </a:r>
            <a:r>
              <a:rPr sz="1600" dirty="0">
                <a:ea typeface="宋体" panose="02010600030101010101" pitchFamily="2" charset="-122"/>
                <a:sym typeface="+mn-ea"/>
              </a:rPr>
              <a:t>分割</a:t>
            </a:r>
            <a:r>
              <a:rPr lang="zh-CN" sz="1600" dirty="0">
                <a:ea typeface="宋体" panose="02010600030101010101" pitchFamily="2" charset="-122"/>
                <a:sym typeface="+mn-ea"/>
              </a:rPr>
              <a:t>节点</a:t>
            </a:r>
            <a:r>
              <a:rPr sz="1600" dirty="0">
                <a:ea typeface="宋体" panose="02010600030101010101" pitchFamily="2" charset="-122"/>
                <a:sym typeface="+mn-ea"/>
              </a:rPr>
              <a:t>，各个特征的增益计算</a:t>
            </a:r>
            <a:r>
              <a:rPr lang="zh-CN" sz="1600" dirty="0">
                <a:ea typeface="宋体" panose="02010600030101010101" pitchFamily="2" charset="-122"/>
                <a:sym typeface="+mn-ea"/>
              </a:rPr>
              <a:t>可以使用多线程并行</a:t>
            </a:r>
          </a:p>
          <a:p>
            <a:pPr>
              <a:lnSpc>
                <a:spcPct val="150000"/>
              </a:lnSpc>
            </a:pPr>
            <a:r>
              <a:rPr sz="1600" dirty="0">
                <a:ea typeface="宋体" panose="02010600030101010101" pitchFamily="2" charset="-122"/>
                <a:sym typeface="+mn-ea"/>
              </a:rPr>
              <a:t>优点：速度快、效果好、能处理大规模数据、支持自定义损失函数等</a:t>
            </a:r>
          </a:p>
          <a:p>
            <a:pPr>
              <a:lnSpc>
                <a:spcPct val="150000"/>
              </a:lnSpc>
            </a:pPr>
            <a:r>
              <a:rPr sz="1600" dirty="0">
                <a:ea typeface="宋体" panose="02010600030101010101" pitchFamily="2" charset="-122"/>
                <a:sym typeface="+mn-ea"/>
              </a:rPr>
              <a:t>缺点：算法参数过多，调参</a:t>
            </a:r>
            <a:r>
              <a:rPr lang="zh-CN" sz="1600" dirty="0">
                <a:ea typeface="宋体" panose="02010600030101010101" pitchFamily="2" charset="-122"/>
                <a:sym typeface="+mn-ea"/>
              </a:rPr>
              <a:t>复杂</a:t>
            </a:r>
            <a:r>
              <a:rPr sz="1600" dirty="0">
                <a:ea typeface="宋体" panose="02010600030101010101" pitchFamily="2" charset="-122"/>
                <a:sym typeface="+mn-ea"/>
              </a:rPr>
              <a:t>，不适合处理超高维特征数据</a:t>
            </a:r>
            <a:endParaRPr lang="zh-CN" sz="1600" dirty="0">
              <a:ea typeface="宋体" panose="02010600030101010101" pitchFamily="2" charset="-122"/>
              <a:sym typeface="+mn-ea"/>
            </a:endParaRPr>
          </a:p>
          <a:p>
            <a:pPr>
              <a:lnSpc>
                <a:spcPct val="150000"/>
              </a:lnSpc>
            </a:pPr>
            <a:endParaRPr lang="zh-CN" altLang="en-US" sz="1600" dirty="0">
              <a:ea typeface="宋体" panose="02010600030101010101" pitchFamily="2" charset="-122"/>
              <a:sym typeface="+mn-ea"/>
            </a:endParaRPr>
          </a:p>
          <a:p>
            <a:pPr>
              <a:lnSpc>
                <a:spcPct val="150000"/>
              </a:lnSpc>
            </a:pPr>
            <a:endParaRPr lang="zh-CN" altLang="en-US" sz="1600" dirty="0">
              <a:ea typeface="宋体" panose="02010600030101010101" pitchFamily="2" charset="-122"/>
              <a:sym typeface="+mn-ea"/>
            </a:endParaRPr>
          </a:p>
          <a:p>
            <a:pPr>
              <a:lnSpc>
                <a:spcPct val="150000"/>
              </a:lnSpc>
            </a:pPr>
            <a:endParaRPr sz="1600" dirty="0">
              <a:ea typeface="宋体" panose="02010600030101010101" pitchFamily="2" charset="-122"/>
              <a:sym typeface="+mn-ea"/>
            </a:endParaRPr>
          </a:p>
        </p:txBody>
      </p:sp>
    </p:spTree>
    <p:custDataLst>
      <p:tags r:id="rId1"/>
    </p:custDataLst>
  </p:cSld>
  <p:clrMapOvr>
    <a:masterClrMapping/>
  </p:clrMapOvr>
  <p:transition spd="me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fontScale="90000"/>
          </a:bodyPr>
          <a:lstStyle>
            <a:lvl1pPr>
              <a:defRPr>
                <a:solidFill>
                  <a:srgbClr val="C00000"/>
                </a:solidFill>
              </a:defRPr>
            </a:lvl1pPr>
          </a:lstStyle>
          <a:p>
            <a:r>
              <a:rPr lang="en-US" dirty="0">
                <a:ea typeface="宋体" panose="02010600030101010101" pitchFamily="2" charset="-122"/>
                <a:sym typeface="+mn-ea"/>
              </a:rPr>
              <a:t>XGBoost</a:t>
            </a:r>
            <a:r>
              <a:rPr lang="zh-CN" altLang="en-US" dirty="0">
                <a:ea typeface="宋体" panose="02010600030101010101" pitchFamily="2" charset="-122"/>
                <a:sym typeface="+mn-ea"/>
              </a:rPr>
              <a:t>工具</a:t>
            </a:r>
          </a:p>
        </p:txBody>
      </p:sp>
      <p:sp>
        <p:nvSpPr>
          <p:cNvPr id="131" name="Content Placeholder 2"/>
          <p:cNvSpPr txBox="1">
            <a:spLocks noGrp="1"/>
          </p:cNvSpPr>
          <p:nvPr/>
        </p:nvSpPr>
        <p:spPr>
          <a:xfrm>
            <a:off x="598805" y="1452245"/>
            <a:ext cx="9202420"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en-US" altLang="zh-CN" sz="1600" dirty="0">
                <a:ea typeface="宋体" panose="02010600030101010101" pitchFamily="2" charset="-122"/>
                <a:sym typeface="+mn-ea"/>
              </a:rPr>
              <a:t>XGBoost</a:t>
            </a:r>
            <a:r>
              <a:rPr lang="zh-CN" altLang="en-US" sz="1600" dirty="0">
                <a:ea typeface="宋体" panose="02010600030101010101" pitchFamily="2" charset="-122"/>
                <a:sym typeface="+mn-ea"/>
              </a:rPr>
              <a:t>工具：</a:t>
            </a:r>
          </a:p>
          <a:p>
            <a:pPr>
              <a:lnSpc>
                <a:spcPct val="150000"/>
              </a:lnSpc>
            </a:pPr>
            <a:r>
              <a:rPr sz="1600" dirty="0">
                <a:ea typeface="宋体" panose="02010600030101010101" pitchFamily="2" charset="-122"/>
                <a:sym typeface="+mn-ea"/>
              </a:rPr>
              <a:t>https://github.com/dmlc/xgboost</a:t>
            </a:r>
          </a:p>
          <a:p>
            <a:pPr marL="0" indent="0">
              <a:lnSpc>
                <a:spcPct val="150000"/>
              </a:lnSpc>
              <a:buNone/>
            </a:pPr>
            <a:r>
              <a:rPr lang="zh-CN" sz="1600" dirty="0">
                <a:ea typeface="宋体" panose="02010600030101010101" pitchFamily="2" charset="-122"/>
                <a:sym typeface="+mn-ea"/>
              </a:rPr>
              <a:t>参数分为：</a:t>
            </a:r>
            <a:endParaRPr sz="1600" dirty="0">
              <a:ea typeface="宋体" panose="02010600030101010101" pitchFamily="2" charset="-122"/>
              <a:sym typeface="+mn-ea"/>
            </a:endParaRPr>
          </a:p>
          <a:p>
            <a:pPr>
              <a:lnSpc>
                <a:spcPct val="150000"/>
              </a:lnSpc>
            </a:pPr>
            <a:r>
              <a:rPr lang="zh-CN" sz="1600" dirty="0">
                <a:ea typeface="宋体" panose="02010600030101010101" pitchFamily="2" charset="-122"/>
                <a:sym typeface="+mn-ea"/>
              </a:rPr>
              <a:t>通用</a:t>
            </a:r>
            <a:r>
              <a:rPr sz="1600" dirty="0">
                <a:ea typeface="宋体" panose="02010600030101010101" pitchFamily="2" charset="-122"/>
                <a:sym typeface="+mn-ea"/>
              </a:rPr>
              <a:t>参数：</a:t>
            </a:r>
            <a:r>
              <a:rPr lang="zh-CN" sz="1600" dirty="0">
                <a:ea typeface="宋体" panose="02010600030101010101" pitchFamily="2" charset="-122"/>
                <a:sym typeface="+mn-ea"/>
              </a:rPr>
              <a:t>对系统进行控制</a:t>
            </a:r>
            <a:endParaRPr sz="1600" dirty="0">
              <a:ea typeface="宋体" panose="02010600030101010101" pitchFamily="2" charset="-122"/>
              <a:sym typeface="+mn-ea"/>
            </a:endParaRPr>
          </a:p>
          <a:p>
            <a:pPr>
              <a:lnSpc>
                <a:spcPct val="150000"/>
              </a:lnSpc>
            </a:pPr>
            <a:r>
              <a:rPr sz="1600" dirty="0">
                <a:ea typeface="宋体" panose="02010600030101010101" pitchFamily="2" charset="-122"/>
                <a:sym typeface="+mn-ea"/>
              </a:rPr>
              <a:t>Booster参数：控制每一步的booster(tree/regression)</a:t>
            </a:r>
          </a:p>
          <a:p>
            <a:pPr>
              <a:lnSpc>
                <a:spcPct val="150000"/>
              </a:lnSpc>
            </a:pPr>
            <a:r>
              <a:rPr sz="1600" dirty="0">
                <a:ea typeface="宋体" panose="02010600030101010101" pitchFamily="2" charset="-122"/>
                <a:sym typeface="+mn-ea"/>
              </a:rPr>
              <a:t>学习目标参数：控制训练目标的表现</a:t>
            </a:r>
          </a:p>
          <a:p>
            <a:pPr>
              <a:lnSpc>
                <a:spcPct val="150000"/>
              </a:lnSpc>
            </a:pPr>
            <a:endParaRPr lang="zh-CN" altLang="en-US" sz="1600" dirty="0">
              <a:ea typeface="宋体" panose="02010600030101010101" pitchFamily="2" charset="-122"/>
              <a:sym typeface="+mn-ea"/>
            </a:endParaRPr>
          </a:p>
          <a:p>
            <a:pPr>
              <a:lnSpc>
                <a:spcPct val="150000"/>
              </a:lnSpc>
            </a:pPr>
            <a:endParaRPr lang="zh-CN" altLang="en-US" sz="1600" dirty="0">
              <a:ea typeface="宋体" panose="02010600030101010101" pitchFamily="2" charset="-122"/>
              <a:sym typeface="+mn-ea"/>
            </a:endParaRPr>
          </a:p>
          <a:p>
            <a:pPr>
              <a:lnSpc>
                <a:spcPct val="150000"/>
              </a:lnSpc>
            </a:pPr>
            <a:endParaRPr sz="1600" dirty="0">
              <a:ea typeface="宋体" panose="02010600030101010101" pitchFamily="2" charset="-122"/>
              <a:sym typeface="+mn-ea"/>
            </a:endParaRPr>
          </a:p>
        </p:txBody>
      </p:sp>
      <p:sp>
        <p:nvSpPr>
          <p:cNvPr id="2" name="Content Placeholder 2"/>
          <p:cNvSpPr txBox="1">
            <a:spLocks noGrp="1"/>
          </p:cNvSpPr>
          <p:nvPr/>
        </p:nvSpPr>
        <p:spPr>
          <a:xfrm>
            <a:off x="6187440" y="1549400"/>
            <a:ext cx="5707380"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zh-CN" sz="1600" dirty="0">
                <a:ea typeface="宋体" panose="02010600030101010101" pitchFamily="2" charset="-122"/>
                <a:sym typeface="+mn-ea"/>
              </a:rPr>
              <a:t>通用参数：</a:t>
            </a:r>
            <a:endParaRPr sz="1600" dirty="0">
              <a:ea typeface="宋体" panose="02010600030101010101" pitchFamily="2" charset="-122"/>
              <a:sym typeface="+mn-ea"/>
            </a:endParaRPr>
          </a:p>
          <a:p>
            <a:pPr>
              <a:lnSpc>
                <a:spcPct val="150000"/>
              </a:lnSpc>
            </a:pPr>
            <a:r>
              <a:rPr sz="1600" dirty="0">
                <a:ea typeface="宋体" panose="02010600030101010101" pitchFamily="2" charset="-122"/>
                <a:sym typeface="+mn-ea"/>
              </a:rPr>
              <a:t>booster</a:t>
            </a:r>
            <a:r>
              <a:rPr lang="zh-CN" sz="1600" dirty="0">
                <a:ea typeface="宋体" panose="02010600030101010101" pitchFamily="2" charset="-122"/>
                <a:sym typeface="+mn-ea"/>
              </a:rPr>
              <a:t>，模型选择，</a:t>
            </a:r>
            <a:r>
              <a:rPr sz="1600" dirty="0">
                <a:ea typeface="宋体" panose="02010600030101010101" pitchFamily="2" charset="-122"/>
                <a:sym typeface="+mn-ea"/>
              </a:rPr>
              <a:t>gbtree</a:t>
            </a:r>
            <a:r>
              <a:rPr lang="zh-CN" sz="1600" dirty="0">
                <a:ea typeface="宋体" panose="02010600030101010101" pitchFamily="2" charset="-122"/>
                <a:sym typeface="+mn-ea"/>
              </a:rPr>
              <a:t>或者</a:t>
            </a:r>
            <a:r>
              <a:rPr sz="1600" dirty="0">
                <a:ea typeface="宋体" panose="02010600030101010101" pitchFamily="2" charset="-122"/>
                <a:sym typeface="+mn-ea"/>
              </a:rPr>
              <a:t>gblinear。gbtree使用基于树的模型进行提升计算，gblinear使用线性模型进行提升计算。[default=gbtree]</a:t>
            </a:r>
          </a:p>
          <a:p>
            <a:pPr>
              <a:lnSpc>
                <a:spcPct val="150000"/>
              </a:lnSpc>
            </a:pPr>
            <a:r>
              <a:rPr sz="1600" dirty="0">
                <a:ea typeface="宋体" panose="02010600030101010101" pitchFamily="2" charset="-122"/>
                <a:sym typeface="+mn-ea"/>
              </a:rPr>
              <a:t>silent</a:t>
            </a:r>
            <a:r>
              <a:rPr lang="zh-CN" sz="1600" dirty="0">
                <a:ea typeface="宋体" panose="02010600030101010101" pitchFamily="2" charset="-122"/>
                <a:sym typeface="+mn-ea"/>
              </a:rPr>
              <a:t>，缄默方式，</a:t>
            </a:r>
            <a:r>
              <a:rPr sz="1600" dirty="0">
                <a:ea typeface="宋体" panose="02010600030101010101" pitchFamily="2" charset="-122"/>
                <a:sym typeface="+mn-ea"/>
              </a:rPr>
              <a:t>0</a:t>
            </a:r>
            <a:r>
              <a:rPr lang="zh-CN" sz="1600" dirty="0">
                <a:ea typeface="宋体" panose="02010600030101010101" pitchFamily="2" charset="-122"/>
                <a:sym typeface="+mn-ea"/>
              </a:rPr>
              <a:t>表示</a:t>
            </a:r>
            <a:r>
              <a:rPr sz="1600" dirty="0">
                <a:ea typeface="宋体" panose="02010600030101010101" pitchFamily="2" charset="-122"/>
                <a:sym typeface="+mn-ea"/>
              </a:rPr>
              <a:t>打印运行时，1表示以缄默方式运行，不打印运行时信息。[default=0]</a:t>
            </a:r>
          </a:p>
          <a:p>
            <a:pPr>
              <a:lnSpc>
                <a:spcPct val="150000"/>
              </a:lnSpc>
            </a:pPr>
            <a:r>
              <a:rPr sz="1600" dirty="0">
                <a:ea typeface="宋体" panose="02010600030101010101" pitchFamily="2" charset="-122"/>
                <a:sym typeface="+mn-ea"/>
              </a:rPr>
              <a:t>nthread</a:t>
            </a:r>
            <a:r>
              <a:rPr lang="zh-CN" sz="1600" dirty="0">
                <a:ea typeface="宋体" panose="02010600030101010101" pitchFamily="2" charset="-122"/>
                <a:sym typeface="+mn-ea"/>
              </a:rPr>
              <a:t>，</a:t>
            </a:r>
            <a:r>
              <a:rPr sz="1600" dirty="0">
                <a:ea typeface="宋体" panose="02010600030101010101" pitchFamily="2" charset="-122"/>
                <a:sym typeface="+mn-ea"/>
              </a:rPr>
              <a:t>XGBoost运行时的线程数</a:t>
            </a:r>
            <a:r>
              <a:rPr lang="zh-CN" sz="1600" dirty="0">
                <a:ea typeface="宋体" panose="02010600030101010101" pitchFamily="2" charset="-122"/>
                <a:sym typeface="+mn-ea"/>
              </a:rPr>
              <a:t>，[default=</a:t>
            </a:r>
            <a:r>
              <a:rPr sz="1600" dirty="0">
                <a:ea typeface="宋体" panose="02010600030101010101" pitchFamily="2" charset="-122"/>
                <a:sym typeface="+mn-ea"/>
              </a:rPr>
              <a:t>缺省值是当前系统可以获得的最大线程数</a:t>
            </a:r>
            <a:r>
              <a:rPr lang="zh-CN" sz="1600" dirty="0">
                <a:ea typeface="宋体" panose="02010600030101010101" pitchFamily="2" charset="-122"/>
                <a:sym typeface="+mn-ea"/>
              </a:rPr>
              <a:t>]</a:t>
            </a:r>
            <a:endParaRPr sz="1600" dirty="0">
              <a:ea typeface="宋体" panose="02010600030101010101" pitchFamily="2" charset="-122"/>
              <a:sym typeface="+mn-ea"/>
            </a:endParaRPr>
          </a:p>
          <a:p>
            <a:pPr>
              <a:lnSpc>
                <a:spcPct val="150000"/>
              </a:lnSpc>
            </a:pPr>
            <a:r>
              <a:rPr sz="1600" dirty="0">
                <a:ea typeface="宋体" panose="02010600030101010101" pitchFamily="2" charset="-122"/>
                <a:sym typeface="+mn-ea"/>
              </a:rPr>
              <a:t>num_feature</a:t>
            </a:r>
            <a:r>
              <a:rPr lang="zh-CN" sz="1600" dirty="0">
                <a:ea typeface="宋体" panose="02010600030101010101" pitchFamily="2" charset="-122"/>
                <a:sym typeface="+mn-ea"/>
              </a:rPr>
              <a:t>，</a:t>
            </a:r>
            <a:r>
              <a:rPr sz="1600" dirty="0">
                <a:ea typeface="宋体" panose="02010600030101010101" pitchFamily="2" charset="-122"/>
                <a:sym typeface="+mn-ea"/>
              </a:rPr>
              <a:t>boosting过程中用到的特征</a:t>
            </a:r>
            <a:r>
              <a:rPr lang="zh-CN" sz="1600" dirty="0">
                <a:ea typeface="宋体" panose="02010600030101010101" pitchFamily="2" charset="-122"/>
                <a:sym typeface="+mn-ea"/>
              </a:rPr>
              <a:t>个</a:t>
            </a:r>
            <a:r>
              <a:rPr sz="1600" dirty="0">
                <a:ea typeface="宋体" panose="02010600030101010101" pitchFamily="2" charset="-122"/>
                <a:sym typeface="+mn-ea"/>
              </a:rPr>
              <a:t>数，XGBoost会自动设置</a:t>
            </a:r>
          </a:p>
          <a:p>
            <a:pPr marL="0" indent="0">
              <a:lnSpc>
                <a:spcPct val="150000"/>
              </a:lnSpc>
              <a:buNone/>
            </a:pPr>
            <a:endParaRPr sz="1600" dirty="0">
              <a:ea typeface="宋体" panose="02010600030101010101" pitchFamily="2" charset="-122"/>
              <a:sym typeface="+mn-ea"/>
            </a:endParaRPr>
          </a:p>
        </p:txBody>
      </p:sp>
    </p:spTree>
    <p:custDataLst>
      <p:tags r:id="rId1"/>
    </p:custDataLst>
  </p:cSld>
  <p:clrMapOvr>
    <a:masterClrMapping/>
  </p:clrMapOvr>
  <p:transition spd="me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fontScale="90000"/>
          </a:bodyPr>
          <a:lstStyle>
            <a:lvl1pPr>
              <a:defRPr>
                <a:solidFill>
                  <a:srgbClr val="C00000"/>
                </a:solidFill>
              </a:defRPr>
            </a:lvl1pPr>
          </a:lstStyle>
          <a:p>
            <a:r>
              <a:rPr lang="en-US" dirty="0">
                <a:ea typeface="宋体" panose="02010600030101010101" pitchFamily="2" charset="-122"/>
                <a:sym typeface="+mn-ea"/>
              </a:rPr>
              <a:t>XGBoost</a:t>
            </a:r>
            <a:r>
              <a:rPr lang="zh-CN" altLang="en-US" dirty="0">
                <a:ea typeface="宋体" panose="02010600030101010101" pitchFamily="2" charset="-122"/>
                <a:sym typeface="+mn-ea"/>
              </a:rPr>
              <a:t>工具</a:t>
            </a:r>
          </a:p>
        </p:txBody>
      </p:sp>
      <p:sp>
        <p:nvSpPr>
          <p:cNvPr id="131" name="Content Placeholder 2"/>
          <p:cNvSpPr txBox="1">
            <a:spLocks noGrp="1"/>
          </p:cNvSpPr>
          <p:nvPr/>
        </p:nvSpPr>
        <p:spPr>
          <a:xfrm>
            <a:off x="598805" y="1452245"/>
            <a:ext cx="9202420"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sz="1600" dirty="0">
                <a:ea typeface="宋体" panose="02010600030101010101" pitchFamily="2" charset="-122"/>
                <a:sym typeface="+mn-ea"/>
              </a:rPr>
              <a:t>Booster参数</a:t>
            </a:r>
            <a:r>
              <a:rPr lang="zh-CN" sz="1600" dirty="0">
                <a:ea typeface="宋体" panose="02010600030101010101" pitchFamily="2" charset="-122"/>
                <a:sym typeface="+mn-ea"/>
              </a:rPr>
              <a:t>：</a:t>
            </a:r>
            <a:endParaRPr sz="1600" dirty="0">
              <a:ea typeface="宋体" panose="02010600030101010101" pitchFamily="2" charset="-122"/>
              <a:sym typeface="+mn-ea"/>
            </a:endParaRPr>
          </a:p>
          <a:p>
            <a:pPr>
              <a:lnSpc>
                <a:spcPct val="150000"/>
              </a:lnSpc>
            </a:pPr>
            <a:r>
              <a:rPr sz="1600" dirty="0">
                <a:ea typeface="宋体" panose="02010600030101010101" pitchFamily="2" charset="-122"/>
                <a:sym typeface="+mn-ea"/>
              </a:rPr>
              <a:t>eta [default=0.3]</a:t>
            </a:r>
            <a:r>
              <a:rPr lang="zh-CN" sz="1600" dirty="0">
                <a:ea typeface="宋体" panose="02010600030101010101" pitchFamily="2" charset="-122"/>
                <a:sym typeface="+mn-ea"/>
              </a:rPr>
              <a:t>，</a:t>
            </a:r>
            <a:r>
              <a:rPr sz="1600" dirty="0">
                <a:ea typeface="宋体" panose="02010600030101010101" pitchFamily="2" charset="-122"/>
                <a:sym typeface="+mn-ea"/>
              </a:rPr>
              <a:t>为了防止过拟合，更新过程中用到的收缩步长。在每次提升计算之后，算法会直接获得新特征的权重。 eta通过缩减特征的权重使提升计算过程更加保守</a:t>
            </a:r>
            <a:r>
              <a:rPr lang="zh-CN" sz="1600" dirty="0">
                <a:ea typeface="宋体" panose="02010600030101010101" pitchFamily="2" charset="-122"/>
                <a:sym typeface="+mn-ea"/>
              </a:rPr>
              <a:t>，</a:t>
            </a:r>
            <a:r>
              <a:rPr sz="1600" dirty="0">
                <a:ea typeface="宋体" panose="02010600030101010101" pitchFamily="2" charset="-122"/>
                <a:sym typeface="+mn-ea"/>
              </a:rPr>
              <a:t>取值范围为[0,1]</a:t>
            </a:r>
          </a:p>
          <a:p>
            <a:pPr>
              <a:lnSpc>
                <a:spcPct val="150000"/>
              </a:lnSpc>
            </a:pPr>
            <a:r>
              <a:rPr sz="1600" dirty="0">
                <a:ea typeface="宋体" panose="02010600030101010101" pitchFamily="2" charset="-122"/>
                <a:sym typeface="+mn-ea"/>
              </a:rPr>
              <a:t>gamma [default=0]</a:t>
            </a:r>
            <a:r>
              <a:rPr lang="zh-CN" sz="1600" dirty="0">
                <a:ea typeface="宋体" panose="02010600030101010101" pitchFamily="2" charset="-122"/>
                <a:sym typeface="+mn-ea"/>
              </a:rPr>
              <a:t>，</a:t>
            </a:r>
            <a:r>
              <a:rPr sz="1600" dirty="0">
                <a:ea typeface="宋体" panose="02010600030101010101" pitchFamily="2" charset="-122"/>
                <a:sym typeface="+mn-ea"/>
              </a:rPr>
              <a:t>分裂节点时，损失函数减小值只有大于等于gamma节点才分裂，gamma值越大，算法越保守，越不容易过拟合，但性能就不一定能保证，需要</a:t>
            </a:r>
            <a:r>
              <a:rPr lang="en-US" sz="1600" dirty="0">
                <a:ea typeface="宋体" panose="02010600030101010101" pitchFamily="2" charset="-122"/>
                <a:sym typeface="+mn-ea"/>
              </a:rPr>
              <a:t>trade off</a:t>
            </a:r>
            <a:r>
              <a:rPr lang="zh-CN" sz="1600" dirty="0">
                <a:ea typeface="宋体" panose="02010600030101010101" pitchFamily="2" charset="-122"/>
                <a:sym typeface="+mn-ea"/>
              </a:rPr>
              <a:t>，取值范围</a:t>
            </a:r>
            <a:r>
              <a:rPr sz="1600" dirty="0">
                <a:ea typeface="宋体" panose="02010600030101010101" pitchFamily="2" charset="-122"/>
                <a:sym typeface="+mn-ea"/>
              </a:rPr>
              <a:t> [0,∞]</a:t>
            </a:r>
          </a:p>
          <a:p>
            <a:pPr>
              <a:lnSpc>
                <a:spcPct val="150000"/>
              </a:lnSpc>
            </a:pPr>
            <a:r>
              <a:rPr sz="1600" dirty="0">
                <a:ea typeface="宋体" panose="02010600030101010101" pitchFamily="2" charset="-122"/>
                <a:sym typeface="+mn-ea"/>
              </a:rPr>
              <a:t>max_depth [default=6] </a:t>
            </a:r>
            <a:r>
              <a:rPr lang="zh-CN" sz="1600" dirty="0">
                <a:ea typeface="宋体" panose="02010600030101010101" pitchFamily="2" charset="-122"/>
                <a:sym typeface="+mn-ea"/>
              </a:rPr>
              <a:t>，树</a:t>
            </a:r>
            <a:r>
              <a:rPr sz="1600" dirty="0">
                <a:ea typeface="宋体" panose="02010600030101010101" pitchFamily="2" charset="-122"/>
                <a:sym typeface="+mn-ea"/>
              </a:rPr>
              <a:t>的最大深度</a:t>
            </a:r>
            <a:r>
              <a:rPr lang="zh-CN" sz="1600" dirty="0">
                <a:ea typeface="宋体" panose="02010600030101010101" pitchFamily="2" charset="-122"/>
                <a:sym typeface="+mn-ea"/>
              </a:rPr>
              <a:t>，</a:t>
            </a:r>
            <a:r>
              <a:rPr sz="1600" dirty="0">
                <a:ea typeface="宋体" panose="02010600030101010101" pitchFamily="2" charset="-122"/>
                <a:sym typeface="+mn-ea"/>
              </a:rPr>
              <a:t>取值范围为[1,∞]</a:t>
            </a:r>
            <a:r>
              <a:rPr lang="zh-CN" sz="1600" dirty="0">
                <a:ea typeface="宋体" panose="02010600030101010101" pitchFamily="2" charset="-122"/>
                <a:sym typeface="+mn-ea"/>
              </a:rPr>
              <a:t>，典型值为</a:t>
            </a:r>
            <a:r>
              <a:rPr lang="en-US" altLang="zh-CN" sz="1600" dirty="0">
                <a:ea typeface="宋体" panose="02010600030101010101" pitchFamily="2" charset="-122"/>
                <a:sym typeface="+mn-ea"/>
              </a:rPr>
              <a:t>3-10</a:t>
            </a:r>
            <a:endParaRPr sz="1600" dirty="0">
              <a:ea typeface="宋体" panose="02010600030101010101" pitchFamily="2" charset="-122"/>
              <a:sym typeface="+mn-ea"/>
            </a:endParaRPr>
          </a:p>
          <a:p>
            <a:pPr>
              <a:lnSpc>
                <a:spcPct val="150000"/>
              </a:lnSpc>
            </a:pPr>
            <a:r>
              <a:rPr sz="1600" dirty="0">
                <a:ea typeface="宋体" panose="02010600030101010101" pitchFamily="2" charset="-122"/>
                <a:sym typeface="+mn-ea"/>
              </a:rPr>
              <a:t>min_child_weight [default=1]</a:t>
            </a:r>
            <a:r>
              <a:rPr lang="zh-CN" sz="1600" dirty="0">
                <a:ea typeface="宋体" panose="02010600030101010101" pitchFamily="2" charset="-122"/>
                <a:sym typeface="+mn-ea"/>
              </a:rPr>
              <a:t>，</a:t>
            </a:r>
            <a:r>
              <a:rPr sz="1600" dirty="0">
                <a:ea typeface="宋体" panose="02010600030101010101" pitchFamily="2" charset="-122"/>
                <a:sym typeface="+mn-ea"/>
              </a:rPr>
              <a:t>一个子集的所有观察值的最小权重和。如果新分裂的节点的样本权重和小于min_child_weight则停止分裂 。这个可以用来减少过拟合，但是也不能太高，会导致欠拟合</a:t>
            </a:r>
            <a:r>
              <a:rPr lang="zh-CN" sz="1600" dirty="0">
                <a:ea typeface="宋体" panose="02010600030101010101" pitchFamily="2" charset="-122"/>
                <a:sym typeface="+mn-ea"/>
              </a:rPr>
              <a:t>，</a:t>
            </a:r>
            <a:r>
              <a:rPr sz="1600" dirty="0">
                <a:ea typeface="宋体" panose="02010600030101010101" pitchFamily="2" charset="-122"/>
                <a:sym typeface="+mn-ea"/>
              </a:rPr>
              <a:t>取值范围为[0,∞]</a:t>
            </a:r>
          </a:p>
          <a:p>
            <a:pPr>
              <a:lnSpc>
                <a:spcPct val="150000"/>
              </a:lnSpc>
            </a:pPr>
            <a:endParaRPr sz="1600" dirty="0">
              <a:ea typeface="宋体" panose="02010600030101010101" pitchFamily="2" charset="-122"/>
              <a:sym typeface="+mn-ea"/>
            </a:endParaRPr>
          </a:p>
          <a:p>
            <a:pPr>
              <a:lnSpc>
                <a:spcPct val="150000"/>
              </a:lnSpc>
            </a:pPr>
            <a:endParaRPr sz="1600" dirty="0">
              <a:ea typeface="宋体" panose="02010600030101010101" pitchFamily="2" charset="-122"/>
              <a:sym typeface="+mn-ea"/>
            </a:endParaRPr>
          </a:p>
          <a:p>
            <a:pPr>
              <a:lnSpc>
                <a:spcPct val="150000"/>
              </a:lnSpc>
            </a:pPr>
            <a:endParaRPr sz="1600" dirty="0">
              <a:ea typeface="宋体" panose="02010600030101010101" pitchFamily="2" charset="-122"/>
              <a:sym typeface="+mn-ea"/>
            </a:endParaRPr>
          </a:p>
          <a:p>
            <a:pPr>
              <a:lnSpc>
                <a:spcPct val="150000"/>
              </a:lnSpc>
            </a:pPr>
            <a:endParaRPr sz="1600" dirty="0">
              <a:ea typeface="宋体" panose="02010600030101010101" pitchFamily="2" charset="-122"/>
              <a:sym typeface="+mn-ea"/>
            </a:endParaRPr>
          </a:p>
          <a:p>
            <a:pPr>
              <a:lnSpc>
                <a:spcPct val="150000"/>
              </a:lnSpc>
            </a:pPr>
            <a:endParaRPr sz="1600" dirty="0">
              <a:ea typeface="宋体" panose="02010600030101010101" pitchFamily="2" charset="-122"/>
              <a:sym typeface="+mn-ea"/>
            </a:endParaRPr>
          </a:p>
          <a:p>
            <a:pPr marL="0" indent="0">
              <a:lnSpc>
                <a:spcPct val="150000"/>
              </a:lnSpc>
              <a:buNone/>
            </a:pPr>
            <a:endParaRPr sz="1600" dirty="0">
              <a:ea typeface="宋体" panose="02010600030101010101" pitchFamily="2" charset="-122"/>
              <a:sym typeface="+mn-ea"/>
            </a:endParaRPr>
          </a:p>
        </p:txBody>
      </p:sp>
      <p:graphicFrame>
        <p:nvGraphicFramePr>
          <p:cNvPr id="22" name="对象 -2147482616"/>
          <p:cNvGraphicFramePr>
            <a:graphicFrameLocks noChangeAspect="1"/>
          </p:cNvGraphicFramePr>
          <p:nvPr/>
        </p:nvGraphicFramePr>
        <p:xfrm>
          <a:off x="3789363" y="5101273"/>
          <a:ext cx="5072380" cy="887095"/>
        </p:xfrm>
        <a:graphic>
          <a:graphicData uri="http://schemas.openxmlformats.org/presentationml/2006/ole">
            <mc:AlternateContent xmlns:mc="http://schemas.openxmlformats.org/markup-compatibility/2006">
              <mc:Choice xmlns:v="urn:schemas-microsoft-com:vml" Requires="v">
                <p:oleObj spid="_x0000_s10243" r:id="rId5" imgW="2946400" imgH="508000" progId="Equation.KSEE3">
                  <p:embed/>
                </p:oleObj>
              </mc:Choice>
              <mc:Fallback>
                <p:oleObj r:id="rId5" imgW="2946400" imgH="508000" progId="Equation.KSEE3">
                  <p:embed/>
                  <p:pic>
                    <p:nvPicPr>
                      <p:cNvPr id="0" name="图片 3075"/>
                      <p:cNvPicPr/>
                      <p:nvPr/>
                    </p:nvPicPr>
                    <p:blipFill>
                      <a:blip r:embed="rId6"/>
                      <a:stretch>
                        <a:fillRect/>
                      </a:stretch>
                    </p:blipFill>
                    <p:spPr>
                      <a:xfrm>
                        <a:off x="3789363" y="5101273"/>
                        <a:ext cx="5072380" cy="887095"/>
                      </a:xfrm>
                      <a:prstGeom prst="rect">
                        <a:avLst/>
                      </a:prstGeom>
                      <a:noFill/>
                      <a:ln w="38100">
                        <a:noFill/>
                        <a:miter/>
                      </a:ln>
                    </p:spPr>
                  </p:pic>
                </p:oleObj>
              </mc:Fallback>
            </mc:AlternateContent>
          </a:graphicData>
        </a:graphic>
      </p:graphicFrame>
      <p:sp>
        <p:nvSpPr>
          <p:cNvPr id="2" name="矩形 1"/>
          <p:cNvSpPr/>
          <p:nvPr/>
        </p:nvSpPr>
        <p:spPr>
          <a:xfrm>
            <a:off x="8627110" y="5411470"/>
            <a:ext cx="234950" cy="247015"/>
          </a:xfrm>
          <a:prstGeom prst="rect">
            <a:avLst/>
          </a:prstGeom>
          <a:noFill/>
          <a:ln w="19050" cap="flat">
            <a:solidFill>
              <a:srgbClr val="FF0000"/>
            </a:solidFill>
            <a:prstDash val="solid"/>
            <a:miter lim="800000"/>
          </a:ln>
          <a:extLst>
            <a:ext uri="{909E8E84-426E-40DD-AFC4-6F175D3DCCD1}">
              <a14:hiddenFill xmlns:a14="http://schemas.microsoft.com/office/drawing/2010/main">
                <a:solidFill>
                  <a:srgbClr val="FFFFFF"/>
                </a:solidFill>
              </a14:hiddenFill>
            </a:ext>
          </a:extLst>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ctr" forceAA="0">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n-lt"/>
              <a:ea typeface="+mn-ea"/>
              <a:cs typeface="+mn-cs"/>
              <a:sym typeface="Calibri" panose="020F0502020204030204"/>
            </a:endParaRPr>
          </a:p>
        </p:txBody>
      </p:sp>
      <p:sp>
        <p:nvSpPr>
          <p:cNvPr id="3" name="Content Placeholder 2"/>
          <p:cNvSpPr txBox="1">
            <a:spLocks noGrp="1"/>
          </p:cNvSpPr>
          <p:nvPr/>
        </p:nvSpPr>
        <p:spPr>
          <a:xfrm>
            <a:off x="9025255" y="5801995"/>
            <a:ext cx="1024890" cy="50292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sz="1600" dirty="0">
                <a:ea typeface="宋体" panose="02010600030101010101" pitchFamily="2" charset="-122"/>
                <a:sym typeface="+mn-ea"/>
              </a:rPr>
              <a:t>gamma</a:t>
            </a:r>
          </a:p>
        </p:txBody>
      </p:sp>
      <p:sp>
        <p:nvSpPr>
          <p:cNvPr id="4" name="Content Placeholder 2"/>
          <p:cNvSpPr txBox="1">
            <a:spLocks noGrp="1"/>
          </p:cNvSpPr>
          <p:nvPr/>
        </p:nvSpPr>
        <p:spPr>
          <a:xfrm>
            <a:off x="7828280" y="6141720"/>
            <a:ext cx="1024890" cy="50292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sz="1600" dirty="0">
                <a:ea typeface="宋体" panose="02010600030101010101" pitchFamily="2" charset="-122"/>
                <a:sym typeface="+mn-ea"/>
              </a:rPr>
              <a:t>lambda</a:t>
            </a:r>
          </a:p>
        </p:txBody>
      </p:sp>
      <p:sp>
        <p:nvSpPr>
          <p:cNvPr id="5" name="矩形 4"/>
          <p:cNvSpPr/>
          <p:nvPr/>
        </p:nvSpPr>
        <p:spPr>
          <a:xfrm>
            <a:off x="8118475" y="5639435"/>
            <a:ext cx="234950" cy="247015"/>
          </a:xfrm>
          <a:prstGeom prst="rect">
            <a:avLst/>
          </a:prstGeom>
          <a:noFill/>
          <a:ln w="19050" cap="flat">
            <a:solidFill>
              <a:srgbClr val="FF0000"/>
            </a:solidFill>
            <a:prstDash val="solid"/>
            <a:miter lim="800000"/>
          </a:ln>
          <a:extLst>
            <a:ext uri="{909E8E84-426E-40DD-AFC4-6F175D3DCCD1}">
              <a14:hiddenFill xmlns:a14="http://schemas.microsoft.com/office/drawing/2010/main">
                <a:solidFill>
                  <a:srgbClr val="FFFFFF"/>
                </a:solidFill>
              </a14:hiddenFill>
            </a:ext>
          </a:extLst>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ctr" forceAA="0">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n-lt"/>
              <a:ea typeface="+mn-ea"/>
              <a:cs typeface="+mn-cs"/>
              <a:sym typeface="Calibri" panose="020F0502020204030204"/>
            </a:endParaRPr>
          </a:p>
        </p:txBody>
      </p:sp>
      <p:sp>
        <p:nvSpPr>
          <p:cNvPr id="31" name="右箭头 30"/>
          <p:cNvSpPr/>
          <p:nvPr/>
        </p:nvSpPr>
        <p:spPr>
          <a:xfrm rot="2520000">
            <a:off x="8823960" y="5675630"/>
            <a:ext cx="421005" cy="274955"/>
          </a:xfrm>
          <a:prstGeom prst="rightArrow">
            <a:avLst/>
          </a:prstGeom>
          <a:solidFill>
            <a:srgbClr val="FFFFFF"/>
          </a:solidFill>
          <a:ln w="12700" cap="flat">
            <a:solidFill>
              <a:schemeClr val="accent1"/>
            </a:solidFill>
            <a:prstDash val="solid"/>
            <a:miter lim="8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ctr" forceAA="0">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n-lt"/>
              <a:ea typeface="+mn-ea"/>
              <a:cs typeface="+mn-cs"/>
              <a:sym typeface="Calibri" panose="020F0502020204030204"/>
            </a:endParaRPr>
          </a:p>
        </p:txBody>
      </p:sp>
      <p:sp>
        <p:nvSpPr>
          <p:cNvPr id="6" name="右箭头 5"/>
          <p:cNvSpPr/>
          <p:nvPr/>
        </p:nvSpPr>
        <p:spPr>
          <a:xfrm rot="6180000">
            <a:off x="7961630" y="5984875"/>
            <a:ext cx="421005" cy="274955"/>
          </a:xfrm>
          <a:prstGeom prst="rightArrow">
            <a:avLst/>
          </a:prstGeom>
          <a:solidFill>
            <a:srgbClr val="FFFFFF"/>
          </a:solidFill>
          <a:ln w="12700" cap="flat">
            <a:solidFill>
              <a:schemeClr val="accent1"/>
            </a:solidFill>
            <a:prstDash val="solid"/>
            <a:miter lim="8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ctr" forceAA="0">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n-lt"/>
              <a:ea typeface="+mn-ea"/>
              <a:cs typeface="+mn-cs"/>
              <a:sym typeface="Calibri" panose="020F0502020204030204"/>
            </a:endParaRPr>
          </a:p>
        </p:txBody>
      </p:sp>
    </p:spTree>
    <p:custDataLst>
      <p:tags r:id="rId2"/>
    </p:custDataLst>
  </p:cSld>
  <p:clrMapOvr>
    <a:masterClrMapping/>
  </p:clrMapOvr>
  <p:transition spd="me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fontScale="90000"/>
          </a:bodyPr>
          <a:lstStyle>
            <a:lvl1pPr>
              <a:defRPr>
                <a:solidFill>
                  <a:srgbClr val="C00000"/>
                </a:solidFill>
              </a:defRPr>
            </a:lvl1pPr>
          </a:lstStyle>
          <a:p>
            <a:r>
              <a:rPr lang="en-US" dirty="0">
                <a:ea typeface="宋体" panose="02010600030101010101" pitchFamily="2" charset="-122"/>
                <a:sym typeface="+mn-ea"/>
              </a:rPr>
              <a:t>XGBoost</a:t>
            </a:r>
            <a:r>
              <a:rPr lang="zh-CN" altLang="en-US" dirty="0">
                <a:ea typeface="宋体" panose="02010600030101010101" pitchFamily="2" charset="-122"/>
                <a:sym typeface="+mn-ea"/>
              </a:rPr>
              <a:t>工具</a:t>
            </a:r>
          </a:p>
        </p:txBody>
      </p:sp>
      <p:sp>
        <p:nvSpPr>
          <p:cNvPr id="131" name="Content Placeholder 2"/>
          <p:cNvSpPr txBox="1">
            <a:spLocks noGrp="1"/>
          </p:cNvSpPr>
          <p:nvPr/>
        </p:nvSpPr>
        <p:spPr>
          <a:xfrm>
            <a:off x="598805" y="1452245"/>
            <a:ext cx="9202420"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sz="1600" dirty="0">
                <a:ea typeface="宋体" panose="02010600030101010101" pitchFamily="2" charset="-122"/>
                <a:sym typeface="+mn-ea"/>
              </a:rPr>
              <a:t>Booster参数</a:t>
            </a:r>
            <a:r>
              <a:rPr lang="zh-CN" sz="1600" dirty="0">
                <a:ea typeface="宋体" panose="02010600030101010101" pitchFamily="2" charset="-122"/>
                <a:sym typeface="+mn-ea"/>
              </a:rPr>
              <a:t>：</a:t>
            </a:r>
            <a:endParaRPr sz="1600" dirty="0">
              <a:ea typeface="宋体" panose="02010600030101010101" pitchFamily="2" charset="-122"/>
              <a:sym typeface="+mn-ea"/>
            </a:endParaRPr>
          </a:p>
          <a:p>
            <a:pPr>
              <a:lnSpc>
                <a:spcPct val="150000"/>
              </a:lnSpc>
            </a:pPr>
            <a:r>
              <a:rPr sz="1600" dirty="0">
                <a:ea typeface="宋体" panose="02010600030101010101" pitchFamily="2" charset="-122"/>
                <a:sym typeface="+mn-ea"/>
              </a:rPr>
              <a:t>subsample [default=1]</a:t>
            </a:r>
            <a:r>
              <a:rPr lang="zh-CN" sz="1600" dirty="0">
                <a:ea typeface="宋体" panose="02010600030101010101" pitchFamily="2" charset="-122"/>
                <a:sym typeface="+mn-ea"/>
              </a:rPr>
              <a:t>，</a:t>
            </a:r>
            <a:r>
              <a:rPr sz="1600" dirty="0">
                <a:ea typeface="宋体" panose="02010600030101010101" pitchFamily="2" charset="-122"/>
                <a:sym typeface="+mn-ea"/>
              </a:rPr>
              <a:t>构建每棵树对样本的采样率，如果设置成0.5，XGBoost会随机选择</a:t>
            </a:r>
            <a:r>
              <a:rPr lang="en-US" sz="1600" dirty="0">
                <a:ea typeface="宋体" panose="02010600030101010101" pitchFamily="2" charset="-122"/>
                <a:sym typeface="+mn-ea"/>
              </a:rPr>
              <a:t>50%</a:t>
            </a:r>
            <a:r>
              <a:rPr sz="1600" dirty="0">
                <a:ea typeface="宋体" panose="02010600030101010101" pitchFamily="2" charset="-122"/>
                <a:sym typeface="+mn-ea"/>
              </a:rPr>
              <a:t>的样本作为训练集</a:t>
            </a:r>
          </a:p>
          <a:p>
            <a:pPr>
              <a:lnSpc>
                <a:spcPct val="150000"/>
              </a:lnSpc>
            </a:pPr>
            <a:r>
              <a:rPr sz="1600" dirty="0">
                <a:ea typeface="宋体" panose="02010600030101010101" pitchFamily="2" charset="-122"/>
                <a:sym typeface="+mn-ea"/>
              </a:rPr>
              <a:t>colsample_bytree [default=1]</a:t>
            </a:r>
            <a:r>
              <a:rPr lang="zh-CN" sz="1600" dirty="0">
                <a:ea typeface="宋体" panose="02010600030101010101" pitchFamily="2" charset="-122"/>
                <a:sym typeface="+mn-ea"/>
              </a:rPr>
              <a:t>，</a:t>
            </a:r>
            <a:r>
              <a:rPr sz="1600" dirty="0">
                <a:ea typeface="宋体" panose="02010600030101010101" pitchFamily="2" charset="-122"/>
                <a:sym typeface="+mn-ea"/>
              </a:rPr>
              <a:t>列采样率，也就是特征采样率</a:t>
            </a:r>
          </a:p>
          <a:p>
            <a:pPr>
              <a:lnSpc>
                <a:spcPct val="150000"/>
              </a:lnSpc>
            </a:pPr>
            <a:r>
              <a:rPr sz="1600" dirty="0">
                <a:ea typeface="宋体" panose="02010600030101010101" pitchFamily="2" charset="-122"/>
                <a:sym typeface="+mn-ea"/>
              </a:rPr>
              <a:t>lambda [default=1, alias: reg_lambda]</a:t>
            </a:r>
            <a:r>
              <a:rPr lang="zh-CN" sz="1600" dirty="0">
                <a:ea typeface="宋体" panose="02010600030101010101" pitchFamily="2" charset="-122"/>
                <a:sym typeface="+mn-ea"/>
              </a:rPr>
              <a:t>，</a:t>
            </a:r>
            <a:r>
              <a:rPr sz="1600" dirty="0">
                <a:ea typeface="宋体" panose="02010600030101010101" pitchFamily="2" charset="-122"/>
                <a:sym typeface="+mn-ea"/>
              </a:rPr>
              <a:t>L2正则化，用来控制XGBoost的正则化部分</a:t>
            </a:r>
          </a:p>
          <a:p>
            <a:pPr>
              <a:lnSpc>
                <a:spcPct val="150000"/>
              </a:lnSpc>
            </a:pPr>
            <a:r>
              <a:rPr sz="1600" dirty="0">
                <a:ea typeface="宋体" panose="02010600030101010101" pitchFamily="2" charset="-122"/>
                <a:sym typeface="+mn-ea"/>
              </a:rPr>
              <a:t>alpha [default=0, alias: reg_alpha]</a:t>
            </a:r>
            <a:r>
              <a:rPr lang="zh-CN" sz="1600" dirty="0">
                <a:ea typeface="宋体" panose="02010600030101010101" pitchFamily="2" charset="-122"/>
                <a:sym typeface="+mn-ea"/>
              </a:rPr>
              <a:t>，</a:t>
            </a:r>
            <a:r>
              <a:rPr sz="1600" dirty="0">
                <a:ea typeface="宋体" panose="02010600030101010101" pitchFamily="2" charset="-122"/>
                <a:sym typeface="+mn-ea"/>
              </a:rPr>
              <a:t>L1正则化，增加该值会让模型更加收敛</a:t>
            </a:r>
          </a:p>
          <a:p>
            <a:pPr>
              <a:lnSpc>
                <a:spcPct val="150000"/>
              </a:lnSpc>
            </a:pPr>
            <a:r>
              <a:rPr sz="1600" dirty="0">
                <a:ea typeface="宋体" panose="02010600030101010101" pitchFamily="2" charset="-122"/>
                <a:sym typeface="+mn-ea"/>
              </a:rPr>
              <a:t>scale_pos_weight [default=1]</a:t>
            </a:r>
            <a:r>
              <a:rPr lang="zh-CN" sz="1600" dirty="0">
                <a:ea typeface="宋体" panose="02010600030101010101" pitchFamily="2" charset="-122"/>
                <a:sym typeface="+mn-ea"/>
              </a:rPr>
              <a:t>，</a:t>
            </a:r>
            <a:r>
              <a:rPr sz="1600" dirty="0">
                <a:ea typeface="宋体" panose="02010600030101010101" pitchFamily="2" charset="-122"/>
                <a:sym typeface="+mn-ea"/>
              </a:rPr>
              <a:t>在类别高度不平衡的情况下，将参数设置大于0，可以加快收敛</a:t>
            </a:r>
          </a:p>
          <a:p>
            <a:pPr>
              <a:lnSpc>
                <a:spcPct val="150000"/>
              </a:lnSpc>
            </a:pPr>
            <a:endParaRPr sz="1600" dirty="0">
              <a:ea typeface="宋体" panose="02010600030101010101" pitchFamily="2" charset="-122"/>
              <a:sym typeface="+mn-ea"/>
            </a:endParaRPr>
          </a:p>
          <a:p>
            <a:pPr>
              <a:lnSpc>
                <a:spcPct val="150000"/>
              </a:lnSpc>
            </a:pPr>
            <a:endParaRPr sz="1600" dirty="0">
              <a:ea typeface="宋体" panose="02010600030101010101" pitchFamily="2" charset="-122"/>
              <a:sym typeface="+mn-ea"/>
            </a:endParaRPr>
          </a:p>
          <a:p>
            <a:pPr>
              <a:lnSpc>
                <a:spcPct val="150000"/>
              </a:lnSpc>
            </a:pPr>
            <a:endParaRPr sz="1600" dirty="0">
              <a:ea typeface="宋体" panose="02010600030101010101" pitchFamily="2" charset="-122"/>
              <a:sym typeface="+mn-ea"/>
            </a:endParaRPr>
          </a:p>
          <a:p>
            <a:pPr>
              <a:lnSpc>
                <a:spcPct val="150000"/>
              </a:lnSpc>
            </a:pPr>
            <a:endParaRPr sz="1600" dirty="0">
              <a:ea typeface="宋体" panose="02010600030101010101" pitchFamily="2" charset="-122"/>
              <a:sym typeface="+mn-ea"/>
            </a:endParaRPr>
          </a:p>
          <a:p>
            <a:pPr marL="0" indent="0">
              <a:lnSpc>
                <a:spcPct val="150000"/>
              </a:lnSpc>
              <a:buNone/>
            </a:pPr>
            <a:endParaRPr sz="1600" dirty="0">
              <a:ea typeface="宋体" panose="02010600030101010101" pitchFamily="2" charset="-122"/>
              <a:sym typeface="+mn-ea"/>
            </a:endParaRPr>
          </a:p>
        </p:txBody>
      </p:sp>
    </p:spTree>
    <p:custDataLst>
      <p:tags r:id="rId1"/>
    </p:custDataLst>
  </p:cSld>
  <p:clrMapOvr>
    <a:masterClrMapping/>
  </p:clrMapOvr>
  <p:transition spd="me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fontScale="90000"/>
          </a:bodyPr>
          <a:lstStyle>
            <a:lvl1pPr>
              <a:defRPr>
                <a:solidFill>
                  <a:srgbClr val="C00000"/>
                </a:solidFill>
              </a:defRPr>
            </a:lvl1pPr>
          </a:lstStyle>
          <a:p>
            <a:r>
              <a:rPr lang="en-US" dirty="0">
                <a:ea typeface="宋体" panose="02010600030101010101" pitchFamily="2" charset="-122"/>
                <a:sym typeface="+mn-ea"/>
              </a:rPr>
              <a:t>XGBoost</a:t>
            </a:r>
            <a:r>
              <a:rPr lang="zh-CN" altLang="en-US" dirty="0">
                <a:ea typeface="宋体" panose="02010600030101010101" pitchFamily="2" charset="-122"/>
                <a:sym typeface="+mn-ea"/>
              </a:rPr>
              <a:t>工具</a:t>
            </a:r>
          </a:p>
        </p:txBody>
      </p:sp>
      <p:sp>
        <p:nvSpPr>
          <p:cNvPr id="131" name="Content Placeholder 2"/>
          <p:cNvSpPr txBox="1">
            <a:spLocks noGrp="1"/>
          </p:cNvSpPr>
          <p:nvPr/>
        </p:nvSpPr>
        <p:spPr>
          <a:xfrm>
            <a:off x="598805" y="1452245"/>
            <a:ext cx="10880090"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zh-CN" sz="1400" dirty="0">
                <a:ea typeface="宋体" panose="02010600030101010101" pitchFamily="2" charset="-122"/>
                <a:sym typeface="+mn-ea"/>
              </a:rPr>
              <a:t>学习目标</a:t>
            </a:r>
            <a:r>
              <a:rPr sz="1400" dirty="0">
                <a:ea typeface="宋体" panose="02010600030101010101" pitchFamily="2" charset="-122"/>
                <a:sym typeface="+mn-ea"/>
              </a:rPr>
              <a:t>参数</a:t>
            </a:r>
            <a:r>
              <a:rPr lang="zh-CN" sz="1400" dirty="0">
                <a:ea typeface="宋体" panose="02010600030101010101" pitchFamily="2" charset="-122"/>
                <a:sym typeface="+mn-ea"/>
              </a:rPr>
              <a:t>：</a:t>
            </a:r>
            <a:endParaRPr sz="1400" dirty="0">
              <a:ea typeface="宋体" panose="02010600030101010101" pitchFamily="2" charset="-122"/>
              <a:sym typeface="+mn-ea"/>
            </a:endParaRPr>
          </a:p>
          <a:p>
            <a:pPr>
              <a:lnSpc>
                <a:spcPct val="150000"/>
              </a:lnSpc>
            </a:pPr>
            <a:r>
              <a:rPr sz="1400" dirty="0">
                <a:ea typeface="宋体" panose="02010600030101010101" pitchFamily="2" charset="-122"/>
                <a:sym typeface="+mn-ea"/>
              </a:rPr>
              <a:t>objective [ default=reg:linear ]</a:t>
            </a:r>
            <a:r>
              <a:rPr lang="zh-CN" sz="1400" dirty="0">
                <a:ea typeface="宋体" panose="02010600030101010101" pitchFamily="2" charset="-122"/>
                <a:sym typeface="+mn-ea"/>
              </a:rPr>
              <a:t>，定义学习目标，</a:t>
            </a:r>
            <a:r>
              <a:rPr sz="1400" dirty="0">
                <a:ea typeface="宋体" panose="02010600030101010101" pitchFamily="2" charset="-122"/>
                <a:sym typeface="+mn-ea"/>
              </a:rPr>
              <a:t>reg:linear</a:t>
            </a:r>
            <a:r>
              <a:rPr lang="zh-CN" sz="1400" dirty="0">
                <a:ea typeface="宋体" panose="02010600030101010101" pitchFamily="2" charset="-122"/>
                <a:sym typeface="+mn-ea"/>
              </a:rPr>
              <a:t>，</a:t>
            </a:r>
            <a:r>
              <a:rPr sz="1400" dirty="0">
                <a:ea typeface="宋体" panose="02010600030101010101" pitchFamily="2" charset="-122"/>
                <a:sym typeface="+mn-ea"/>
              </a:rPr>
              <a:t>reg:logistic</a:t>
            </a:r>
            <a:r>
              <a:rPr lang="zh-CN" sz="1400" dirty="0">
                <a:ea typeface="宋体" panose="02010600030101010101" pitchFamily="2" charset="-122"/>
                <a:sym typeface="+mn-ea"/>
              </a:rPr>
              <a:t>，</a:t>
            </a:r>
            <a:r>
              <a:rPr sz="1400" dirty="0">
                <a:ea typeface="宋体" panose="02010600030101010101" pitchFamily="2" charset="-122"/>
                <a:sym typeface="+mn-ea"/>
              </a:rPr>
              <a:t>binary:logistic</a:t>
            </a:r>
            <a:r>
              <a:rPr lang="zh-CN" sz="1400" dirty="0">
                <a:ea typeface="宋体" panose="02010600030101010101" pitchFamily="2" charset="-122"/>
                <a:sym typeface="+mn-ea"/>
              </a:rPr>
              <a:t>，</a:t>
            </a:r>
            <a:r>
              <a:rPr sz="1400" dirty="0">
                <a:ea typeface="宋体" panose="02010600030101010101" pitchFamily="2" charset="-122"/>
                <a:sym typeface="+mn-ea"/>
              </a:rPr>
              <a:t>binary:logitraw</a:t>
            </a:r>
            <a:r>
              <a:rPr lang="zh-CN" sz="1400" dirty="0">
                <a:ea typeface="宋体" panose="02010600030101010101" pitchFamily="2" charset="-122"/>
                <a:sym typeface="+mn-ea"/>
              </a:rPr>
              <a:t>，</a:t>
            </a:r>
            <a:r>
              <a:rPr sz="1400" dirty="0">
                <a:ea typeface="宋体" panose="02010600030101010101" pitchFamily="2" charset="-122"/>
                <a:sym typeface="+mn-ea"/>
              </a:rPr>
              <a:t>count:poisson</a:t>
            </a:r>
            <a:r>
              <a:rPr lang="zh-CN" sz="1400" dirty="0">
                <a:ea typeface="宋体" panose="02010600030101010101" pitchFamily="2" charset="-122"/>
                <a:sym typeface="+mn-ea"/>
              </a:rPr>
              <a:t>，</a:t>
            </a:r>
            <a:r>
              <a:rPr sz="1400" dirty="0">
                <a:ea typeface="宋体" panose="02010600030101010101" pitchFamily="2" charset="-122"/>
                <a:sym typeface="+mn-ea"/>
              </a:rPr>
              <a:t>multi:softmax</a:t>
            </a:r>
            <a:r>
              <a:rPr lang="zh-CN" sz="1400" dirty="0">
                <a:ea typeface="宋体" panose="02010600030101010101" pitchFamily="2" charset="-122"/>
                <a:sym typeface="+mn-ea"/>
              </a:rPr>
              <a:t>，</a:t>
            </a:r>
            <a:r>
              <a:rPr sz="1400" dirty="0">
                <a:ea typeface="宋体" panose="02010600030101010101" pitchFamily="2" charset="-122"/>
                <a:sym typeface="+mn-ea"/>
              </a:rPr>
              <a:t>multi:softprob</a:t>
            </a:r>
            <a:r>
              <a:rPr lang="zh-CN" sz="1400" dirty="0">
                <a:ea typeface="宋体" panose="02010600030101010101" pitchFamily="2" charset="-122"/>
                <a:sym typeface="+mn-ea"/>
              </a:rPr>
              <a:t>，</a:t>
            </a:r>
            <a:r>
              <a:rPr sz="1400" dirty="0">
                <a:ea typeface="宋体" panose="02010600030101010101" pitchFamily="2" charset="-122"/>
                <a:sym typeface="+mn-ea"/>
              </a:rPr>
              <a:t>rank:pairwise</a:t>
            </a:r>
          </a:p>
          <a:p>
            <a:pPr>
              <a:lnSpc>
                <a:spcPct val="150000"/>
              </a:lnSpc>
            </a:pPr>
            <a:r>
              <a:rPr sz="1400" dirty="0">
                <a:ea typeface="宋体" panose="02010600030101010101" pitchFamily="2" charset="-122"/>
                <a:sym typeface="+mn-ea"/>
              </a:rPr>
              <a:t>eval_metric</a:t>
            </a:r>
            <a:r>
              <a:rPr lang="zh-CN" sz="1400" dirty="0">
                <a:ea typeface="宋体" panose="02010600030101010101" pitchFamily="2" charset="-122"/>
                <a:sym typeface="+mn-ea"/>
              </a:rPr>
              <a:t>，评价指标，包括rmse，</a:t>
            </a:r>
            <a:r>
              <a:rPr sz="1400" dirty="0">
                <a:ea typeface="宋体" panose="02010600030101010101" pitchFamily="2" charset="-122"/>
                <a:sym typeface="+mn-ea"/>
              </a:rPr>
              <a:t>logloss</a:t>
            </a:r>
            <a:r>
              <a:rPr lang="zh-CN" sz="1400" dirty="0">
                <a:ea typeface="宋体" panose="02010600030101010101" pitchFamily="2" charset="-122"/>
                <a:sym typeface="+mn-ea"/>
              </a:rPr>
              <a:t>，</a:t>
            </a:r>
            <a:r>
              <a:rPr sz="1400" dirty="0">
                <a:ea typeface="宋体" panose="02010600030101010101" pitchFamily="2" charset="-122"/>
                <a:sym typeface="+mn-ea"/>
              </a:rPr>
              <a:t>error</a:t>
            </a:r>
            <a:r>
              <a:rPr lang="zh-CN" sz="1400" dirty="0">
                <a:ea typeface="宋体" panose="02010600030101010101" pitchFamily="2" charset="-122"/>
                <a:sym typeface="+mn-ea"/>
              </a:rPr>
              <a:t>，</a:t>
            </a:r>
            <a:r>
              <a:rPr sz="1400" dirty="0">
                <a:ea typeface="宋体" panose="02010600030101010101" pitchFamily="2" charset="-122"/>
                <a:sym typeface="+mn-ea"/>
              </a:rPr>
              <a:t>merror</a:t>
            </a:r>
            <a:r>
              <a:rPr lang="zh-CN" sz="1400" dirty="0">
                <a:ea typeface="宋体" panose="02010600030101010101" pitchFamily="2" charset="-122"/>
                <a:sym typeface="+mn-ea"/>
              </a:rPr>
              <a:t>，</a:t>
            </a:r>
            <a:r>
              <a:rPr sz="1400" dirty="0">
                <a:ea typeface="宋体" panose="02010600030101010101" pitchFamily="2" charset="-122"/>
                <a:sym typeface="+mn-ea"/>
              </a:rPr>
              <a:t>mlogloss</a:t>
            </a:r>
            <a:r>
              <a:rPr lang="zh-CN" sz="1400" dirty="0">
                <a:ea typeface="宋体" panose="02010600030101010101" pitchFamily="2" charset="-122"/>
                <a:sym typeface="+mn-ea"/>
              </a:rPr>
              <a:t>，</a:t>
            </a:r>
            <a:r>
              <a:rPr sz="1400" dirty="0">
                <a:ea typeface="宋体" panose="02010600030101010101" pitchFamily="2" charset="-122"/>
                <a:sym typeface="+mn-ea"/>
              </a:rPr>
              <a:t>auc</a:t>
            </a:r>
            <a:r>
              <a:rPr lang="zh-CN" sz="1400" dirty="0">
                <a:ea typeface="宋体" panose="02010600030101010101" pitchFamily="2" charset="-122"/>
                <a:sym typeface="+mn-ea"/>
              </a:rPr>
              <a:t>，</a:t>
            </a:r>
            <a:r>
              <a:rPr sz="1400" dirty="0">
                <a:ea typeface="宋体" panose="02010600030101010101" pitchFamily="2" charset="-122"/>
                <a:sym typeface="+mn-ea"/>
              </a:rPr>
              <a:t>ndcg</a:t>
            </a:r>
            <a:r>
              <a:rPr lang="zh-CN" sz="1400" dirty="0">
                <a:ea typeface="宋体" panose="02010600030101010101" pitchFamily="2" charset="-122"/>
                <a:sym typeface="+mn-ea"/>
              </a:rPr>
              <a:t>，</a:t>
            </a:r>
            <a:r>
              <a:rPr sz="1400" dirty="0">
                <a:ea typeface="宋体" panose="02010600030101010101" pitchFamily="2" charset="-122"/>
                <a:sym typeface="+mn-ea"/>
              </a:rPr>
              <a:t>map</a:t>
            </a:r>
            <a:r>
              <a:rPr lang="zh-CN" sz="1400" dirty="0">
                <a:ea typeface="宋体" panose="02010600030101010101" pitchFamily="2" charset="-122"/>
                <a:sym typeface="+mn-ea"/>
              </a:rPr>
              <a:t>等</a:t>
            </a:r>
          </a:p>
          <a:p>
            <a:pPr>
              <a:lnSpc>
                <a:spcPct val="150000"/>
              </a:lnSpc>
            </a:pPr>
            <a:r>
              <a:rPr sz="1400" dirty="0">
                <a:ea typeface="宋体" panose="02010600030101010101" pitchFamily="2" charset="-122"/>
                <a:sym typeface="+mn-ea"/>
              </a:rPr>
              <a:t>seed[ default=0 ]</a:t>
            </a:r>
            <a:r>
              <a:rPr lang="zh-CN" sz="1400" dirty="0">
                <a:ea typeface="宋体" panose="02010600030101010101" pitchFamily="2" charset="-122"/>
                <a:sym typeface="+mn-ea"/>
              </a:rPr>
              <a:t>，随机数的种子</a:t>
            </a:r>
          </a:p>
          <a:p>
            <a:pPr>
              <a:lnSpc>
                <a:spcPct val="150000"/>
              </a:lnSpc>
            </a:pPr>
            <a:r>
              <a:rPr lang="zh-CN" sz="1400" dirty="0">
                <a:ea typeface="宋体" panose="02010600030101010101" pitchFamily="2" charset="-122"/>
                <a:sym typeface="+mn-ea"/>
              </a:rPr>
              <a:t>dtrain，训练的数据</a:t>
            </a:r>
          </a:p>
          <a:p>
            <a:pPr>
              <a:lnSpc>
                <a:spcPct val="150000"/>
              </a:lnSpc>
            </a:pPr>
            <a:r>
              <a:rPr lang="zh-CN" sz="1400" dirty="0">
                <a:ea typeface="宋体" panose="02010600030101010101" pitchFamily="2" charset="-122"/>
                <a:sym typeface="+mn-ea"/>
              </a:rPr>
              <a:t>num_boost_round，提升迭代的次数，也就是生成多少基模型</a:t>
            </a:r>
          </a:p>
          <a:p>
            <a:pPr>
              <a:lnSpc>
                <a:spcPct val="150000"/>
              </a:lnSpc>
            </a:pPr>
            <a:r>
              <a:rPr lang="zh-CN" sz="1400" dirty="0">
                <a:ea typeface="宋体" panose="02010600030101010101" pitchFamily="2" charset="-122"/>
                <a:sym typeface="+mn-ea"/>
              </a:rPr>
              <a:t>early_stopping_rounds，早停法迭代次数</a:t>
            </a:r>
          </a:p>
          <a:p>
            <a:pPr>
              <a:lnSpc>
                <a:spcPct val="150000"/>
              </a:lnSpc>
            </a:pPr>
            <a:r>
              <a:rPr lang="zh-CN" sz="1400" dirty="0">
                <a:ea typeface="宋体" panose="02010600030101010101" pitchFamily="2" charset="-122"/>
                <a:sym typeface="+mn-ea"/>
              </a:rPr>
              <a:t>evals：这是一个列表，用于对训练过程中进行评估列表中的元素。形式是evals = [(dtrain,'train'),(dval,'val')]或者是evals = [(dtrain,'train')]，对于第一种情况，它使得我们可以在训练过程中观察验证集的效果</a:t>
            </a:r>
          </a:p>
          <a:p>
            <a:pPr>
              <a:lnSpc>
                <a:spcPct val="150000"/>
              </a:lnSpc>
            </a:pPr>
            <a:r>
              <a:rPr lang="zh-CN" sz="1400" dirty="0">
                <a:ea typeface="宋体" panose="02010600030101010101" pitchFamily="2" charset="-122"/>
                <a:sym typeface="+mn-ea"/>
              </a:rPr>
              <a:t>verbose_eval ，如果为True，则对evals中元素的评估输出在结果中；如果输入数字，比如5，则每隔5个迭代输出一次</a:t>
            </a:r>
          </a:p>
          <a:p>
            <a:pPr>
              <a:lnSpc>
                <a:spcPct val="150000"/>
              </a:lnSpc>
            </a:pPr>
            <a:r>
              <a:rPr lang="zh-CN" sz="1400" dirty="0">
                <a:ea typeface="宋体" panose="02010600030101010101" pitchFamily="2" charset="-122"/>
                <a:sym typeface="+mn-ea"/>
              </a:rPr>
              <a:t>learning_rates：每一次提升的学习率的列表</a:t>
            </a:r>
            <a:endParaRPr sz="1400" dirty="0">
              <a:ea typeface="宋体" panose="02010600030101010101" pitchFamily="2" charset="-122"/>
              <a:sym typeface="+mn-ea"/>
            </a:endParaRPr>
          </a:p>
          <a:p>
            <a:pPr>
              <a:lnSpc>
                <a:spcPct val="150000"/>
              </a:lnSpc>
            </a:pPr>
            <a:endParaRPr sz="1400" dirty="0">
              <a:ea typeface="宋体" panose="02010600030101010101" pitchFamily="2" charset="-122"/>
              <a:sym typeface="+mn-ea"/>
            </a:endParaRPr>
          </a:p>
          <a:p>
            <a:pPr>
              <a:lnSpc>
                <a:spcPct val="150000"/>
              </a:lnSpc>
            </a:pPr>
            <a:endParaRPr sz="1400" dirty="0">
              <a:ea typeface="宋体" panose="02010600030101010101" pitchFamily="2" charset="-122"/>
              <a:sym typeface="+mn-ea"/>
            </a:endParaRPr>
          </a:p>
          <a:p>
            <a:pPr>
              <a:lnSpc>
                <a:spcPct val="150000"/>
              </a:lnSpc>
            </a:pPr>
            <a:endParaRPr sz="1400" dirty="0">
              <a:ea typeface="宋体" panose="02010600030101010101" pitchFamily="2" charset="-122"/>
              <a:sym typeface="+mn-ea"/>
            </a:endParaRPr>
          </a:p>
          <a:p>
            <a:pPr marL="0" indent="0">
              <a:lnSpc>
                <a:spcPct val="150000"/>
              </a:lnSpc>
              <a:buNone/>
            </a:pPr>
            <a:endParaRPr sz="1400" dirty="0">
              <a:ea typeface="宋体" panose="02010600030101010101" pitchFamily="2" charset="-122"/>
              <a:sym typeface="+mn-ea"/>
            </a:endParaRPr>
          </a:p>
        </p:txBody>
      </p:sp>
    </p:spTree>
    <p:custDataLst>
      <p:tags r:id="rId1"/>
    </p:custDataLst>
  </p:cSld>
  <p:clrMapOvr>
    <a:masterClrMapping/>
  </p:clrMapOvr>
  <p:transition spd="me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fontScale="90000"/>
          </a:bodyPr>
          <a:lstStyle>
            <a:lvl1pPr>
              <a:defRPr>
                <a:solidFill>
                  <a:srgbClr val="C00000"/>
                </a:solidFill>
              </a:defRPr>
            </a:lvl1pPr>
          </a:lstStyle>
          <a:p>
            <a:r>
              <a:rPr lang="en-US" dirty="0">
                <a:ea typeface="宋体" panose="02010600030101010101" pitchFamily="2" charset="-122"/>
                <a:sym typeface="+mn-ea"/>
              </a:rPr>
              <a:t>XGBoost</a:t>
            </a:r>
            <a:r>
              <a:rPr lang="zh-CN" altLang="en-US" dirty="0">
                <a:ea typeface="宋体" panose="02010600030101010101" pitchFamily="2" charset="-122"/>
                <a:sym typeface="+mn-ea"/>
              </a:rPr>
              <a:t>工具</a:t>
            </a:r>
            <a:endParaRPr lang="en-US" altLang="zh-CN" dirty="0">
              <a:ea typeface="宋体" panose="02010600030101010101" pitchFamily="2" charset="-122"/>
              <a:sym typeface="+mn-ea"/>
            </a:endParaRPr>
          </a:p>
        </p:txBody>
      </p:sp>
      <p:sp>
        <p:nvSpPr>
          <p:cNvPr id="131" name="Content Placeholder 2"/>
          <p:cNvSpPr txBox="1">
            <a:spLocks noGrp="1"/>
          </p:cNvSpPr>
          <p:nvPr/>
        </p:nvSpPr>
        <p:spPr>
          <a:xfrm>
            <a:off x="352425" y="1149350"/>
            <a:ext cx="6616065"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en-US" sz="1400" dirty="0">
                <a:ea typeface="宋体" panose="02010600030101010101" pitchFamily="2" charset="-122"/>
                <a:sym typeface="+mn-ea"/>
              </a:rPr>
              <a:t># </a:t>
            </a:r>
            <a:r>
              <a:rPr lang="zh-CN" sz="1400" dirty="0">
                <a:ea typeface="宋体" panose="02010600030101010101" pitchFamily="2" charset="-122"/>
                <a:sym typeface="+mn-ea"/>
              </a:rPr>
              <a:t>天猫用户复购预测（</a:t>
            </a:r>
            <a:r>
              <a:rPr lang="en-US" sz="1400" dirty="0">
                <a:ea typeface="宋体" panose="02010600030101010101" pitchFamily="2" charset="-122"/>
                <a:sym typeface="+mn-ea"/>
              </a:rPr>
              <a:t>XGBoost</a:t>
            </a:r>
            <a:r>
              <a:rPr lang="zh-CN" sz="1400" dirty="0">
                <a:ea typeface="宋体" panose="02010600030101010101" pitchFamily="2" charset="-122"/>
                <a:sym typeface="+mn-ea"/>
              </a:rPr>
              <a:t>使用示意）</a:t>
            </a:r>
            <a:endParaRPr sz="1400" dirty="0">
              <a:ea typeface="宋体" panose="02010600030101010101" pitchFamily="2" charset="-122"/>
              <a:sym typeface="+mn-ea"/>
            </a:endParaRPr>
          </a:p>
          <a:p>
            <a:pPr marL="0" indent="0">
              <a:lnSpc>
                <a:spcPct val="150000"/>
              </a:lnSpc>
              <a:buNone/>
            </a:pPr>
            <a:r>
              <a:rPr sz="1400" dirty="0">
                <a:ea typeface="宋体" panose="02010600030101010101" pitchFamily="2" charset="-122"/>
                <a:sym typeface="+mn-ea"/>
              </a:rPr>
              <a:t>X_train, X_valid, y_train, y_valid = train_test_split(train_X, train_y, test_size=.2)</a:t>
            </a:r>
          </a:p>
          <a:p>
            <a:pPr marL="0" indent="0">
              <a:lnSpc>
                <a:spcPct val="150000"/>
              </a:lnSpc>
              <a:buNone/>
            </a:pPr>
            <a:r>
              <a:rPr sz="1400" dirty="0">
                <a:ea typeface="宋体" panose="02010600030101010101" pitchFamily="2" charset="-122"/>
                <a:sym typeface="+mn-ea"/>
              </a:rPr>
              <a:t># 使用XGBoost</a:t>
            </a:r>
          </a:p>
          <a:p>
            <a:pPr marL="0" indent="0">
              <a:lnSpc>
                <a:spcPct val="150000"/>
              </a:lnSpc>
              <a:buNone/>
            </a:pPr>
            <a:r>
              <a:rPr sz="1400" dirty="0">
                <a:ea typeface="宋体" panose="02010600030101010101" pitchFamily="2" charset="-122"/>
                <a:sym typeface="+mn-ea"/>
              </a:rPr>
              <a:t>model = xgb.XGBClassifier(</a:t>
            </a:r>
          </a:p>
          <a:p>
            <a:pPr marL="0" indent="0">
              <a:lnSpc>
                <a:spcPct val="150000"/>
              </a:lnSpc>
              <a:buNone/>
            </a:pPr>
            <a:r>
              <a:rPr sz="1400" dirty="0">
                <a:ea typeface="宋体" panose="02010600030101010101" pitchFamily="2" charset="-122"/>
                <a:sym typeface="+mn-ea"/>
              </a:rPr>
              <a:t>    max_depth=8, </a:t>
            </a:r>
            <a:r>
              <a:rPr lang="en-US" sz="1400" dirty="0">
                <a:ea typeface="宋体" panose="02010600030101010101" pitchFamily="2" charset="-122"/>
                <a:sym typeface="+mn-ea"/>
              </a:rPr>
              <a:t>#</a:t>
            </a:r>
            <a:r>
              <a:rPr lang="zh-CN" sz="1400" dirty="0">
                <a:ea typeface="宋体" panose="02010600030101010101" pitchFamily="2" charset="-122"/>
                <a:sym typeface="+mn-ea"/>
              </a:rPr>
              <a:t>树</a:t>
            </a:r>
            <a:r>
              <a:rPr sz="1400" dirty="0">
                <a:ea typeface="宋体" panose="02010600030101010101" pitchFamily="2" charset="-122"/>
                <a:sym typeface="+mn-ea"/>
              </a:rPr>
              <a:t>的最大深度</a:t>
            </a:r>
          </a:p>
          <a:p>
            <a:pPr marL="0" indent="0">
              <a:lnSpc>
                <a:spcPct val="150000"/>
              </a:lnSpc>
              <a:buNone/>
            </a:pPr>
            <a:r>
              <a:rPr sz="1400" dirty="0">
                <a:ea typeface="宋体" panose="02010600030101010101" pitchFamily="2" charset="-122"/>
                <a:sym typeface="+mn-ea"/>
              </a:rPr>
              <a:t>    n_estimators=1000, </a:t>
            </a:r>
            <a:r>
              <a:rPr lang="en-US" sz="1400" dirty="0">
                <a:ea typeface="宋体" panose="02010600030101010101" pitchFamily="2" charset="-122"/>
                <a:sym typeface="+mn-ea"/>
              </a:rPr>
              <a:t>#</a:t>
            </a:r>
            <a:r>
              <a:rPr lang="zh-CN" sz="1400" dirty="0">
                <a:ea typeface="宋体" panose="02010600030101010101" pitchFamily="2" charset="-122"/>
                <a:sym typeface="+mn-ea"/>
              </a:rPr>
              <a:t>提升迭代的次数，也就是生成多少基模型</a:t>
            </a:r>
            <a:endParaRPr sz="1400" dirty="0">
              <a:ea typeface="宋体" panose="02010600030101010101" pitchFamily="2" charset="-122"/>
              <a:sym typeface="+mn-ea"/>
            </a:endParaRPr>
          </a:p>
          <a:p>
            <a:pPr marL="0" indent="0">
              <a:lnSpc>
                <a:spcPct val="150000"/>
              </a:lnSpc>
              <a:buNone/>
            </a:pPr>
            <a:r>
              <a:rPr sz="1400" dirty="0">
                <a:ea typeface="宋体" panose="02010600030101010101" pitchFamily="2" charset="-122"/>
                <a:sym typeface="+mn-ea"/>
              </a:rPr>
              <a:t>    min_child_weight=300, </a:t>
            </a:r>
            <a:r>
              <a:rPr lang="en-US" sz="1400" dirty="0">
                <a:ea typeface="宋体" panose="02010600030101010101" pitchFamily="2" charset="-122"/>
                <a:sym typeface="+mn-ea"/>
              </a:rPr>
              <a:t>#</a:t>
            </a:r>
            <a:r>
              <a:rPr sz="1400" dirty="0">
                <a:ea typeface="宋体" panose="02010600030101010101" pitchFamily="2" charset="-122"/>
                <a:sym typeface="+mn-ea"/>
              </a:rPr>
              <a:t>一个子集的所有观察值的最小权重和</a:t>
            </a:r>
          </a:p>
          <a:p>
            <a:pPr marL="0" indent="0">
              <a:lnSpc>
                <a:spcPct val="150000"/>
              </a:lnSpc>
              <a:buNone/>
            </a:pPr>
            <a:r>
              <a:rPr sz="1400" dirty="0">
                <a:ea typeface="宋体" panose="02010600030101010101" pitchFamily="2" charset="-122"/>
                <a:sym typeface="+mn-ea"/>
              </a:rPr>
              <a:t>    colsample_bytree=0.8, </a:t>
            </a:r>
            <a:r>
              <a:rPr lang="en-US" sz="1400" dirty="0">
                <a:ea typeface="宋体" panose="02010600030101010101" pitchFamily="2" charset="-122"/>
                <a:sym typeface="+mn-ea"/>
              </a:rPr>
              <a:t>#</a:t>
            </a:r>
            <a:r>
              <a:rPr sz="1400" dirty="0">
                <a:ea typeface="宋体" panose="02010600030101010101" pitchFamily="2" charset="-122"/>
                <a:sym typeface="+mn-ea"/>
              </a:rPr>
              <a:t>列采样率，也就是特征采样率</a:t>
            </a:r>
          </a:p>
          <a:p>
            <a:pPr marL="0" indent="0">
              <a:lnSpc>
                <a:spcPct val="150000"/>
              </a:lnSpc>
              <a:buNone/>
            </a:pPr>
            <a:r>
              <a:rPr sz="1400" dirty="0">
                <a:ea typeface="宋体" panose="02010600030101010101" pitchFamily="2" charset="-122"/>
                <a:sym typeface="+mn-ea"/>
              </a:rPr>
              <a:t>    subsample=0.8, </a:t>
            </a:r>
            <a:r>
              <a:rPr lang="en-US" sz="1400" dirty="0">
                <a:ea typeface="宋体" panose="02010600030101010101" pitchFamily="2" charset="-122"/>
                <a:sym typeface="+mn-ea"/>
              </a:rPr>
              <a:t>#</a:t>
            </a:r>
            <a:r>
              <a:rPr sz="1400" dirty="0">
                <a:ea typeface="宋体" panose="02010600030101010101" pitchFamily="2" charset="-122"/>
                <a:sym typeface="+mn-ea"/>
              </a:rPr>
              <a:t>构建每棵树对样本的采样率</a:t>
            </a:r>
          </a:p>
          <a:p>
            <a:pPr marL="0" indent="0">
              <a:lnSpc>
                <a:spcPct val="150000"/>
              </a:lnSpc>
              <a:buNone/>
            </a:pPr>
            <a:r>
              <a:rPr sz="1400" dirty="0">
                <a:ea typeface="宋体" panose="02010600030101010101" pitchFamily="2" charset="-122"/>
                <a:sym typeface="+mn-ea"/>
              </a:rPr>
              <a:t>    eta=0.3,    </a:t>
            </a:r>
            <a:r>
              <a:rPr lang="en-US" sz="1400" dirty="0">
                <a:ea typeface="宋体" panose="02010600030101010101" pitchFamily="2" charset="-122"/>
                <a:sym typeface="+mn-ea"/>
              </a:rPr>
              <a:t># </a:t>
            </a:r>
            <a:r>
              <a:rPr sz="1400" dirty="0">
                <a:ea typeface="宋体" panose="02010600030101010101" pitchFamily="2" charset="-122"/>
                <a:sym typeface="+mn-ea"/>
              </a:rPr>
              <a:t>eta通过缩减特征的权重使提升计算过程更加保守</a:t>
            </a:r>
            <a:r>
              <a:rPr lang="zh-CN" sz="1400" dirty="0">
                <a:ea typeface="宋体" panose="02010600030101010101" pitchFamily="2" charset="-122"/>
                <a:sym typeface="+mn-ea"/>
              </a:rPr>
              <a:t>，防止过拟合</a:t>
            </a:r>
            <a:endParaRPr sz="1400" dirty="0">
              <a:ea typeface="宋体" panose="02010600030101010101" pitchFamily="2" charset="-122"/>
              <a:sym typeface="+mn-ea"/>
            </a:endParaRPr>
          </a:p>
          <a:p>
            <a:pPr marL="0" indent="0">
              <a:lnSpc>
                <a:spcPct val="150000"/>
              </a:lnSpc>
              <a:buNone/>
            </a:pPr>
            <a:r>
              <a:rPr sz="1400" dirty="0">
                <a:ea typeface="宋体" panose="02010600030101010101" pitchFamily="2" charset="-122"/>
                <a:sym typeface="+mn-ea"/>
              </a:rPr>
              <a:t>    seed=42    </a:t>
            </a:r>
            <a:r>
              <a:rPr lang="en-US" sz="1400" dirty="0">
                <a:ea typeface="宋体" panose="02010600030101010101" pitchFamily="2" charset="-122"/>
                <a:sym typeface="+mn-ea"/>
              </a:rPr>
              <a:t>#</a:t>
            </a:r>
            <a:r>
              <a:rPr lang="zh-CN" sz="1400" dirty="0">
                <a:ea typeface="宋体" panose="02010600030101010101" pitchFamily="2" charset="-122"/>
                <a:sym typeface="+mn-ea"/>
              </a:rPr>
              <a:t>随机数种子</a:t>
            </a:r>
            <a:endParaRPr sz="1400" dirty="0">
              <a:ea typeface="宋体" panose="02010600030101010101" pitchFamily="2" charset="-122"/>
              <a:sym typeface="+mn-ea"/>
            </a:endParaRPr>
          </a:p>
          <a:p>
            <a:pPr marL="0" indent="0">
              <a:lnSpc>
                <a:spcPct val="150000"/>
              </a:lnSpc>
              <a:buNone/>
            </a:pPr>
            <a:r>
              <a:rPr sz="1400" dirty="0">
                <a:ea typeface="宋体" panose="02010600030101010101" pitchFamily="2" charset="-122"/>
                <a:sym typeface="+mn-ea"/>
              </a:rPr>
              <a:t>)</a:t>
            </a:r>
          </a:p>
          <a:p>
            <a:pPr marL="0" indent="0">
              <a:lnSpc>
                <a:spcPct val="150000"/>
              </a:lnSpc>
              <a:buNone/>
            </a:pPr>
            <a:endParaRPr sz="1400" dirty="0">
              <a:ea typeface="宋体" panose="02010600030101010101" pitchFamily="2" charset="-122"/>
              <a:sym typeface="+mn-ea"/>
            </a:endParaRPr>
          </a:p>
        </p:txBody>
      </p:sp>
      <p:sp>
        <p:nvSpPr>
          <p:cNvPr id="4" name="Content Placeholder 2"/>
          <p:cNvSpPr txBox="1">
            <a:spLocks noGrp="1"/>
          </p:cNvSpPr>
          <p:nvPr/>
        </p:nvSpPr>
        <p:spPr>
          <a:xfrm>
            <a:off x="6668770" y="1516380"/>
            <a:ext cx="5527675"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sz="1400" dirty="0">
                <a:ea typeface="宋体" panose="02010600030101010101" pitchFamily="2" charset="-122"/>
                <a:sym typeface="+mn-ea"/>
              </a:rPr>
              <a:t>model.fit(</a:t>
            </a:r>
          </a:p>
          <a:p>
            <a:pPr marL="0" indent="0">
              <a:lnSpc>
                <a:spcPct val="150000"/>
              </a:lnSpc>
              <a:buNone/>
            </a:pPr>
            <a:r>
              <a:rPr sz="1400" dirty="0">
                <a:ea typeface="宋体" panose="02010600030101010101" pitchFamily="2" charset="-122"/>
                <a:sym typeface="+mn-ea"/>
              </a:rPr>
              <a:t>    X_train, y_train,</a:t>
            </a:r>
          </a:p>
          <a:p>
            <a:pPr marL="0" indent="0">
              <a:lnSpc>
                <a:spcPct val="150000"/>
              </a:lnSpc>
              <a:buNone/>
            </a:pPr>
            <a:r>
              <a:rPr sz="1400" dirty="0">
                <a:ea typeface="宋体" panose="02010600030101010101" pitchFamily="2" charset="-122"/>
                <a:sym typeface="+mn-ea"/>
              </a:rPr>
              <a:t>    eval_metric='auc', eval_set=[(X_train, y_train), (X_valid, y_valid)],</a:t>
            </a:r>
          </a:p>
          <a:p>
            <a:pPr marL="0" indent="0">
              <a:lnSpc>
                <a:spcPct val="150000"/>
              </a:lnSpc>
              <a:buNone/>
            </a:pPr>
            <a:r>
              <a:rPr sz="1400" dirty="0">
                <a:ea typeface="宋体" panose="02010600030101010101" pitchFamily="2" charset="-122"/>
                <a:sym typeface="+mn-ea"/>
              </a:rPr>
              <a:t>    verbose=True,</a:t>
            </a:r>
          </a:p>
          <a:p>
            <a:pPr marL="0" indent="0">
              <a:lnSpc>
                <a:spcPct val="150000"/>
              </a:lnSpc>
              <a:buNone/>
            </a:pPr>
            <a:r>
              <a:rPr sz="1400" dirty="0">
                <a:ea typeface="宋体" panose="02010600030101010101" pitchFamily="2" charset="-122"/>
                <a:sym typeface="+mn-ea"/>
              </a:rPr>
              <a:t>    #早停法，如果auc在10epoch没有进步就stop</a:t>
            </a:r>
          </a:p>
          <a:p>
            <a:pPr marL="0" indent="0">
              <a:lnSpc>
                <a:spcPct val="150000"/>
              </a:lnSpc>
              <a:buNone/>
            </a:pPr>
            <a:r>
              <a:rPr sz="1400" dirty="0">
                <a:ea typeface="宋体" panose="02010600030101010101" pitchFamily="2" charset="-122"/>
                <a:sym typeface="+mn-ea"/>
              </a:rPr>
              <a:t>    early_stopping_rounds=10 </a:t>
            </a:r>
          </a:p>
          <a:p>
            <a:pPr marL="0" indent="0">
              <a:lnSpc>
                <a:spcPct val="150000"/>
              </a:lnSpc>
              <a:buNone/>
            </a:pPr>
            <a:r>
              <a:rPr sz="1400" dirty="0">
                <a:ea typeface="宋体" panose="02010600030101010101" pitchFamily="2" charset="-122"/>
                <a:sym typeface="+mn-ea"/>
              </a:rPr>
              <a:t>)</a:t>
            </a:r>
          </a:p>
          <a:p>
            <a:pPr marL="0" indent="0">
              <a:lnSpc>
                <a:spcPct val="150000"/>
              </a:lnSpc>
              <a:buNone/>
            </a:pPr>
            <a:r>
              <a:rPr sz="1400" dirty="0">
                <a:ea typeface="宋体" panose="02010600030101010101" pitchFamily="2" charset="-122"/>
                <a:sym typeface="+mn-ea"/>
              </a:rPr>
              <a:t>model.fit(X_train, y_train)</a:t>
            </a:r>
          </a:p>
          <a:p>
            <a:pPr marL="0" indent="0">
              <a:lnSpc>
                <a:spcPct val="150000"/>
              </a:lnSpc>
              <a:buNone/>
            </a:pPr>
            <a:r>
              <a:rPr sz="1400" dirty="0">
                <a:ea typeface="宋体" panose="02010600030101010101" pitchFamily="2" charset="-122"/>
                <a:sym typeface="+mn-ea"/>
              </a:rPr>
              <a:t>prob = model.predict_proba(test_data)</a:t>
            </a:r>
          </a:p>
          <a:p>
            <a:pPr marL="0" indent="0">
              <a:lnSpc>
                <a:spcPct val="150000"/>
              </a:lnSpc>
              <a:buNone/>
            </a:pPr>
            <a:endParaRPr sz="1400" dirty="0">
              <a:ea typeface="宋体" panose="02010600030101010101" pitchFamily="2" charset="-122"/>
              <a:sym typeface="+mn-ea"/>
            </a:endParaRPr>
          </a:p>
        </p:txBody>
      </p:sp>
    </p:spTree>
    <p:custDataLst>
      <p:tags r:id="rId1"/>
    </p:custDataLst>
  </p:cSld>
  <p:clrMapOvr>
    <a:masterClrMapping/>
  </p:clrMapOvr>
  <p:transition spd="me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fontScale="90000"/>
          </a:bodyPr>
          <a:lstStyle>
            <a:lvl1pPr>
              <a:defRPr>
                <a:solidFill>
                  <a:srgbClr val="C00000"/>
                </a:solidFill>
              </a:defRPr>
            </a:lvl1pPr>
          </a:lstStyle>
          <a:p>
            <a:r>
              <a:rPr lang="en-US" dirty="0">
                <a:ea typeface="宋体" panose="02010600030101010101" pitchFamily="2" charset="-122"/>
                <a:sym typeface="+mn-ea"/>
              </a:rPr>
              <a:t>XGBoost</a:t>
            </a:r>
            <a:r>
              <a:rPr lang="zh-CN" altLang="en-US" dirty="0">
                <a:ea typeface="宋体" panose="02010600030101010101" pitchFamily="2" charset="-122"/>
                <a:sym typeface="+mn-ea"/>
              </a:rPr>
              <a:t>工具</a:t>
            </a:r>
            <a:endParaRPr lang="en-US" altLang="zh-CN" dirty="0">
              <a:ea typeface="宋体" panose="02010600030101010101" pitchFamily="2" charset="-122"/>
              <a:sym typeface="+mn-ea"/>
            </a:endParaRPr>
          </a:p>
        </p:txBody>
      </p:sp>
      <p:sp>
        <p:nvSpPr>
          <p:cNvPr id="131" name="Content Placeholder 2"/>
          <p:cNvSpPr txBox="1">
            <a:spLocks noGrp="1"/>
          </p:cNvSpPr>
          <p:nvPr/>
        </p:nvSpPr>
        <p:spPr>
          <a:xfrm>
            <a:off x="598805" y="1490345"/>
            <a:ext cx="7085965"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00000"/>
              </a:lnSpc>
              <a:spcAft>
                <a:spcPts val="500"/>
              </a:spcAft>
              <a:buNone/>
            </a:pPr>
            <a:r>
              <a:rPr sz="1400" dirty="0">
                <a:ea typeface="宋体" panose="02010600030101010101" pitchFamily="2" charset="-122"/>
                <a:sym typeface="+mn-ea"/>
              </a:rPr>
              <a:t>param = {'boosting_type':'gbdt',</a:t>
            </a:r>
          </a:p>
          <a:p>
            <a:pPr marL="0" indent="0">
              <a:lnSpc>
                <a:spcPct val="100000"/>
              </a:lnSpc>
              <a:spcAft>
                <a:spcPts val="500"/>
              </a:spcAft>
              <a:buNone/>
            </a:pPr>
            <a:r>
              <a:rPr sz="1400" dirty="0">
                <a:ea typeface="宋体" panose="02010600030101010101" pitchFamily="2" charset="-122"/>
                <a:sym typeface="+mn-ea"/>
              </a:rPr>
              <a:t>                         'objective' : 'binary:logistic', #</a:t>
            </a:r>
            <a:r>
              <a:rPr lang="zh-CN" sz="1400" dirty="0">
                <a:ea typeface="宋体" panose="02010600030101010101" pitchFamily="2" charset="-122"/>
                <a:sym typeface="+mn-ea"/>
              </a:rPr>
              <a:t>任务目标</a:t>
            </a:r>
            <a:endParaRPr sz="1400" dirty="0">
              <a:ea typeface="宋体" panose="02010600030101010101" pitchFamily="2" charset="-122"/>
              <a:sym typeface="+mn-ea"/>
            </a:endParaRPr>
          </a:p>
          <a:p>
            <a:pPr marL="0" indent="0">
              <a:lnSpc>
                <a:spcPct val="100000"/>
              </a:lnSpc>
              <a:spcAft>
                <a:spcPts val="500"/>
              </a:spcAft>
              <a:buNone/>
            </a:pPr>
            <a:r>
              <a:rPr sz="1400" dirty="0">
                <a:ea typeface="宋体" panose="02010600030101010101" pitchFamily="2" charset="-122"/>
                <a:sym typeface="+mn-ea"/>
              </a:rPr>
              <a:t>                         'eval_metric' : 'auc', </a:t>
            </a:r>
            <a:r>
              <a:rPr lang="en-US" sz="1400" dirty="0">
                <a:ea typeface="宋体" panose="02010600030101010101" pitchFamily="2" charset="-122"/>
                <a:sym typeface="+mn-ea"/>
              </a:rPr>
              <a:t>#</a:t>
            </a:r>
            <a:r>
              <a:rPr lang="zh-CN" altLang="en-US" sz="1400" dirty="0">
                <a:ea typeface="宋体" panose="02010600030101010101" pitchFamily="2" charset="-122"/>
                <a:sym typeface="+mn-ea"/>
              </a:rPr>
              <a:t>评估指标</a:t>
            </a:r>
            <a:endParaRPr sz="1400" dirty="0">
              <a:ea typeface="宋体" panose="02010600030101010101" pitchFamily="2" charset="-122"/>
              <a:sym typeface="+mn-ea"/>
            </a:endParaRPr>
          </a:p>
          <a:p>
            <a:pPr marL="0" indent="0">
              <a:lnSpc>
                <a:spcPct val="100000"/>
              </a:lnSpc>
              <a:spcAft>
                <a:spcPts val="500"/>
              </a:spcAft>
              <a:buNone/>
            </a:pPr>
            <a:r>
              <a:rPr sz="1400" dirty="0">
                <a:ea typeface="宋体" panose="02010600030101010101" pitchFamily="2" charset="-122"/>
                <a:sym typeface="+mn-ea"/>
              </a:rPr>
              <a:t>                         'eta' : 0.01, </a:t>
            </a:r>
            <a:r>
              <a:rPr lang="en-US" sz="1400" dirty="0">
                <a:ea typeface="宋体" panose="02010600030101010101" pitchFamily="2" charset="-122"/>
                <a:sym typeface="+mn-ea"/>
              </a:rPr>
              <a:t>#</a:t>
            </a:r>
            <a:r>
              <a:rPr lang="zh-CN" altLang="en-US" sz="1400" dirty="0">
                <a:ea typeface="宋体" panose="02010600030101010101" pitchFamily="2" charset="-122"/>
                <a:sym typeface="+mn-ea"/>
              </a:rPr>
              <a:t>学习率</a:t>
            </a:r>
            <a:endParaRPr sz="1400" dirty="0">
              <a:ea typeface="宋体" panose="02010600030101010101" pitchFamily="2" charset="-122"/>
              <a:sym typeface="+mn-ea"/>
            </a:endParaRPr>
          </a:p>
          <a:p>
            <a:pPr marL="0" indent="0">
              <a:lnSpc>
                <a:spcPct val="100000"/>
              </a:lnSpc>
              <a:spcAft>
                <a:spcPts val="500"/>
              </a:spcAft>
              <a:buNone/>
            </a:pPr>
            <a:r>
              <a:rPr sz="1400" dirty="0">
                <a:ea typeface="宋体" panose="02010600030101010101" pitchFamily="2" charset="-122"/>
                <a:sym typeface="+mn-ea"/>
              </a:rPr>
              <a:t>                         'max_depth' : 15, </a:t>
            </a:r>
            <a:r>
              <a:rPr lang="en-US" sz="1400" dirty="0">
                <a:ea typeface="宋体" panose="02010600030101010101" pitchFamily="2" charset="-122"/>
                <a:sym typeface="+mn-ea"/>
              </a:rPr>
              <a:t>#</a:t>
            </a:r>
            <a:r>
              <a:rPr lang="zh-CN" altLang="en-US" sz="1400" dirty="0">
                <a:ea typeface="宋体" panose="02010600030101010101" pitchFamily="2" charset="-122"/>
                <a:sym typeface="+mn-ea"/>
              </a:rPr>
              <a:t>树最大深度</a:t>
            </a:r>
            <a:endParaRPr sz="1400" dirty="0">
              <a:ea typeface="宋体" panose="02010600030101010101" pitchFamily="2" charset="-122"/>
              <a:sym typeface="+mn-ea"/>
            </a:endParaRPr>
          </a:p>
          <a:p>
            <a:pPr marL="0" indent="0">
              <a:lnSpc>
                <a:spcPct val="100000"/>
              </a:lnSpc>
              <a:spcAft>
                <a:spcPts val="500"/>
              </a:spcAft>
              <a:buNone/>
            </a:pPr>
            <a:r>
              <a:rPr sz="1400" dirty="0">
                <a:ea typeface="宋体" panose="02010600030101010101" pitchFamily="2" charset="-122"/>
                <a:sym typeface="+mn-ea"/>
              </a:rPr>
              <a:t>                         'colsample_bytree':0.8, </a:t>
            </a:r>
            <a:r>
              <a:rPr lang="en-US" sz="1400" dirty="0">
                <a:ea typeface="宋体" panose="02010600030101010101" pitchFamily="2" charset="-122"/>
                <a:sym typeface="+mn-ea"/>
              </a:rPr>
              <a:t>#</a:t>
            </a:r>
            <a:r>
              <a:rPr lang="zh-CN" sz="1400" dirty="0">
                <a:ea typeface="宋体" panose="02010600030101010101" pitchFamily="2" charset="-122"/>
                <a:sym typeface="+mn-ea"/>
              </a:rPr>
              <a:t>设置在每次迭代中使用特征的比例</a:t>
            </a:r>
            <a:endParaRPr sz="1400" dirty="0">
              <a:ea typeface="宋体" panose="02010600030101010101" pitchFamily="2" charset="-122"/>
              <a:sym typeface="+mn-ea"/>
            </a:endParaRPr>
          </a:p>
          <a:p>
            <a:pPr marL="0" indent="0">
              <a:lnSpc>
                <a:spcPct val="100000"/>
              </a:lnSpc>
              <a:spcAft>
                <a:spcPts val="500"/>
              </a:spcAft>
              <a:buNone/>
            </a:pPr>
            <a:r>
              <a:rPr sz="1400" dirty="0">
                <a:ea typeface="宋体" panose="02010600030101010101" pitchFamily="2" charset="-122"/>
                <a:sym typeface="+mn-ea"/>
              </a:rPr>
              <a:t>                         'subsample': 0.9, </a:t>
            </a:r>
            <a:r>
              <a:rPr lang="en-US" sz="1400" dirty="0">
                <a:ea typeface="宋体" panose="02010600030101010101" pitchFamily="2" charset="-122"/>
                <a:sym typeface="+mn-ea"/>
              </a:rPr>
              <a:t>#样本采样比例</a:t>
            </a:r>
            <a:endParaRPr sz="1400" dirty="0">
              <a:ea typeface="宋体" panose="02010600030101010101" pitchFamily="2" charset="-122"/>
              <a:sym typeface="+mn-ea"/>
            </a:endParaRPr>
          </a:p>
          <a:p>
            <a:pPr marL="0" indent="0">
              <a:lnSpc>
                <a:spcPct val="100000"/>
              </a:lnSpc>
              <a:spcAft>
                <a:spcPts val="500"/>
              </a:spcAft>
              <a:buNone/>
            </a:pPr>
            <a:r>
              <a:rPr sz="1400" dirty="0">
                <a:ea typeface="宋体" panose="02010600030101010101" pitchFamily="2" charset="-122"/>
                <a:sym typeface="+mn-ea"/>
              </a:rPr>
              <a:t>                         'subsample_freq': 8, </a:t>
            </a:r>
            <a:r>
              <a:rPr lang="en-US" sz="1400" dirty="0">
                <a:ea typeface="宋体" panose="02010600030101010101" pitchFamily="2" charset="-122"/>
                <a:sym typeface="+mn-ea"/>
              </a:rPr>
              <a:t>#</a:t>
            </a:r>
            <a:r>
              <a:rPr lang="zh-CN" sz="1400" dirty="0">
                <a:ea typeface="宋体" panose="02010600030101010101" pitchFamily="2" charset="-122"/>
                <a:sym typeface="+mn-ea"/>
              </a:rPr>
              <a:t>bagging的次数</a:t>
            </a:r>
            <a:endParaRPr sz="1400" dirty="0">
              <a:ea typeface="宋体" panose="02010600030101010101" pitchFamily="2" charset="-122"/>
              <a:sym typeface="+mn-ea"/>
            </a:endParaRPr>
          </a:p>
          <a:p>
            <a:pPr marL="0" indent="0">
              <a:lnSpc>
                <a:spcPct val="100000"/>
              </a:lnSpc>
              <a:spcAft>
                <a:spcPts val="500"/>
              </a:spcAft>
              <a:buNone/>
            </a:pPr>
            <a:r>
              <a:rPr sz="1400" dirty="0">
                <a:ea typeface="宋体" panose="02010600030101010101" pitchFamily="2" charset="-122"/>
                <a:sym typeface="+mn-ea"/>
              </a:rPr>
              <a:t>                         'alpha': 0.6, </a:t>
            </a:r>
            <a:r>
              <a:rPr lang="en-US" sz="1400" dirty="0">
                <a:ea typeface="宋体" panose="02010600030101010101" pitchFamily="2" charset="-122"/>
                <a:sym typeface="+mn-ea"/>
              </a:rPr>
              <a:t>#L1</a:t>
            </a:r>
            <a:r>
              <a:rPr lang="zh-CN" altLang="en-US" sz="1400" dirty="0">
                <a:ea typeface="宋体" panose="02010600030101010101" pitchFamily="2" charset="-122"/>
                <a:sym typeface="+mn-ea"/>
              </a:rPr>
              <a:t>正则</a:t>
            </a:r>
            <a:endParaRPr sz="1400" dirty="0">
              <a:ea typeface="宋体" panose="02010600030101010101" pitchFamily="2" charset="-122"/>
              <a:sym typeface="+mn-ea"/>
            </a:endParaRPr>
          </a:p>
          <a:p>
            <a:pPr marL="0" indent="0">
              <a:lnSpc>
                <a:spcPct val="100000"/>
              </a:lnSpc>
              <a:spcAft>
                <a:spcPts val="500"/>
              </a:spcAft>
              <a:buNone/>
            </a:pPr>
            <a:r>
              <a:rPr sz="1400" dirty="0">
                <a:ea typeface="宋体" panose="02010600030101010101" pitchFamily="2" charset="-122"/>
                <a:sym typeface="+mn-ea"/>
              </a:rPr>
              <a:t>                         'lambda': 0</a:t>
            </a:r>
            <a:r>
              <a:rPr lang="en-US" sz="1400" dirty="0">
                <a:ea typeface="宋体" panose="02010600030101010101" pitchFamily="2" charset="-122"/>
                <a:sym typeface="+mn-ea"/>
              </a:rPr>
              <a:t>, #L2</a:t>
            </a:r>
            <a:r>
              <a:rPr lang="zh-CN" altLang="en-US" sz="1400" dirty="0">
                <a:ea typeface="宋体" panose="02010600030101010101" pitchFamily="2" charset="-122"/>
                <a:sym typeface="+mn-ea"/>
              </a:rPr>
              <a:t>正则</a:t>
            </a:r>
            <a:endParaRPr sz="1400" dirty="0">
              <a:ea typeface="宋体" panose="02010600030101010101" pitchFamily="2" charset="-122"/>
              <a:sym typeface="+mn-ea"/>
            </a:endParaRPr>
          </a:p>
          <a:p>
            <a:pPr marL="0" indent="0">
              <a:lnSpc>
                <a:spcPct val="100000"/>
              </a:lnSpc>
              <a:spcAft>
                <a:spcPts val="500"/>
              </a:spcAft>
              <a:buNone/>
            </a:pPr>
            <a:r>
              <a:rPr sz="1400" dirty="0">
                <a:ea typeface="宋体" panose="02010600030101010101" pitchFamily="2" charset="-122"/>
                <a:sym typeface="+mn-ea"/>
              </a:rPr>
              <a:t>        }</a:t>
            </a:r>
          </a:p>
        </p:txBody>
      </p:sp>
      <p:sp>
        <p:nvSpPr>
          <p:cNvPr id="6" name="Content Placeholder 2"/>
          <p:cNvSpPr txBox="1">
            <a:spLocks noGrp="1"/>
          </p:cNvSpPr>
          <p:nvPr/>
        </p:nvSpPr>
        <p:spPr>
          <a:xfrm>
            <a:off x="352425" y="1012190"/>
            <a:ext cx="3730625" cy="532765"/>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en-US" altLang="zh-CN" sz="1600" dirty="0">
                <a:solidFill>
                  <a:srgbClr val="FF0000"/>
                </a:solidFill>
                <a:ea typeface="宋体" panose="02010600030101010101" pitchFamily="2" charset="-122"/>
                <a:sym typeface="+mn-ea"/>
              </a:rPr>
              <a:t>Step3</a:t>
            </a:r>
            <a:r>
              <a:rPr lang="zh-CN" altLang="zh-CN" sz="1600" dirty="0">
                <a:solidFill>
                  <a:srgbClr val="FF0000"/>
                </a:solidFill>
                <a:ea typeface="宋体" panose="02010600030101010101" pitchFamily="2" charset="-122"/>
                <a:sym typeface="+mn-ea"/>
              </a:rPr>
              <a:t>，模型参数配置</a:t>
            </a:r>
            <a:endParaRPr lang="zh-CN" altLang="en-US" sz="1600" dirty="0">
              <a:solidFill>
                <a:srgbClr val="FF0000"/>
              </a:solidFill>
              <a:ea typeface="宋体" panose="02010600030101010101" pitchFamily="2" charset="-122"/>
              <a:sym typeface="+mn-ea"/>
            </a:endParaRPr>
          </a:p>
        </p:txBody>
      </p:sp>
    </p:spTree>
    <p:custDataLst>
      <p:tags r:id="rId1"/>
    </p:custDataLst>
  </p:cSld>
  <p:clrMapOvr>
    <a:masterClrMapping/>
  </p:clrMapOvr>
  <p:transition spd="me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fontScale="90000"/>
          </a:bodyPr>
          <a:lstStyle>
            <a:lvl1pPr>
              <a:defRPr>
                <a:solidFill>
                  <a:srgbClr val="C00000"/>
                </a:solidFill>
              </a:defRPr>
            </a:lvl1pPr>
          </a:lstStyle>
          <a:p>
            <a:r>
              <a:rPr lang="en-US" dirty="0">
                <a:ea typeface="宋体" panose="02010600030101010101" pitchFamily="2" charset="-122"/>
                <a:sym typeface="+mn-ea"/>
              </a:rPr>
              <a:t>XGBoost</a:t>
            </a:r>
            <a:r>
              <a:rPr lang="zh-CN" altLang="en-US" dirty="0">
                <a:ea typeface="宋体" panose="02010600030101010101" pitchFamily="2" charset="-122"/>
                <a:sym typeface="+mn-ea"/>
              </a:rPr>
              <a:t>工具</a:t>
            </a:r>
            <a:endParaRPr lang="en-US" altLang="zh-CN" dirty="0">
              <a:ea typeface="宋体" panose="02010600030101010101" pitchFamily="2" charset="-122"/>
              <a:sym typeface="+mn-ea"/>
            </a:endParaRPr>
          </a:p>
        </p:txBody>
      </p:sp>
      <p:sp>
        <p:nvSpPr>
          <p:cNvPr id="131" name="Content Placeholder 2"/>
          <p:cNvSpPr txBox="1">
            <a:spLocks noGrp="1"/>
          </p:cNvSpPr>
          <p:nvPr/>
        </p:nvSpPr>
        <p:spPr>
          <a:xfrm>
            <a:off x="598805" y="1490345"/>
            <a:ext cx="7085965"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00000"/>
              </a:lnSpc>
              <a:spcAft>
                <a:spcPts val="500"/>
              </a:spcAft>
              <a:buNone/>
            </a:pPr>
            <a:endParaRPr sz="1400" dirty="0">
              <a:ea typeface="宋体" panose="02010600030101010101" pitchFamily="2" charset="-122"/>
              <a:sym typeface="+mn-ea"/>
            </a:endParaRPr>
          </a:p>
          <a:p>
            <a:pPr marL="0" indent="0">
              <a:lnSpc>
                <a:spcPct val="100000"/>
              </a:lnSpc>
              <a:spcAft>
                <a:spcPts val="500"/>
              </a:spcAft>
              <a:buNone/>
            </a:pPr>
            <a:r>
              <a:rPr sz="1400" dirty="0">
                <a:ea typeface="宋体" panose="02010600030101010101" pitchFamily="2" charset="-122"/>
                <a:sym typeface="+mn-ea"/>
              </a:rPr>
              <a:t>X_train, X_valid, y_train, y_valid = train_test_split(train.drop('Attrition',axis=1), train['Attrition'], test_size=0.2, random_state=42)</a:t>
            </a:r>
          </a:p>
          <a:p>
            <a:pPr marL="0" indent="0">
              <a:lnSpc>
                <a:spcPct val="100000"/>
              </a:lnSpc>
              <a:spcAft>
                <a:spcPts val="500"/>
              </a:spcAft>
              <a:buNone/>
            </a:pPr>
            <a:r>
              <a:rPr sz="1400" dirty="0">
                <a:ea typeface="宋体" panose="02010600030101010101" pitchFamily="2" charset="-122"/>
                <a:sym typeface="+mn-ea"/>
              </a:rPr>
              <a:t>train_data = xgb.DMatrix(X_train, label=y_train)</a:t>
            </a:r>
          </a:p>
          <a:p>
            <a:pPr marL="0" indent="0">
              <a:lnSpc>
                <a:spcPct val="100000"/>
              </a:lnSpc>
              <a:spcAft>
                <a:spcPts val="500"/>
              </a:spcAft>
              <a:buNone/>
            </a:pPr>
            <a:r>
              <a:rPr sz="1400" dirty="0">
                <a:ea typeface="宋体" panose="02010600030101010101" pitchFamily="2" charset="-122"/>
                <a:sym typeface="+mn-ea"/>
              </a:rPr>
              <a:t>valid_data = xgb.DMatrix(X_valid, label=y_valid)</a:t>
            </a:r>
          </a:p>
          <a:p>
            <a:pPr marL="0" indent="0">
              <a:lnSpc>
                <a:spcPct val="100000"/>
              </a:lnSpc>
              <a:spcAft>
                <a:spcPts val="500"/>
              </a:spcAft>
              <a:buNone/>
            </a:pPr>
            <a:r>
              <a:rPr sz="1400" dirty="0">
                <a:ea typeface="宋体" panose="02010600030101010101" pitchFamily="2" charset="-122"/>
                <a:sym typeface="+mn-ea"/>
              </a:rPr>
              <a:t>test_data = xgb.DMatrix(test)</a:t>
            </a:r>
          </a:p>
          <a:p>
            <a:pPr marL="0" indent="0">
              <a:lnSpc>
                <a:spcPct val="100000"/>
              </a:lnSpc>
              <a:spcAft>
                <a:spcPts val="500"/>
              </a:spcAft>
              <a:buNone/>
            </a:pPr>
            <a:r>
              <a:rPr sz="1400" dirty="0">
                <a:ea typeface="宋体" panose="02010600030101010101" pitchFamily="2" charset="-122"/>
                <a:sym typeface="+mn-ea"/>
              </a:rPr>
              <a:t>model = xgb.train(param, train_data, evals=[(train_data, 'train'), (valid_data, 'valid')], num_boost_round = 10000, early_stopping_rounds=200, verbose_eval=25)</a:t>
            </a:r>
          </a:p>
          <a:p>
            <a:pPr marL="0" indent="0">
              <a:lnSpc>
                <a:spcPct val="100000"/>
              </a:lnSpc>
              <a:spcAft>
                <a:spcPts val="500"/>
              </a:spcAft>
              <a:buNone/>
            </a:pPr>
            <a:r>
              <a:rPr sz="1400" dirty="0">
                <a:ea typeface="宋体" panose="02010600030101010101" pitchFamily="2" charset="-122"/>
                <a:sym typeface="+mn-ea"/>
              </a:rPr>
              <a:t>predict = model.predict(test_data)</a:t>
            </a:r>
          </a:p>
          <a:p>
            <a:pPr marL="0" indent="0">
              <a:lnSpc>
                <a:spcPct val="100000"/>
              </a:lnSpc>
              <a:spcAft>
                <a:spcPts val="500"/>
              </a:spcAft>
              <a:buNone/>
            </a:pPr>
            <a:r>
              <a:rPr sz="1400" dirty="0">
                <a:ea typeface="宋体" panose="02010600030101010101" pitchFamily="2" charset="-122"/>
                <a:sym typeface="+mn-ea"/>
              </a:rPr>
              <a:t>test['Attrition']=predict</a:t>
            </a:r>
          </a:p>
          <a:p>
            <a:pPr marL="0" indent="0">
              <a:lnSpc>
                <a:spcPct val="100000"/>
              </a:lnSpc>
              <a:spcAft>
                <a:spcPts val="500"/>
              </a:spcAft>
              <a:buNone/>
            </a:pPr>
            <a:r>
              <a:rPr sz="1400" dirty="0">
                <a:ea typeface="宋体" panose="02010600030101010101" pitchFamily="2" charset="-122"/>
                <a:sym typeface="+mn-ea"/>
              </a:rPr>
              <a:t># 转化为二分类输出</a:t>
            </a:r>
          </a:p>
          <a:p>
            <a:pPr marL="0" indent="0">
              <a:lnSpc>
                <a:spcPct val="100000"/>
              </a:lnSpc>
              <a:spcAft>
                <a:spcPts val="500"/>
              </a:spcAft>
              <a:buNone/>
            </a:pPr>
            <a:r>
              <a:rPr sz="1400" dirty="0">
                <a:ea typeface="宋体" panose="02010600030101010101" pitchFamily="2" charset="-122"/>
                <a:sym typeface="+mn-ea"/>
              </a:rPr>
              <a:t>test['Attrition']=test['Attrition'].map(lambda x:1 if x&gt;=0.5 else 0)</a:t>
            </a:r>
          </a:p>
          <a:p>
            <a:pPr marL="0" indent="0">
              <a:lnSpc>
                <a:spcPct val="100000"/>
              </a:lnSpc>
              <a:spcAft>
                <a:spcPts val="500"/>
              </a:spcAft>
              <a:buNone/>
            </a:pPr>
            <a:r>
              <a:rPr sz="1400" dirty="0">
                <a:ea typeface="宋体" panose="02010600030101010101" pitchFamily="2" charset="-122"/>
                <a:sym typeface="+mn-ea"/>
              </a:rPr>
              <a:t>test[['Attrition']].to_csv('submit_lgb.csv')</a:t>
            </a:r>
          </a:p>
        </p:txBody>
      </p:sp>
      <p:sp>
        <p:nvSpPr>
          <p:cNvPr id="6" name="Content Placeholder 2"/>
          <p:cNvSpPr txBox="1">
            <a:spLocks noGrp="1"/>
          </p:cNvSpPr>
          <p:nvPr/>
        </p:nvSpPr>
        <p:spPr>
          <a:xfrm>
            <a:off x="352425" y="1212215"/>
            <a:ext cx="3730625" cy="532765"/>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en-US" altLang="zh-CN" sz="1600" dirty="0">
                <a:solidFill>
                  <a:srgbClr val="FF0000"/>
                </a:solidFill>
                <a:ea typeface="宋体" panose="02010600030101010101" pitchFamily="2" charset="-122"/>
                <a:sym typeface="+mn-ea"/>
              </a:rPr>
              <a:t>Step4</a:t>
            </a:r>
            <a:r>
              <a:rPr lang="zh-CN" altLang="zh-CN" sz="1600" dirty="0">
                <a:solidFill>
                  <a:srgbClr val="FF0000"/>
                </a:solidFill>
                <a:ea typeface="宋体" panose="02010600030101010101" pitchFamily="2" charset="-122"/>
                <a:sym typeface="+mn-ea"/>
              </a:rPr>
              <a:t>，模型训练，得出预测结果</a:t>
            </a:r>
            <a:endParaRPr lang="zh-CN" altLang="en-US" sz="1600" dirty="0">
              <a:solidFill>
                <a:srgbClr val="FF0000"/>
              </a:solidFill>
              <a:ea typeface="宋体" panose="02010600030101010101" pitchFamily="2" charset="-122"/>
              <a:sym typeface="+mn-ea"/>
            </a:endParaRPr>
          </a:p>
        </p:txBody>
      </p:sp>
      <p:pic>
        <p:nvPicPr>
          <p:cNvPr id="2" name="图片 1"/>
          <p:cNvPicPr>
            <a:picLocks noChangeAspect="1"/>
          </p:cNvPicPr>
          <p:nvPr/>
        </p:nvPicPr>
        <p:blipFill>
          <a:blip r:embed="rId4"/>
          <a:stretch>
            <a:fillRect/>
          </a:stretch>
        </p:blipFill>
        <p:spPr>
          <a:xfrm>
            <a:off x="9055735" y="1187450"/>
            <a:ext cx="1390650" cy="5181600"/>
          </a:xfrm>
          <a:prstGeom prst="rect">
            <a:avLst/>
          </a:prstGeom>
        </p:spPr>
      </p:pic>
      <p:sp>
        <p:nvSpPr>
          <p:cNvPr id="3" name="右箭头 2"/>
          <p:cNvSpPr/>
          <p:nvPr/>
        </p:nvSpPr>
        <p:spPr>
          <a:xfrm>
            <a:off x="8081645" y="3640455"/>
            <a:ext cx="421005" cy="274955"/>
          </a:xfrm>
          <a:prstGeom prst="rightArrow">
            <a:avLst/>
          </a:prstGeom>
          <a:solidFill>
            <a:srgbClr val="FFFFFF"/>
          </a:solidFill>
          <a:ln w="12700" cap="flat">
            <a:solidFill>
              <a:schemeClr val="accent1"/>
            </a:solidFill>
            <a:prstDash val="solid"/>
            <a:miter lim="8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ctr" forceAA="0">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n-lt"/>
              <a:ea typeface="+mn-ea"/>
              <a:cs typeface="+mn-cs"/>
              <a:sym typeface="Calibri" panose="020F0502020204030204"/>
            </a:endParaRPr>
          </a:p>
        </p:txBody>
      </p:sp>
    </p:spTree>
    <p:custDataLst>
      <p:tags r:id="rId1"/>
    </p:custDataLst>
  </p:cSld>
  <p:clrMapOvr>
    <a:masterClrMapping/>
  </p:clrMapOvr>
  <p:transition spd="me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fontScale="90000"/>
          </a:bodyPr>
          <a:lstStyle>
            <a:lvl1pPr>
              <a:defRPr>
                <a:solidFill>
                  <a:srgbClr val="C00000"/>
                </a:solidFill>
              </a:defRPr>
            </a:lvl1pPr>
          </a:lstStyle>
          <a:p>
            <a:r>
              <a:rPr lang="en-US" dirty="0">
                <a:ea typeface="宋体" panose="02010600030101010101" pitchFamily="2" charset="-122"/>
                <a:sym typeface="+mn-ea"/>
              </a:rPr>
              <a:t>LightGBM</a:t>
            </a:r>
            <a:endParaRPr lang="en-US" altLang="zh-CN" dirty="0">
              <a:ea typeface="宋体" panose="02010600030101010101" pitchFamily="2" charset="-122"/>
              <a:sym typeface="+mn-ea"/>
            </a:endParaRPr>
          </a:p>
        </p:txBody>
      </p:sp>
      <p:sp>
        <p:nvSpPr>
          <p:cNvPr id="131" name="Content Placeholder 2"/>
          <p:cNvSpPr txBox="1">
            <a:spLocks noGrp="1"/>
          </p:cNvSpPr>
          <p:nvPr/>
        </p:nvSpPr>
        <p:spPr>
          <a:xfrm>
            <a:off x="598805" y="1452245"/>
            <a:ext cx="9202420"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en-US" sz="1600" dirty="0">
                <a:ea typeface="宋体" panose="02010600030101010101" pitchFamily="2" charset="-122"/>
                <a:sym typeface="+mn-ea"/>
              </a:rPr>
              <a:t>LightGBM</a:t>
            </a:r>
            <a:r>
              <a:rPr lang="zh-CN" altLang="en-US" sz="1600" dirty="0">
                <a:ea typeface="宋体" panose="02010600030101010101" pitchFamily="2" charset="-122"/>
                <a:sym typeface="+mn-ea"/>
              </a:rPr>
              <a:t>：</a:t>
            </a:r>
          </a:p>
          <a:p>
            <a:pPr>
              <a:lnSpc>
                <a:spcPct val="150000"/>
              </a:lnSpc>
            </a:pPr>
            <a:r>
              <a:rPr sz="1600" dirty="0">
                <a:ea typeface="宋体" panose="02010600030101010101" pitchFamily="2" charset="-122"/>
                <a:sym typeface="+mn-ea"/>
              </a:rPr>
              <a:t>2017年经微软推出，XGBoost的升级版</a:t>
            </a:r>
          </a:p>
          <a:p>
            <a:pPr>
              <a:lnSpc>
                <a:spcPct val="150000"/>
              </a:lnSpc>
            </a:pPr>
            <a:r>
              <a:rPr lang="en-US" sz="1600" dirty="0">
                <a:ea typeface="宋体" panose="02010600030101010101" pitchFamily="2" charset="-122"/>
                <a:sym typeface="+mn-ea"/>
              </a:rPr>
              <a:t>Kaggle</a:t>
            </a:r>
            <a:r>
              <a:rPr lang="zh-CN" sz="1600" dirty="0">
                <a:ea typeface="宋体" panose="02010600030101010101" pitchFamily="2" charset="-122"/>
                <a:sym typeface="+mn-ea"/>
              </a:rPr>
              <a:t>竞赛使用最多的模型之一，必备机器学习神器</a:t>
            </a:r>
            <a:endParaRPr sz="1600" dirty="0">
              <a:ea typeface="宋体" panose="02010600030101010101" pitchFamily="2" charset="-122"/>
              <a:sym typeface="+mn-ea"/>
            </a:endParaRPr>
          </a:p>
          <a:p>
            <a:pPr>
              <a:lnSpc>
                <a:spcPct val="150000"/>
              </a:lnSpc>
            </a:pPr>
            <a:r>
              <a:rPr lang="en-US" altLang="zh-CN" sz="1600" dirty="0">
                <a:ea typeface="宋体" panose="02010600030101010101" pitchFamily="2" charset="-122"/>
                <a:sym typeface="+mn-ea"/>
              </a:rPr>
              <a:t>Light</a:t>
            </a:r>
            <a:r>
              <a:rPr lang="zh-CN" altLang="zh-CN" sz="1600" dirty="0">
                <a:ea typeface="宋体" panose="02010600030101010101" pitchFamily="2" charset="-122"/>
                <a:sym typeface="+mn-ea"/>
              </a:rPr>
              <a:t> </a:t>
            </a:r>
            <a:r>
              <a:rPr lang="en-US" altLang="zh-CN" sz="1600" dirty="0">
                <a:ea typeface="宋体" panose="02010600030101010101" pitchFamily="2" charset="-122"/>
                <a:sym typeface="+mn-ea"/>
              </a:rPr>
              <a:t>=&gt; </a:t>
            </a:r>
            <a:r>
              <a:rPr sz="1600" dirty="0">
                <a:ea typeface="宋体" panose="02010600030101010101" pitchFamily="2" charset="-122"/>
                <a:sym typeface="+mn-ea"/>
              </a:rPr>
              <a:t>在大规模数据集上</a:t>
            </a:r>
            <a:r>
              <a:rPr lang="zh-CN" sz="1600" dirty="0">
                <a:ea typeface="宋体" panose="02010600030101010101" pitchFamily="2" charset="-122"/>
                <a:sym typeface="+mn-ea"/>
              </a:rPr>
              <a:t>运行效率更高</a:t>
            </a:r>
          </a:p>
          <a:p>
            <a:pPr>
              <a:lnSpc>
                <a:spcPct val="150000"/>
              </a:lnSpc>
            </a:pPr>
            <a:r>
              <a:rPr lang="en-US" altLang="zh-CN" sz="1600" dirty="0">
                <a:ea typeface="宋体" panose="02010600030101010101" pitchFamily="2" charset="-122"/>
                <a:sym typeface="+mn-ea"/>
              </a:rPr>
              <a:t>GBM</a:t>
            </a:r>
            <a:r>
              <a:rPr lang="zh-CN" altLang="zh-CN" sz="1600" dirty="0">
                <a:ea typeface="宋体" panose="02010600030101010101" pitchFamily="2" charset="-122"/>
                <a:sym typeface="+mn-ea"/>
              </a:rPr>
              <a:t> </a:t>
            </a:r>
            <a:r>
              <a:rPr lang="en-US" altLang="zh-CN" sz="1600" dirty="0">
                <a:ea typeface="宋体" panose="02010600030101010101" pitchFamily="2" charset="-122"/>
                <a:sym typeface="+mn-ea"/>
              </a:rPr>
              <a:t>=&gt; Gradient Boosting Machine</a:t>
            </a:r>
            <a:endParaRPr sz="1600" dirty="0">
              <a:ea typeface="宋体" panose="02010600030101010101" pitchFamily="2" charset="-122"/>
              <a:sym typeface="+mn-ea"/>
            </a:endParaRPr>
          </a:p>
          <a:p>
            <a:pPr>
              <a:lnSpc>
                <a:spcPct val="150000"/>
              </a:lnSpc>
            </a:pPr>
            <a:endParaRPr lang="zh-CN" altLang="en-US" sz="1600" dirty="0">
              <a:ea typeface="宋体" panose="02010600030101010101" pitchFamily="2" charset="-122"/>
              <a:sym typeface="+mn-ea"/>
            </a:endParaRPr>
          </a:p>
          <a:p>
            <a:pPr>
              <a:lnSpc>
                <a:spcPct val="150000"/>
              </a:lnSpc>
            </a:pPr>
            <a:endParaRPr lang="zh-CN" altLang="en-US" sz="1600" dirty="0">
              <a:ea typeface="宋体" panose="02010600030101010101" pitchFamily="2" charset="-122"/>
              <a:sym typeface="+mn-ea"/>
            </a:endParaRPr>
          </a:p>
          <a:p>
            <a:pPr>
              <a:lnSpc>
                <a:spcPct val="150000"/>
              </a:lnSpc>
            </a:pPr>
            <a:endParaRPr sz="1600" dirty="0">
              <a:ea typeface="宋体" panose="02010600030101010101" pitchFamily="2" charset="-122"/>
              <a:sym typeface="+mn-ea"/>
            </a:endParaRPr>
          </a:p>
        </p:txBody>
      </p:sp>
    </p:spTree>
    <p:custDataLst>
      <p:tags r:id="rId1"/>
    </p:custDataLst>
  </p:cSld>
  <p:clrMapOvr>
    <a:masterClrMapping/>
  </p:clrMapOvr>
  <p:transition spd="me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fontScale="90000"/>
          </a:bodyPr>
          <a:lstStyle>
            <a:lvl1pPr>
              <a:defRPr>
                <a:solidFill>
                  <a:srgbClr val="C00000"/>
                </a:solidFill>
              </a:defRPr>
            </a:lvl1pPr>
          </a:lstStyle>
          <a:p>
            <a:r>
              <a:rPr lang="en-US" dirty="0">
                <a:ea typeface="宋体" panose="02010600030101010101" pitchFamily="2" charset="-122"/>
                <a:sym typeface="+mn-ea"/>
              </a:rPr>
              <a:t>LightGBM</a:t>
            </a:r>
            <a:endParaRPr lang="en-US" altLang="zh-CN" dirty="0">
              <a:ea typeface="宋体" panose="02010600030101010101" pitchFamily="2" charset="-122"/>
              <a:sym typeface="+mn-ea"/>
            </a:endParaRPr>
          </a:p>
        </p:txBody>
      </p:sp>
      <p:sp>
        <p:nvSpPr>
          <p:cNvPr id="131" name="Content Placeholder 2"/>
          <p:cNvSpPr txBox="1">
            <a:spLocks noGrp="1"/>
          </p:cNvSpPr>
          <p:nvPr/>
        </p:nvSpPr>
        <p:spPr>
          <a:xfrm>
            <a:off x="598805" y="1452245"/>
            <a:ext cx="5178425"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en-US" sz="1600" dirty="0">
                <a:ea typeface="宋体" panose="02010600030101010101" pitchFamily="2" charset="-122"/>
                <a:sym typeface="+mn-ea"/>
              </a:rPr>
              <a:t>Motivation</a:t>
            </a:r>
            <a:r>
              <a:rPr lang="zh-CN" altLang="en-US" sz="1600" dirty="0">
                <a:ea typeface="宋体" panose="02010600030101010101" pitchFamily="2" charset="-122"/>
                <a:sym typeface="+mn-ea"/>
              </a:rPr>
              <a:t>：</a:t>
            </a:r>
          </a:p>
          <a:p>
            <a:pPr>
              <a:lnSpc>
                <a:spcPct val="150000"/>
              </a:lnSpc>
            </a:pPr>
            <a:r>
              <a:rPr sz="1600" dirty="0">
                <a:ea typeface="宋体" panose="02010600030101010101" pitchFamily="2" charset="-122"/>
                <a:sym typeface="+mn-ea"/>
              </a:rPr>
              <a:t>常用的机器学习算法，例如神经网络等算法，都可以以mini-batch的方式训练，训练数据的大小不会受到内存限制</a:t>
            </a:r>
          </a:p>
          <a:p>
            <a:pPr>
              <a:lnSpc>
                <a:spcPct val="150000"/>
              </a:lnSpc>
            </a:pPr>
            <a:r>
              <a:rPr sz="1600" dirty="0">
                <a:ea typeface="宋体" panose="02010600030101010101" pitchFamily="2" charset="-122"/>
                <a:sym typeface="+mn-ea"/>
              </a:rPr>
              <a:t>GBDT在每一次迭代的时候，都需要遍历整个训练数据多次。如果把整个训练数据装进内存则会限制训练数据的大小；如果不装进内存，反复地读写训练数据又会消耗非常大的时间。</a:t>
            </a:r>
            <a:r>
              <a:rPr lang="zh-CN" sz="1600" dirty="0">
                <a:ea typeface="宋体" panose="02010600030101010101" pitchFamily="2" charset="-122"/>
                <a:sym typeface="+mn-ea"/>
              </a:rPr>
              <a:t>对于</a:t>
            </a:r>
            <a:r>
              <a:rPr sz="1600" dirty="0">
                <a:ea typeface="宋体" panose="02010600030101010101" pitchFamily="2" charset="-122"/>
                <a:sym typeface="+mn-ea"/>
              </a:rPr>
              <a:t>工业级海量的数据，普通的GBDT算法是不能满足其需求的</a:t>
            </a:r>
          </a:p>
          <a:p>
            <a:pPr>
              <a:lnSpc>
                <a:spcPct val="150000"/>
              </a:lnSpc>
            </a:pPr>
            <a:r>
              <a:rPr sz="1600" dirty="0">
                <a:ea typeface="宋体" panose="02010600030101010101" pitchFamily="2" charset="-122"/>
                <a:sym typeface="+mn-ea"/>
              </a:rPr>
              <a:t>LightGBM</a:t>
            </a:r>
            <a:r>
              <a:rPr lang="zh-CN" sz="1600" dirty="0">
                <a:ea typeface="宋体" panose="02010600030101010101" pitchFamily="2" charset="-122"/>
                <a:sym typeface="+mn-ea"/>
              </a:rPr>
              <a:t>的</a:t>
            </a:r>
            <a:r>
              <a:rPr sz="1600" dirty="0">
                <a:ea typeface="宋体" panose="02010600030101010101" pitchFamily="2" charset="-122"/>
                <a:sym typeface="+mn-ea"/>
              </a:rPr>
              <a:t>提出是为了解决GBDT在海量数据遇到的问题，让GBDT可以更好更快地用于工业</a:t>
            </a:r>
            <a:r>
              <a:rPr lang="zh-CN" sz="1600" dirty="0">
                <a:ea typeface="宋体" panose="02010600030101010101" pitchFamily="2" charset="-122"/>
                <a:sym typeface="+mn-ea"/>
              </a:rPr>
              <a:t>场景</a:t>
            </a:r>
            <a:endParaRPr sz="1600" dirty="0">
              <a:ea typeface="宋体" panose="02010600030101010101" pitchFamily="2" charset="-122"/>
              <a:sym typeface="+mn-ea"/>
            </a:endParaRPr>
          </a:p>
          <a:p>
            <a:pPr>
              <a:lnSpc>
                <a:spcPct val="150000"/>
              </a:lnSpc>
            </a:pPr>
            <a:endParaRPr lang="zh-CN" altLang="en-US" sz="1600" dirty="0">
              <a:ea typeface="宋体" panose="02010600030101010101" pitchFamily="2" charset="-122"/>
              <a:sym typeface="+mn-ea"/>
            </a:endParaRPr>
          </a:p>
          <a:p>
            <a:pPr>
              <a:lnSpc>
                <a:spcPct val="150000"/>
              </a:lnSpc>
            </a:pPr>
            <a:endParaRPr lang="zh-CN" altLang="en-US" sz="1600" dirty="0">
              <a:ea typeface="宋体" panose="02010600030101010101" pitchFamily="2" charset="-122"/>
              <a:sym typeface="+mn-ea"/>
            </a:endParaRPr>
          </a:p>
          <a:p>
            <a:pPr>
              <a:lnSpc>
                <a:spcPct val="150000"/>
              </a:lnSpc>
            </a:pPr>
            <a:endParaRPr sz="1600" dirty="0">
              <a:ea typeface="宋体" panose="02010600030101010101" pitchFamily="2" charset="-122"/>
              <a:sym typeface="+mn-ea"/>
            </a:endParaRPr>
          </a:p>
        </p:txBody>
      </p:sp>
      <p:graphicFrame>
        <p:nvGraphicFramePr>
          <p:cNvPr id="2" name="表格 1"/>
          <p:cNvGraphicFramePr/>
          <p:nvPr>
            <p:custDataLst>
              <p:tags r:id="rId2"/>
            </p:custDataLst>
          </p:nvPr>
        </p:nvGraphicFramePr>
        <p:xfrm>
          <a:off x="6522085" y="1588135"/>
          <a:ext cx="5232400" cy="1790700"/>
        </p:xfrm>
        <a:graphic>
          <a:graphicData uri="http://schemas.openxmlformats.org/drawingml/2006/table">
            <a:tbl>
              <a:tblPr firstRow="1" bandRow="1">
                <a:tableStyleId>{5C22544A-7EE6-4342-B048-85BDC9FD1C3A}</a:tableStyleId>
              </a:tblPr>
              <a:tblGrid>
                <a:gridCol w="1248410">
                  <a:extLst>
                    <a:ext uri="{9D8B030D-6E8A-4147-A177-3AD203B41FA5}">
                      <a16:colId xmlns:a16="http://schemas.microsoft.com/office/drawing/2014/main" val="20000"/>
                    </a:ext>
                  </a:extLst>
                </a:gridCol>
                <a:gridCol w="1188085">
                  <a:extLst>
                    <a:ext uri="{9D8B030D-6E8A-4147-A177-3AD203B41FA5}">
                      <a16:colId xmlns:a16="http://schemas.microsoft.com/office/drawing/2014/main" val="20001"/>
                    </a:ext>
                  </a:extLst>
                </a:gridCol>
                <a:gridCol w="1487805">
                  <a:extLst>
                    <a:ext uri="{9D8B030D-6E8A-4147-A177-3AD203B41FA5}">
                      <a16:colId xmlns:a16="http://schemas.microsoft.com/office/drawing/2014/main" val="20002"/>
                    </a:ext>
                  </a:extLst>
                </a:gridCol>
                <a:gridCol w="1308100">
                  <a:extLst>
                    <a:ext uri="{9D8B030D-6E8A-4147-A177-3AD203B41FA5}">
                      <a16:colId xmlns:a16="http://schemas.microsoft.com/office/drawing/2014/main" val="20003"/>
                    </a:ext>
                  </a:extLst>
                </a:gridCol>
              </a:tblGrid>
              <a:tr h="546100">
                <a:tc>
                  <a:txBody>
                    <a:bodyPr/>
                    <a:lstStyle/>
                    <a:p>
                      <a:pPr algn="l">
                        <a:buNone/>
                      </a:pPr>
                      <a:r>
                        <a:rPr lang="zh-CN" sz="1600">
                          <a:solidFill>
                            <a:srgbClr val="000000"/>
                          </a:solidFill>
                          <a:latin typeface="Arial" panose="020B0604020202020204" pitchFamily="34" charset="0"/>
                          <a:ea typeface="宋体" panose="02010600030101010101" pitchFamily="2" charset="-122"/>
                        </a:rPr>
                        <a:t>数据集</a:t>
                      </a:r>
                      <a:endParaRPr lang="zh-CN" altLang="en-US" sz="1600">
                        <a:solidFill>
                          <a:srgbClr val="000000"/>
                        </a:solidFill>
                        <a:latin typeface="Arial" panose="020B0604020202020204" pitchFamily="34" charset="0"/>
                        <a:ea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600">
                          <a:solidFill>
                            <a:srgbClr val="000000"/>
                          </a:solidFill>
                          <a:latin typeface="宋体" panose="02010600030101010101" pitchFamily="2" charset="-122"/>
                        </a:rPr>
                        <a:t>XGBoost</a:t>
                      </a:r>
                      <a:endParaRPr lang="en-US" altLang="en-US" sz="16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600">
                          <a:solidFill>
                            <a:srgbClr val="000000"/>
                          </a:solidFill>
                          <a:latin typeface="宋体" panose="02010600030101010101" pitchFamily="2" charset="-122"/>
                        </a:rPr>
                        <a:t>XGBoost_approx</a:t>
                      </a:r>
                      <a:endParaRPr lang="en-US" altLang="en-US" sz="16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600">
                          <a:solidFill>
                            <a:srgbClr val="000000"/>
                          </a:solidFill>
                          <a:latin typeface="宋体" panose="02010600030101010101" pitchFamily="2" charset="-122"/>
                        </a:rPr>
                        <a:t>LightGBM</a:t>
                      </a:r>
                      <a:endParaRPr lang="en-US" altLang="en-US" sz="1600">
                        <a:solidFill>
                          <a:srgbClr val="000000"/>
                        </a:solidFill>
                        <a:latin typeface="宋体" panose="02010600030101010101" pitchFamily="2" charset="-122"/>
                      </a:endParaRPr>
                    </a:p>
                  </a:txBody>
                  <a:tcPr marL="12700" marR="12700" marT="12700" anchor="ctr">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extLst>
                  <a:ext uri="{0D108BD9-81ED-4DB2-BD59-A6C34878D82A}">
                    <a16:rowId xmlns:a16="http://schemas.microsoft.com/office/drawing/2014/main" val="10000"/>
                  </a:ext>
                </a:extLst>
              </a:tr>
              <a:tr h="311150">
                <a:tc>
                  <a:txBody>
                    <a:bodyPr/>
                    <a:lstStyle/>
                    <a:p>
                      <a:pPr algn="l">
                        <a:buNone/>
                      </a:pPr>
                      <a:r>
                        <a:rPr lang="en-US" sz="1600">
                          <a:solidFill>
                            <a:srgbClr val="000000"/>
                          </a:solidFill>
                          <a:latin typeface="宋体" panose="02010600030101010101" pitchFamily="2" charset="-122"/>
                        </a:rPr>
                        <a:t>Higgs</a:t>
                      </a:r>
                      <a:endParaRPr lang="en-US" altLang="en-US" sz="16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600">
                          <a:solidFill>
                            <a:srgbClr val="000000"/>
                          </a:solidFill>
                          <a:latin typeface="宋体" panose="02010600030101010101" pitchFamily="2" charset="-122"/>
                        </a:rPr>
                        <a:t>4.853GB</a:t>
                      </a:r>
                      <a:endParaRPr lang="en-US" altLang="en-US" sz="16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600">
                          <a:solidFill>
                            <a:srgbClr val="000000"/>
                          </a:solidFill>
                          <a:latin typeface="宋体" panose="02010600030101010101" pitchFamily="2" charset="-122"/>
                        </a:rPr>
                        <a:t>4.875GB</a:t>
                      </a:r>
                      <a:endParaRPr lang="en-US" altLang="en-US" sz="16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600">
                          <a:solidFill>
                            <a:srgbClr val="000000"/>
                          </a:solidFill>
                          <a:latin typeface="宋体" panose="02010600030101010101" pitchFamily="2" charset="-122"/>
                        </a:rPr>
                        <a:t>0.822GB</a:t>
                      </a:r>
                      <a:endParaRPr lang="en-US" altLang="en-US" sz="1600">
                        <a:solidFill>
                          <a:srgbClr val="000000"/>
                        </a:solidFill>
                        <a:latin typeface="宋体" panose="02010600030101010101" pitchFamily="2" charset="-122"/>
                      </a:endParaRPr>
                    </a:p>
                  </a:txBody>
                  <a:tcPr marL="12700" marR="12700" marT="12700" anchor="ctr">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extLst>
                  <a:ext uri="{0D108BD9-81ED-4DB2-BD59-A6C34878D82A}">
                    <a16:rowId xmlns:a16="http://schemas.microsoft.com/office/drawing/2014/main" val="10001"/>
                  </a:ext>
                </a:extLst>
              </a:tr>
              <a:tr h="311150">
                <a:tc>
                  <a:txBody>
                    <a:bodyPr/>
                    <a:lstStyle/>
                    <a:p>
                      <a:pPr algn="l">
                        <a:buNone/>
                      </a:pPr>
                      <a:r>
                        <a:rPr lang="en-US" sz="1600">
                          <a:solidFill>
                            <a:srgbClr val="000000"/>
                          </a:solidFill>
                          <a:latin typeface="宋体" panose="02010600030101010101" pitchFamily="2" charset="-122"/>
                        </a:rPr>
                        <a:t>Yahoo LTR</a:t>
                      </a:r>
                      <a:endParaRPr lang="en-US" altLang="en-US" sz="16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600">
                          <a:solidFill>
                            <a:srgbClr val="000000"/>
                          </a:solidFill>
                          <a:latin typeface="宋体" panose="02010600030101010101" pitchFamily="2" charset="-122"/>
                        </a:rPr>
                        <a:t>1.907GB</a:t>
                      </a:r>
                      <a:endParaRPr lang="en-US" altLang="en-US" sz="16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600">
                          <a:solidFill>
                            <a:srgbClr val="000000"/>
                          </a:solidFill>
                          <a:latin typeface="宋体" panose="02010600030101010101" pitchFamily="2" charset="-122"/>
                        </a:rPr>
                        <a:t>2.221GB</a:t>
                      </a:r>
                      <a:endParaRPr lang="en-US" altLang="en-US" sz="16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600">
                          <a:solidFill>
                            <a:srgbClr val="000000"/>
                          </a:solidFill>
                          <a:latin typeface="宋体" panose="02010600030101010101" pitchFamily="2" charset="-122"/>
                        </a:rPr>
                        <a:t>0.831GB</a:t>
                      </a:r>
                      <a:endParaRPr lang="en-US" altLang="en-US" sz="1600">
                        <a:solidFill>
                          <a:srgbClr val="000000"/>
                        </a:solidFill>
                        <a:latin typeface="宋体" panose="02010600030101010101" pitchFamily="2" charset="-122"/>
                      </a:endParaRPr>
                    </a:p>
                  </a:txBody>
                  <a:tcPr marL="12700" marR="12700" marT="12700" anchor="ctr">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extLst>
                  <a:ext uri="{0D108BD9-81ED-4DB2-BD59-A6C34878D82A}">
                    <a16:rowId xmlns:a16="http://schemas.microsoft.com/office/drawing/2014/main" val="10002"/>
                  </a:ext>
                </a:extLst>
              </a:tr>
              <a:tr h="311150">
                <a:tc>
                  <a:txBody>
                    <a:bodyPr/>
                    <a:lstStyle/>
                    <a:p>
                      <a:pPr algn="l">
                        <a:buNone/>
                      </a:pPr>
                      <a:r>
                        <a:rPr lang="en-US" sz="1600">
                          <a:solidFill>
                            <a:srgbClr val="000000"/>
                          </a:solidFill>
                          <a:latin typeface="宋体" panose="02010600030101010101" pitchFamily="2" charset="-122"/>
                        </a:rPr>
                        <a:t>MS LTR</a:t>
                      </a:r>
                      <a:endParaRPr lang="en-US" altLang="en-US" sz="16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600">
                          <a:solidFill>
                            <a:srgbClr val="000000"/>
                          </a:solidFill>
                          <a:latin typeface="宋体" panose="02010600030101010101" pitchFamily="2" charset="-122"/>
                        </a:rPr>
                        <a:t>5.469GB</a:t>
                      </a:r>
                      <a:endParaRPr lang="en-US" altLang="en-US" sz="16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600">
                          <a:solidFill>
                            <a:srgbClr val="000000"/>
                          </a:solidFill>
                          <a:latin typeface="宋体" panose="02010600030101010101" pitchFamily="2" charset="-122"/>
                        </a:rPr>
                        <a:t>5.600GB</a:t>
                      </a:r>
                      <a:endParaRPr lang="en-US" altLang="en-US" sz="16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600">
                          <a:solidFill>
                            <a:srgbClr val="000000"/>
                          </a:solidFill>
                          <a:latin typeface="宋体" panose="02010600030101010101" pitchFamily="2" charset="-122"/>
                        </a:rPr>
                        <a:t>0.745GB</a:t>
                      </a:r>
                      <a:endParaRPr lang="en-US" altLang="en-US" sz="1600">
                        <a:solidFill>
                          <a:srgbClr val="000000"/>
                        </a:solidFill>
                        <a:latin typeface="宋体" panose="02010600030101010101" pitchFamily="2" charset="-122"/>
                      </a:endParaRPr>
                    </a:p>
                  </a:txBody>
                  <a:tcPr marL="12700" marR="12700" marT="12700" anchor="ctr">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extLst>
                  <a:ext uri="{0D108BD9-81ED-4DB2-BD59-A6C34878D82A}">
                    <a16:rowId xmlns:a16="http://schemas.microsoft.com/office/drawing/2014/main" val="10003"/>
                  </a:ext>
                </a:extLst>
              </a:tr>
              <a:tr h="311150">
                <a:tc>
                  <a:txBody>
                    <a:bodyPr/>
                    <a:lstStyle/>
                    <a:p>
                      <a:pPr algn="l">
                        <a:buNone/>
                      </a:pPr>
                      <a:r>
                        <a:rPr lang="en-US" sz="1600">
                          <a:solidFill>
                            <a:srgbClr val="000000"/>
                          </a:solidFill>
                          <a:latin typeface="宋体" panose="02010600030101010101" pitchFamily="2" charset="-122"/>
                        </a:rPr>
                        <a:t>Expo</a:t>
                      </a:r>
                      <a:endParaRPr lang="en-US" altLang="en-US" sz="16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600">
                          <a:solidFill>
                            <a:srgbClr val="000000"/>
                          </a:solidFill>
                          <a:latin typeface="宋体" panose="02010600030101010101" pitchFamily="2" charset="-122"/>
                        </a:rPr>
                        <a:t>1.553GB</a:t>
                      </a:r>
                      <a:endParaRPr lang="en-US" altLang="en-US" sz="16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600">
                          <a:solidFill>
                            <a:srgbClr val="000000"/>
                          </a:solidFill>
                          <a:latin typeface="宋体" panose="02010600030101010101" pitchFamily="2" charset="-122"/>
                        </a:rPr>
                        <a:t>1.560GB</a:t>
                      </a:r>
                      <a:endParaRPr lang="en-US" altLang="en-US" sz="16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600">
                          <a:solidFill>
                            <a:srgbClr val="000000"/>
                          </a:solidFill>
                          <a:latin typeface="宋体" panose="02010600030101010101" pitchFamily="2" charset="-122"/>
                        </a:rPr>
                        <a:t>0.450GB</a:t>
                      </a:r>
                      <a:endParaRPr lang="en-US" altLang="en-US" sz="1600">
                        <a:solidFill>
                          <a:srgbClr val="000000"/>
                        </a:solidFill>
                        <a:latin typeface="宋体" panose="02010600030101010101" pitchFamily="2" charset="-122"/>
                      </a:endParaRPr>
                    </a:p>
                  </a:txBody>
                  <a:tcPr marL="12700" marR="12700" marT="12700" anchor="ctr">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extLst>
                  <a:ext uri="{0D108BD9-81ED-4DB2-BD59-A6C34878D82A}">
                    <a16:rowId xmlns:a16="http://schemas.microsoft.com/office/drawing/2014/main" val="10004"/>
                  </a:ext>
                </a:extLst>
              </a:tr>
            </a:tbl>
          </a:graphicData>
        </a:graphic>
      </p:graphicFrame>
      <p:graphicFrame>
        <p:nvGraphicFramePr>
          <p:cNvPr id="4" name="表格 3"/>
          <p:cNvGraphicFramePr/>
          <p:nvPr>
            <p:custDataLst>
              <p:tags r:id="rId3"/>
            </p:custDataLst>
          </p:nvPr>
        </p:nvGraphicFramePr>
        <p:xfrm>
          <a:off x="6460490" y="4017645"/>
          <a:ext cx="5514975" cy="1931035"/>
        </p:xfrm>
        <a:graphic>
          <a:graphicData uri="http://schemas.openxmlformats.org/drawingml/2006/table">
            <a:tbl>
              <a:tblPr firstRow="1" bandRow="1">
                <a:tableStyleId>{5C22544A-7EE6-4342-B048-85BDC9FD1C3A}</a:tableStyleId>
              </a:tblPr>
              <a:tblGrid>
                <a:gridCol w="1078865">
                  <a:extLst>
                    <a:ext uri="{9D8B030D-6E8A-4147-A177-3AD203B41FA5}">
                      <a16:colId xmlns:a16="http://schemas.microsoft.com/office/drawing/2014/main" val="20000"/>
                    </a:ext>
                  </a:extLst>
                </a:gridCol>
                <a:gridCol w="929640">
                  <a:extLst>
                    <a:ext uri="{9D8B030D-6E8A-4147-A177-3AD203B41FA5}">
                      <a16:colId xmlns:a16="http://schemas.microsoft.com/office/drawing/2014/main" val="20001"/>
                    </a:ext>
                  </a:extLst>
                </a:gridCol>
                <a:gridCol w="1028065">
                  <a:extLst>
                    <a:ext uri="{9D8B030D-6E8A-4147-A177-3AD203B41FA5}">
                      <a16:colId xmlns:a16="http://schemas.microsoft.com/office/drawing/2014/main" val="20002"/>
                    </a:ext>
                  </a:extLst>
                </a:gridCol>
                <a:gridCol w="1558925">
                  <a:extLst>
                    <a:ext uri="{9D8B030D-6E8A-4147-A177-3AD203B41FA5}">
                      <a16:colId xmlns:a16="http://schemas.microsoft.com/office/drawing/2014/main" val="20003"/>
                    </a:ext>
                  </a:extLst>
                </a:gridCol>
                <a:gridCol w="919480">
                  <a:extLst>
                    <a:ext uri="{9D8B030D-6E8A-4147-A177-3AD203B41FA5}">
                      <a16:colId xmlns:a16="http://schemas.microsoft.com/office/drawing/2014/main" val="20004"/>
                    </a:ext>
                  </a:extLst>
                </a:gridCol>
              </a:tblGrid>
              <a:tr h="715010">
                <a:tc>
                  <a:txBody>
                    <a:bodyPr/>
                    <a:lstStyle/>
                    <a:p>
                      <a:pPr algn="l">
                        <a:buNone/>
                      </a:pPr>
                      <a:r>
                        <a:rPr lang="zh-CN" sz="1600">
                          <a:solidFill>
                            <a:srgbClr val="000000"/>
                          </a:solidFill>
                          <a:latin typeface="Arial" panose="020B0604020202020204" pitchFamily="34" charset="0"/>
                          <a:ea typeface="宋体" panose="02010600030101010101" pitchFamily="2" charset="-122"/>
                        </a:rPr>
                        <a:t>数据集</a:t>
                      </a:r>
                      <a:endParaRPr lang="zh-CN" altLang="en-US" sz="1600">
                        <a:solidFill>
                          <a:srgbClr val="000000"/>
                        </a:solidFill>
                        <a:latin typeface="Arial" panose="020B0604020202020204" pitchFamily="34" charset="0"/>
                        <a:ea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zh-CN" sz="1600">
                          <a:solidFill>
                            <a:srgbClr val="000000"/>
                          </a:solidFill>
                          <a:latin typeface="Arial" panose="020B0604020202020204" pitchFamily="34" charset="0"/>
                          <a:ea typeface="宋体" panose="02010600030101010101" pitchFamily="2" charset="-122"/>
                        </a:rPr>
                        <a:t>指标</a:t>
                      </a:r>
                      <a:endParaRPr lang="zh-CN" altLang="en-US" sz="1600">
                        <a:solidFill>
                          <a:srgbClr val="000000"/>
                        </a:solidFill>
                        <a:latin typeface="Arial" panose="020B0604020202020204" pitchFamily="34" charset="0"/>
                        <a:ea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600">
                          <a:solidFill>
                            <a:srgbClr val="000000"/>
                          </a:solidFill>
                          <a:latin typeface="宋体" panose="02010600030101010101" pitchFamily="2" charset="-122"/>
                        </a:rPr>
                        <a:t>XGBoost</a:t>
                      </a:r>
                      <a:endParaRPr lang="en-US" altLang="en-US" sz="16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600">
                          <a:solidFill>
                            <a:srgbClr val="000000"/>
                          </a:solidFill>
                          <a:latin typeface="宋体" panose="02010600030101010101" pitchFamily="2" charset="-122"/>
                        </a:rPr>
                        <a:t>XGBoost_approx</a:t>
                      </a:r>
                      <a:endParaRPr lang="en-US" altLang="en-US" sz="16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600">
                          <a:solidFill>
                            <a:srgbClr val="000000"/>
                          </a:solidFill>
                          <a:latin typeface="宋体" panose="02010600030101010101" pitchFamily="2" charset="-122"/>
                        </a:rPr>
                        <a:t>LightGBM</a:t>
                      </a:r>
                      <a:endParaRPr lang="en-US" altLang="en-US" sz="1600">
                        <a:solidFill>
                          <a:srgbClr val="000000"/>
                        </a:solidFill>
                        <a:latin typeface="宋体" panose="02010600030101010101" pitchFamily="2" charset="-122"/>
                      </a:endParaRPr>
                    </a:p>
                  </a:txBody>
                  <a:tcPr marL="12700" marR="12700" marT="12700" anchor="ctr">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extLst>
                  <a:ext uri="{0D108BD9-81ED-4DB2-BD59-A6C34878D82A}">
                    <a16:rowId xmlns:a16="http://schemas.microsoft.com/office/drawing/2014/main" val="10000"/>
                  </a:ext>
                </a:extLst>
              </a:tr>
              <a:tr h="303530">
                <a:tc>
                  <a:txBody>
                    <a:bodyPr/>
                    <a:lstStyle/>
                    <a:p>
                      <a:pPr algn="l">
                        <a:buNone/>
                      </a:pPr>
                      <a:r>
                        <a:rPr lang="en-US" sz="1600">
                          <a:solidFill>
                            <a:srgbClr val="000000"/>
                          </a:solidFill>
                          <a:latin typeface="宋体" panose="02010600030101010101" pitchFamily="2" charset="-122"/>
                        </a:rPr>
                        <a:t>Higgs</a:t>
                      </a:r>
                      <a:endParaRPr lang="en-US" altLang="en-US" sz="16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600">
                          <a:solidFill>
                            <a:srgbClr val="000000"/>
                          </a:solidFill>
                          <a:latin typeface="宋体" panose="02010600030101010101" pitchFamily="2" charset="-122"/>
                        </a:rPr>
                        <a:t>AUC</a:t>
                      </a:r>
                      <a:endParaRPr lang="en-US" altLang="en-US" sz="16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600">
                          <a:solidFill>
                            <a:srgbClr val="000000"/>
                          </a:solidFill>
                          <a:latin typeface="宋体" panose="02010600030101010101" pitchFamily="2" charset="-122"/>
                        </a:rPr>
                        <a:t>0.839528</a:t>
                      </a:r>
                      <a:endParaRPr lang="en-US" altLang="en-US" sz="16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600">
                          <a:solidFill>
                            <a:srgbClr val="000000"/>
                          </a:solidFill>
                          <a:latin typeface="宋体" panose="02010600030101010101" pitchFamily="2" charset="-122"/>
                        </a:rPr>
                        <a:t>0.840533</a:t>
                      </a:r>
                      <a:endParaRPr lang="en-US" altLang="en-US" sz="16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600">
                          <a:solidFill>
                            <a:srgbClr val="000000"/>
                          </a:solidFill>
                          <a:latin typeface="宋体" panose="02010600030101010101" pitchFamily="2" charset="-122"/>
                        </a:rPr>
                        <a:t>0.845123</a:t>
                      </a:r>
                      <a:endParaRPr lang="en-US" altLang="en-US" sz="1600">
                        <a:solidFill>
                          <a:srgbClr val="000000"/>
                        </a:solidFill>
                        <a:latin typeface="宋体" panose="02010600030101010101" pitchFamily="2" charset="-122"/>
                      </a:endParaRPr>
                    </a:p>
                  </a:txBody>
                  <a:tcPr marL="12700" marR="12700" marT="12700" anchor="ctr">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extLst>
                  <a:ext uri="{0D108BD9-81ED-4DB2-BD59-A6C34878D82A}">
                    <a16:rowId xmlns:a16="http://schemas.microsoft.com/office/drawing/2014/main" val="10001"/>
                  </a:ext>
                </a:extLst>
              </a:tr>
              <a:tr h="304165">
                <a:tc>
                  <a:txBody>
                    <a:bodyPr/>
                    <a:lstStyle/>
                    <a:p>
                      <a:pPr algn="l">
                        <a:buNone/>
                      </a:pPr>
                      <a:r>
                        <a:rPr lang="en-US" sz="1600">
                          <a:solidFill>
                            <a:srgbClr val="000000"/>
                          </a:solidFill>
                          <a:latin typeface="宋体" panose="02010600030101010101" pitchFamily="2" charset="-122"/>
                        </a:rPr>
                        <a:t>Yahoo LTR</a:t>
                      </a: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600">
                          <a:solidFill>
                            <a:schemeClr val="tx1"/>
                          </a:solidFill>
                          <a:latin typeface="宋体" panose="02010600030101010101" pitchFamily="2" charset="-122"/>
                        </a:rPr>
                        <a:t>NDCG@5</a:t>
                      </a: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600">
                          <a:solidFill>
                            <a:srgbClr val="000000"/>
                          </a:solidFill>
                          <a:latin typeface="宋体" panose="02010600030101010101" pitchFamily="2" charset="-122"/>
                        </a:rPr>
                        <a:t>0.740316</a:t>
                      </a:r>
                      <a:endParaRPr lang="en-US" altLang="en-US" sz="16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600">
                          <a:solidFill>
                            <a:srgbClr val="000000"/>
                          </a:solidFill>
                          <a:latin typeface="宋体" panose="02010600030101010101" pitchFamily="2" charset="-122"/>
                        </a:rPr>
                        <a:t>0.739363</a:t>
                      </a:r>
                      <a:endParaRPr lang="en-US" altLang="en-US" sz="16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600">
                          <a:solidFill>
                            <a:srgbClr val="000000"/>
                          </a:solidFill>
                          <a:latin typeface="宋体" panose="02010600030101010101" pitchFamily="2" charset="-122"/>
                        </a:rPr>
                        <a:t>0.756369</a:t>
                      </a:r>
                      <a:endParaRPr lang="en-US" altLang="en-US" sz="1600">
                        <a:solidFill>
                          <a:srgbClr val="000000"/>
                        </a:solidFill>
                        <a:latin typeface="宋体" panose="02010600030101010101" pitchFamily="2" charset="-122"/>
                      </a:endParaRPr>
                    </a:p>
                  </a:txBody>
                  <a:tcPr marL="12700" marR="12700" marT="12700" anchor="ctr">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extLst>
                  <a:ext uri="{0D108BD9-81ED-4DB2-BD59-A6C34878D82A}">
                    <a16:rowId xmlns:a16="http://schemas.microsoft.com/office/drawing/2014/main" val="10002"/>
                  </a:ext>
                </a:extLst>
              </a:tr>
              <a:tr h="304165">
                <a:tc>
                  <a:txBody>
                    <a:bodyPr/>
                    <a:lstStyle/>
                    <a:p>
                      <a:pPr algn="l">
                        <a:buNone/>
                      </a:pPr>
                      <a:r>
                        <a:rPr lang="en-US" sz="1600">
                          <a:solidFill>
                            <a:srgbClr val="000000"/>
                          </a:solidFill>
                          <a:latin typeface="宋体" panose="02010600030101010101" pitchFamily="2" charset="-122"/>
                        </a:rPr>
                        <a:t>MS LTR</a:t>
                      </a: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600">
                          <a:solidFill>
                            <a:schemeClr val="tx1"/>
                          </a:solidFill>
                          <a:latin typeface="宋体" panose="02010600030101010101" pitchFamily="2" charset="-122"/>
                        </a:rPr>
                        <a:t>NDCG@5</a:t>
                      </a: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600">
                          <a:solidFill>
                            <a:srgbClr val="000000"/>
                          </a:solidFill>
                          <a:latin typeface="宋体" panose="02010600030101010101" pitchFamily="2" charset="-122"/>
                        </a:rPr>
                        <a:t>0.476245</a:t>
                      </a:r>
                      <a:endParaRPr lang="en-US" altLang="en-US" sz="16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600">
                          <a:solidFill>
                            <a:srgbClr val="000000"/>
                          </a:solidFill>
                          <a:latin typeface="宋体" panose="02010600030101010101" pitchFamily="2" charset="-122"/>
                        </a:rPr>
                        <a:t>0.474441</a:t>
                      </a:r>
                      <a:endParaRPr lang="en-US" altLang="en-US" sz="16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600">
                          <a:solidFill>
                            <a:srgbClr val="000000"/>
                          </a:solidFill>
                          <a:latin typeface="宋体" panose="02010600030101010101" pitchFamily="2" charset="-122"/>
                        </a:rPr>
                        <a:t>0.510153</a:t>
                      </a:r>
                      <a:endParaRPr lang="en-US" altLang="en-US" sz="1600">
                        <a:solidFill>
                          <a:srgbClr val="000000"/>
                        </a:solidFill>
                        <a:latin typeface="宋体" panose="02010600030101010101" pitchFamily="2" charset="-122"/>
                      </a:endParaRPr>
                    </a:p>
                  </a:txBody>
                  <a:tcPr marL="12700" marR="12700" marT="12700" anchor="ctr">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extLst>
                  <a:ext uri="{0D108BD9-81ED-4DB2-BD59-A6C34878D82A}">
                    <a16:rowId xmlns:a16="http://schemas.microsoft.com/office/drawing/2014/main" val="10003"/>
                  </a:ext>
                </a:extLst>
              </a:tr>
              <a:tr h="304165">
                <a:tc>
                  <a:txBody>
                    <a:bodyPr/>
                    <a:lstStyle/>
                    <a:p>
                      <a:pPr algn="l">
                        <a:buNone/>
                      </a:pPr>
                      <a:r>
                        <a:rPr lang="en-US" sz="1600">
                          <a:solidFill>
                            <a:srgbClr val="000000"/>
                          </a:solidFill>
                          <a:latin typeface="宋体" panose="02010600030101010101" pitchFamily="2" charset="-122"/>
                        </a:rPr>
                        <a:t>Expo</a:t>
                      </a:r>
                      <a:endParaRPr lang="en-US" altLang="en-US" sz="16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600">
                          <a:solidFill>
                            <a:srgbClr val="000000"/>
                          </a:solidFill>
                          <a:latin typeface="宋体" panose="02010600030101010101" pitchFamily="2" charset="-122"/>
                        </a:rPr>
                        <a:t>AUC</a:t>
                      </a:r>
                      <a:endParaRPr lang="en-US" altLang="en-US" sz="16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600">
                          <a:solidFill>
                            <a:srgbClr val="000000"/>
                          </a:solidFill>
                          <a:latin typeface="宋体" panose="02010600030101010101" pitchFamily="2" charset="-122"/>
                        </a:rPr>
                        <a:t>0.75548</a:t>
                      </a:r>
                      <a:endParaRPr lang="en-US" altLang="en-US" sz="16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600">
                          <a:solidFill>
                            <a:srgbClr val="000000"/>
                          </a:solidFill>
                          <a:latin typeface="宋体" panose="02010600030101010101" pitchFamily="2" charset="-122"/>
                        </a:rPr>
                        <a:t>0.757071</a:t>
                      </a:r>
                      <a:endParaRPr lang="en-US" altLang="en-US" sz="16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600">
                          <a:solidFill>
                            <a:srgbClr val="000000"/>
                          </a:solidFill>
                          <a:latin typeface="宋体" panose="02010600030101010101" pitchFamily="2" charset="-122"/>
                        </a:rPr>
                        <a:t>0.781061</a:t>
                      </a:r>
                      <a:endParaRPr lang="en-US" altLang="en-US" sz="1600">
                        <a:solidFill>
                          <a:srgbClr val="000000"/>
                        </a:solidFill>
                        <a:latin typeface="宋体" panose="02010600030101010101" pitchFamily="2" charset="-122"/>
                      </a:endParaRPr>
                    </a:p>
                  </a:txBody>
                  <a:tcPr marL="12700" marR="12700" marT="12700" anchor="ctr">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5" name="Content Placeholder 2"/>
          <p:cNvSpPr txBox="1">
            <a:spLocks noGrp="1"/>
          </p:cNvSpPr>
          <p:nvPr/>
        </p:nvSpPr>
        <p:spPr>
          <a:xfrm>
            <a:off x="8758555" y="3328035"/>
            <a:ext cx="1770380" cy="582295"/>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zh-CN" sz="1600" dirty="0">
                <a:ea typeface="宋体" panose="02010600030101010101" pitchFamily="2" charset="-122"/>
                <a:sym typeface="+mn-ea"/>
              </a:rPr>
              <a:t>内存消耗</a:t>
            </a:r>
          </a:p>
        </p:txBody>
      </p:sp>
      <p:sp>
        <p:nvSpPr>
          <p:cNvPr id="6" name="Content Placeholder 2"/>
          <p:cNvSpPr txBox="1">
            <a:spLocks noGrp="1"/>
          </p:cNvSpPr>
          <p:nvPr/>
        </p:nvSpPr>
        <p:spPr>
          <a:xfrm>
            <a:off x="8416925" y="5927090"/>
            <a:ext cx="2308860" cy="582295"/>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zh-CN" sz="1600" dirty="0">
                <a:ea typeface="宋体" panose="02010600030101010101" pitchFamily="2" charset="-122"/>
                <a:sym typeface="+mn-ea"/>
              </a:rPr>
              <a:t>评估指标（</a:t>
            </a:r>
            <a:r>
              <a:rPr lang="en-US" altLang="zh-CN" sz="1600" dirty="0">
                <a:ea typeface="宋体" panose="02010600030101010101" pitchFamily="2" charset="-122"/>
                <a:sym typeface="+mn-ea"/>
              </a:rPr>
              <a:t>AUC</a:t>
            </a:r>
            <a:r>
              <a:rPr lang="zh-CN" altLang="en-US" sz="1600" dirty="0">
                <a:ea typeface="宋体" panose="02010600030101010101" pitchFamily="2" charset="-122"/>
                <a:sym typeface="+mn-ea"/>
              </a:rPr>
              <a:t>，</a:t>
            </a:r>
            <a:r>
              <a:rPr lang="en-US" altLang="zh-CN" sz="1600" dirty="0">
                <a:ea typeface="宋体" panose="02010600030101010101" pitchFamily="2" charset="-122"/>
                <a:sym typeface="+mn-ea"/>
              </a:rPr>
              <a:t>NDCG</a:t>
            </a:r>
            <a:r>
              <a:rPr lang="zh-CN" sz="1600" dirty="0">
                <a:ea typeface="宋体" panose="02010600030101010101" pitchFamily="2" charset="-122"/>
                <a:sym typeface="+mn-ea"/>
              </a:rPr>
              <a:t>）</a:t>
            </a:r>
          </a:p>
        </p:txBody>
      </p:sp>
    </p:spTree>
    <p:custDataLst>
      <p:tags r:id="rId1"/>
    </p:custData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fontScale="90000"/>
          </a:bodyPr>
          <a:lstStyle>
            <a:lvl1pPr>
              <a:defRPr>
                <a:solidFill>
                  <a:srgbClr val="C00000"/>
                </a:solidFill>
              </a:defRPr>
            </a:lvl1pPr>
          </a:lstStyle>
          <a:p>
            <a:r>
              <a:rPr lang="zh-CN" altLang="en-US" dirty="0">
                <a:ea typeface="宋体" panose="02010600030101010101" pitchFamily="2" charset="-122"/>
                <a:sym typeface="+mn-ea"/>
              </a:rPr>
              <a:t>Project A：员工离职预测</a:t>
            </a:r>
            <a:endParaRPr lang="en-US" altLang="zh-CN" dirty="0">
              <a:ea typeface="宋体" panose="02010600030101010101" pitchFamily="2" charset="-122"/>
              <a:sym typeface="+mn-ea"/>
            </a:endParaRPr>
          </a:p>
        </p:txBody>
      </p:sp>
      <p:sp>
        <p:nvSpPr>
          <p:cNvPr id="131" name="Content Placeholder 2"/>
          <p:cNvSpPr txBox="1">
            <a:spLocks noGrp="1"/>
          </p:cNvSpPr>
          <p:nvPr/>
        </p:nvSpPr>
        <p:spPr>
          <a:xfrm>
            <a:off x="384810" y="1325880"/>
            <a:ext cx="6188710"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zh-CN" sz="1800" dirty="0">
                <a:ea typeface="宋体" panose="02010600030101010101" pitchFamily="2" charset="-122"/>
                <a:sym typeface="+mn-ea"/>
              </a:rPr>
              <a:t>数据表字段：</a:t>
            </a:r>
            <a:endParaRPr sz="1800" dirty="0">
              <a:ea typeface="宋体" panose="02010600030101010101" pitchFamily="2" charset="-122"/>
              <a:sym typeface="+mn-ea"/>
            </a:endParaRPr>
          </a:p>
          <a:p>
            <a:pPr>
              <a:lnSpc>
                <a:spcPct val="150000"/>
              </a:lnSpc>
            </a:pPr>
            <a:endParaRPr sz="1800" dirty="0">
              <a:ea typeface="宋体" panose="02010600030101010101" pitchFamily="2" charset="-122"/>
              <a:sym typeface="+mn-ea"/>
            </a:endParaRPr>
          </a:p>
        </p:txBody>
      </p:sp>
      <p:graphicFrame>
        <p:nvGraphicFramePr>
          <p:cNvPr id="7" name="表格 6"/>
          <p:cNvGraphicFramePr/>
          <p:nvPr>
            <p:custDataLst>
              <p:tags r:id="rId2"/>
            </p:custDataLst>
          </p:nvPr>
        </p:nvGraphicFramePr>
        <p:xfrm>
          <a:off x="5933440" y="1896745"/>
          <a:ext cx="6248400" cy="4657090"/>
        </p:xfrm>
        <a:graphic>
          <a:graphicData uri="http://schemas.openxmlformats.org/drawingml/2006/table">
            <a:tbl>
              <a:tblPr firstRow="1" bandRow="1">
                <a:tableStyleId>{5C22544A-7EE6-4342-B048-85BDC9FD1C3A}</a:tableStyleId>
              </a:tblPr>
              <a:tblGrid>
                <a:gridCol w="2018030">
                  <a:extLst>
                    <a:ext uri="{9D8B030D-6E8A-4147-A177-3AD203B41FA5}">
                      <a16:colId xmlns:a16="http://schemas.microsoft.com/office/drawing/2014/main" val="20000"/>
                    </a:ext>
                  </a:extLst>
                </a:gridCol>
                <a:gridCol w="4230370">
                  <a:extLst>
                    <a:ext uri="{9D8B030D-6E8A-4147-A177-3AD203B41FA5}">
                      <a16:colId xmlns:a16="http://schemas.microsoft.com/office/drawing/2014/main" val="20001"/>
                    </a:ext>
                  </a:extLst>
                </a:gridCol>
              </a:tblGrid>
              <a:tr h="276225">
                <a:tc>
                  <a:txBody>
                    <a:bodyPr/>
                    <a:lstStyle/>
                    <a:p>
                      <a:pPr algn="l">
                        <a:buNone/>
                      </a:pPr>
                      <a:r>
                        <a:rPr lang="zh-CN" sz="1400" b="1">
                          <a:solidFill>
                            <a:srgbClr val="FFFFFF"/>
                          </a:solidFill>
                          <a:latin typeface="宋体" panose="02010600030101010101" pitchFamily="2" charset="-122"/>
                          <a:ea typeface="宋体" panose="02010600030101010101" pitchFamily="2" charset="-122"/>
                        </a:rPr>
                        <a:t>字段</a:t>
                      </a:r>
                      <a:endParaRPr lang="zh-CN" altLang="en-US" sz="1400" b="1">
                        <a:solidFill>
                          <a:srgbClr val="FFFFFF"/>
                        </a:solidFill>
                        <a:latin typeface="宋体" panose="02010600030101010101" pitchFamily="2" charset="-122"/>
                        <a:ea typeface="宋体" panose="02010600030101010101" pitchFamily="2" charset="-122"/>
                      </a:endParaRPr>
                    </a:p>
                  </a:txBody>
                  <a:tcPr marL="12700" marR="12700" marT="12700">
                    <a:lnL>
                      <a:noFill/>
                    </a:lnL>
                    <a:lnR w="19050">
                      <a:solidFill>
                        <a:srgbClr val="FFFFFF"/>
                      </a:solidFill>
                      <a:prstDash val="solid"/>
                    </a:lnR>
                    <a:lnT>
                      <a:noFill/>
                    </a:lnT>
                    <a:lnB>
                      <a:noFill/>
                    </a:lnB>
                    <a:lnTlToBr>
                      <a:noFill/>
                    </a:lnTlToBr>
                    <a:lnBlToTr>
                      <a:noFill/>
                    </a:lnBlToTr>
                    <a:solidFill>
                      <a:srgbClr val="404040"/>
                    </a:solidFill>
                  </a:tcPr>
                </a:tc>
                <a:tc>
                  <a:txBody>
                    <a:bodyPr/>
                    <a:lstStyle/>
                    <a:p>
                      <a:pPr algn="l">
                        <a:buNone/>
                      </a:pPr>
                      <a:r>
                        <a:rPr lang="zh-CN" sz="1400" b="1">
                          <a:solidFill>
                            <a:srgbClr val="FFFFFF"/>
                          </a:solidFill>
                          <a:latin typeface="宋体" panose="02010600030101010101" pitchFamily="2" charset="-122"/>
                          <a:ea typeface="宋体" panose="02010600030101010101" pitchFamily="2" charset="-122"/>
                        </a:rPr>
                        <a:t>定义</a:t>
                      </a:r>
                      <a:endParaRPr lang="zh-CN" altLang="en-US" sz="1400" b="1">
                        <a:solidFill>
                          <a:srgbClr val="FFFFFF"/>
                        </a:solidFill>
                        <a:latin typeface="宋体" panose="02010600030101010101" pitchFamily="2" charset="-122"/>
                        <a:ea typeface="宋体" panose="02010600030101010101" pitchFamily="2" charset="-122"/>
                      </a:endParaRPr>
                    </a:p>
                  </a:txBody>
                  <a:tcPr marL="12700" marR="12700" marT="12700">
                    <a:lnL w="19050">
                      <a:solidFill>
                        <a:srgbClr val="FFFFFF"/>
                      </a:solidFill>
                      <a:prstDash val="solid"/>
                    </a:lnL>
                    <a:lnR>
                      <a:noFill/>
                    </a:lnR>
                    <a:lnT>
                      <a:noFill/>
                    </a:lnT>
                    <a:lnB>
                      <a:noFill/>
                    </a:lnB>
                    <a:lnTlToBr>
                      <a:noFill/>
                    </a:lnTlToBr>
                    <a:lnBlToTr>
                      <a:noFill/>
                    </a:lnBlToTr>
                    <a:solidFill>
                      <a:srgbClr val="E34D4D"/>
                    </a:solidFill>
                  </a:tcPr>
                </a:tc>
                <a:extLst>
                  <a:ext uri="{0D108BD9-81ED-4DB2-BD59-A6C34878D82A}">
                    <a16:rowId xmlns:a16="http://schemas.microsoft.com/office/drawing/2014/main" val="10000"/>
                  </a:ext>
                </a:extLst>
              </a:tr>
              <a:tr h="492760">
                <a:tc>
                  <a:txBody>
                    <a:bodyPr/>
                    <a:lstStyle/>
                    <a:p>
                      <a:pPr algn="l">
                        <a:buNone/>
                      </a:pPr>
                      <a:r>
                        <a:rPr lang="en-US" sz="1400">
                          <a:solidFill>
                            <a:srgbClr val="000000"/>
                          </a:solidFill>
                          <a:latin typeface="Arial" panose="020B0604020202020204" charset="-122"/>
                        </a:rPr>
                        <a:t>JobInvolvement</a:t>
                      </a:r>
                      <a:endParaRPr lang="en-US" altLang="en-US" sz="1400">
                        <a:solidFill>
                          <a:srgbClr val="000000"/>
                        </a:solidFill>
                        <a:latin typeface="Arial" panose="020B0604020202020204" charset="-122"/>
                      </a:endParaRPr>
                    </a:p>
                  </a:txBody>
                  <a:tcPr marL="12700" marR="12700" marT="12700">
                    <a:lnL>
                      <a:noFill/>
                    </a:lnL>
                    <a:lnR w="19050">
                      <a:solidFill>
                        <a:srgbClr val="FFFFFF"/>
                      </a:solidFill>
                      <a:prstDash val="solid"/>
                    </a:lnR>
                    <a:lnT>
                      <a:noFill/>
                    </a:lnT>
                    <a:lnB>
                      <a:noFill/>
                    </a:lnB>
                    <a:lnTlToBr>
                      <a:noFill/>
                    </a:lnTlToBr>
                    <a:lnBlToTr>
                      <a:noFill/>
                    </a:lnBlToTr>
                    <a:solidFill>
                      <a:srgbClr val="FFFFFF"/>
                    </a:solidFill>
                  </a:tcPr>
                </a:tc>
                <a:tc>
                  <a:txBody>
                    <a:bodyPr/>
                    <a:lstStyle/>
                    <a:p>
                      <a:pPr algn="l">
                        <a:buNone/>
                      </a:pPr>
                      <a:r>
                        <a:rPr lang="zh-CN" sz="1400">
                          <a:solidFill>
                            <a:srgbClr val="000000"/>
                          </a:solidFill>
                          <a:latin typeface="Arial" panose="020B0604020202020204" pitchFamily="34" charset="0"/>
                          <a:ea typeface="Arial" panose="020B0604020202020204" charset="-122"/>
                        </a:rPr>
                        <a:t>员工工作投入度，从1到4，1为投入度最低，4为投入度最高</a:t>
                      </a:r>
                      <a:endParaRPr lang="zh-CN" altLang="en-US" sz="1400">
                        <a:solidFill>
                          <a:srgbClr val="000000"/>
                        </a:solidFill>
                        <a:latin typeface="Arial" panose="020B0604020202020204" pitchFamily="34" charset="0"/>
                        <a:ea typeface="Arial" panose="020B0604020202020204" charset="-122"/>
                      </a:endParaRPr>
                    </a:p>
                  </a:txBody>
                  <a:tcPr marL="12700" marR="12700" marT="12700">
                    <a:lnL w="19050">
                      <a:solidFill>
                        <a:srgbClr val="FFFFFF"/>
                      </a:solidFill>
                      <a:prstDash val="solid"/>
                    </a:lnL>
                    <a:lnR>
                      <a:noFill/>
                    </a:lnR>
                    <a:lnT>
                      <a:noFill/>
                    </a:lnT>
                    <a:lnB>
                      <a:noFill/>
                    </a:lnB>
                    <a:lnTlToBr>
                      <a:noFill/>
                    </a:lnTlToBr>
                    <a:lnBlToTr>
                      <a:noFill/>
                    </a:lnBlToTr>
                    <a:solidFill>
                      <a:srgbClr val="FFFFFF"/>
                    </a:solidFill>
                  </a:tcPr>
                </a:tc>
                <a:extLst>
                  <a:ext uri="{0D108BD9-81ED-4DB2-BD59-A6C34878D82A}">
                    <a16:rowId xmlns:a16="http://schemas.microsoft.com/office/drawing/2014/main" val="10001"/>
                  </a:ext>
                </a:extLst>
              </a:tr>
              <a:tr h="276225">
                <a:tc>
                  <a:txBody>
                    <a:bodyPr/>
                    <a:lstStyle/>
                    <a:p>
                      <a:pPr algn="l">
                        <a:buNone/>
                      </a:pPr>
                      <a:r>
                        <a:rPr lang="en-US" sz="1400">
                          <a:solidFill>
                            <a:srgbClr val="000000"/>
                          </a:solidFill>
                          <a:latin typeface="Arial" panose="020B0604020202020204" charset="-122"/>
                        </a:rPr>
                        <a:t>JobLevel</a:t>
                      </a:r>
                      <a:endParaRPr lang="en-US" altLang="en-US" sz="1400">
                        <a:solidFill>
                          <a:srgbClr val="000000"/>
                        </a:solidFill>
                        <a:latin typeface="Arial" panose="020B0604020202020204" charset="-122"/>
                      </a:endParaRPr>
                    </a:p>
                  </a:txBody>
                  <a:tcPr marL="12700" marR="12700" marT="12700">
                    <a:lnL>
                      <a:noFill/>
                    </a:lnL>
                    <a:lnR w="19050">
                      <a:solidFill>
                        <a:srgbClr val="FFFFFF"/>
                      </a:solidFill>
                      <a:prstDash val="solid"/>
                    </a:lnR>
                    <a:lnT>
                      <a:noFill/>
                    </a:lnT>
                    <a:lnB>
                      <a:noFill/>
                    </a:lnB>
                    <a:lnTlToBr>
                      <a:noFill/>
                    </a:lnTlToBr>
                    <a:lnBlToTr>
                      <a:noFill/>
                    </a:lnBlToTr>
                    <a:solidFill>
                      <a:srgbClr val="F2F2F2"/>
                    </a:solidFill>
                  </a:tcPr>
                </a:tc>
                <a:tc>
                  <a:txBody>
                    <a:bodyPr/>
                    <a:lstStyle/>
                    <a:p>
                      <a:pPr algn="l">
                        <a:buNone/>
                      </a:pPr>
                      <a:r>
                        <a:rPr lang="zh-CN" sz="1400">
                          <a:solidFill>
                            <a:srgbClr val="000000"/>
                          </a:solidFill>
                          <a:latin typeface="Arial" panose="020B0604020202020204" pitchFamily="34" charset="0"/>
                          <a:ea typeface="Arial" panose="020B0604020202020204" charset="-122"/>
                        </a:rPr>
                        <a:t>职业级别，从1到5，1为最低级别，5为最高级别</a:t>
                      </a:r>
                      <a:endParaRPr lang="zh-CN" altLang="en-US" sz="1400">
                        <a:solidFill>
                          <a:srgbClr val="000000"/>
                        </a:solidFill>
                        <a:latin typeface="Arial" panose="020B0604020202020204" pitchFamily="34" charset="0"/>
                        <a:ea typeface="Arial" panose="020B0604020202020204" charset="-122"/>
                      </a:endParaRPr>
                    </a:p>
                  </a:txBody>
                  <a:tcPr marL="12700" marR="12700" marT="12700">
                    <a:lnL w="19050">
                      <a:solidFill>
                        <a:srgbClr val="FFFFFF"/>
                      </a:solidFill>
                      <a:prstDash val="solid"/>
                    </a:lnL>
                    <a:lnR>
                      <a:noFill/>
                    </a:lnR>
                    <a:lnT>
                      <a:noFill/>
                    </a:lnT>
                    <a:lnB>
                      <a:noFill/>
                    </a:lnB>
                    <a:lnTlToBr>
                      <a:noFill/>
                    </a:lnTlToBr>
                    <a:lnBlToTr>
                      <a:noFill/>
                    </a:lnBlToTr>
                    <a:solidFill>
                      <a:srgbClr val="F2F2F2"/>
                    </a:solidFill>
                  </a:tcPr>
                </a:tc>
                <a:extLst>
                  <a:ext uri="{0D108BD9-81ED-4DB2-BD59-A6C34878D82A}">
                    <a16:rowId xmlns:a16="http://schemas.microsoft.com/office/drawing/2014/main" val="10002"/>
                  </a:ext>
                </a:extLst>
              </a:tr>
              <a:tr h="1360805">
                <a:tc>
                  <a:txBody>
                    <a:bodyPr/>
                    <a:lstStyle/>
                    <a:p>
                      <a:pPr algn="l">
                        <a:buNone/>
                      </a:pPr>
                      <a:r>
                        <a:rPr lang="en-US" sz="1400">
                          <a:solidFill>
                            <a:srgbClr val="000000"/>
                          </a:solidFill>
                          <a:latin typeface="Arial" panose="020B0604020202020204" charset="-122"/>
                        </a:rPr>
                        <a:t>JobRole</a:t>
                      </a:r>
                      <a:endParaRPr lang="en-US" altLang="en-US" sz="1400">
                        <a:solidFill>
                          <a:srgbClr val="000000"/>
                        </a:solidFill>
                        <a:latin typeface="Arial" panose="020B0604020202020204" charset="-122"/>
                      </a:endParaRPr>
                    </a:p>
                  </a:txBody>
                  <a:tcPr marL="12700" marR="12700" marT="12700">
                    <a:lnL>
                      <a:noFill/>
                    </a:lnL>
                    <a:lnR w="19050">
                      <a:solidFill>
                        <a:srgbClr val="FFFFFF"/>
                      </a:solidFill>
                      <a:prstDash val="solid"/>
                    </a:lnR>
                    <a:lnT>
                      <a:noFill/>
                    </a:lnT>
                    <a:lnB>
                      <a:noFill/>
                    </a:lnB>
                    <a:lnTlToBr>
                      <a:noFill/>
                    </a:lnTlToBr>
                    <a:lnBlToTr>
                      <a:noFill/>
                    </a:lnBlToTr>
                    <a:solidFill>
                      <a:srgbClr val="FFFFFF"/>
                    </a:solidFill>
                  </a:tcPr>
                </a:tc>
                <a:tc>
                  <a:txBody>
                    <a:bodyPr/>
                    <a:lstStyle/>
                    <a:p>
                      <a:pPr algn="l">
                        <a:buNone/>
                      </a:pPr>
                      <a:r>
                        <a:rPr lang="zh-CN" sz="1400">
                          <a:solidFill>
                            <a:srgbClr val="000000"/>
                          </a:solidFill>
                          <a:latin typeface="Arial" panose="020B0604020202020204" pitchFamily="34" charset="0"/>
                          <a:ea typeface="Arial" panose="020B0604020202020204" charset="-122"/>
                        </a:rPr>
                        <a:t>工作角色：Sales Executive销售主管，Research Scientist科学研究员，Laboratory Technician实验室技术员，Manufacturing Director制造总监，Healthcare Representative医疗代表，Manager经理，Sales Representative销售代表，Research Director研究总监，Human Resources人力资源</a:t>
                      </a:r>
                      <a:endParaRPr lang="zh-CN" altLang="en-US" sz="1400">
                        <a:solidFill>
                          <a:srgbClr val="000000"/>
                        </a:solidFill>
                        <a:latin typeface="Arial" panose="020B0604020202020204" pitchFamily="34" charset="0"/>
                        <a:ea typeface="Arial" panose="020B0604020202020204" charset="-122"/>
                      </a:endParaRPr>
                    </a:p>
                  </a:txBody>
                  <a:tcPr marL="12700" marR="12700" marT="12700">
                    <a:lnL w="19050">
                      <a:solidFill>
                        <a:srgbClr val="FFFFFF"/>
                      </a:solidFill>
                      <a:prstDash val="solid"/>
                    </a:lnL>
                    <a:lnR>
                      <a:noFill/>
                    </a:lnR>
                    <a:lnT>
                      <a:noFill/>
                    </a:lnT>
                    <a:lnB>
                      <a:noFill/>
                    </a:lnB>
                    <a:lnTlToBr>
                      <a:noFill/>
                    </a:lnTlToBr>
                    <a:lnBlToTr>
                      <a:noFill/>
                    </a:lnBlToTr>
                    <a:solidFill>
                      <a:srgbClr val="FFFFFF"/>
                    </a:solidFill>
                  </a:tcPr>
                </a:tc>
                <a:extLst>
                  <a:ext uri="{0D108BD9-81ED-4DB2-BD59-A6C34878D82A}">
                    <a16:rowId xmlns:a16="http://schemas.microsoft.com/office/drawing/2014/main" val="10003"/>
                  </a:ext>
                </a:extLst>
              </a:tr>
              <a:tr h="276225">
                <a:tc>
                  <a:txBody>
                    <a:bodyPr/>
                    <a:lstStyle/>
                    <a:p>
                      <a:pPr algn="l">
                        <a:buNone/>
                      </a:pPr>
                      <a:r>
                        <a:rPr lang="en-US" sz="1400">
                          <a:solidFill>
                            <a:srgbClr val="000000"/>
                          </a:solidFill>
                          <a:latin typeface="Arial" panose="020B0604020202020204" charset="-122"/>
                        </a:rPr>
                        <a:t>JobSatisfaction</a:t>
                      </a:r>
                      <a:endParaRPr lang="en-US" altLang="en-US" sz="1400">
                        <a:solidFill>
                          <a:srgbClr val="000000"/>
                        </a:solidFill>
                        <a:latin typeface="Arial" panose="020B0604020202020204" charset="-122"/>
                      </a:endParaRPr>
                    </a:p>
                  </a:txBody>
                  <a:tcPr marL="12700" marR="12700" marT="12700">
                    <a:lnL>
                      <a:noFill/>
                    </a:lnL>
                    <a:lnR w="19050">
                      <a:solidFill>
                        <a:srgbClr val="FFFFFF"/>
                      </a:solidFill>
                      <a:prstDash val="solid"/>
                    </a:lnR>
                    <a:lnT>
                      <a:noFill/>
                    </a:lnT>
                    <a:lnB>
                      <a:noFill/>
                    </a:lnB>
                    <a:lnTlToBr>
                      <a:noFill/>
                    </a:lnTlToBr>
                    <a:lnBlToTr>
                      <a:noFill/>
                    </a:lnBlToTr>
                    <a:solidFill>
                      <a:srgbClr val="F2F2F2"/>
                    </a:solidFill>
                  </a:tcPr>
                </a:tc>
                <a:tc>
                  <a:txBody>
                    <a:bodyPr/>
                    <a:lstStyle/>
                    <a:p>
                      <a:pPr algn="l">
                        <a:buNone/>
                      </a:pPr>
                      <a:r>
                        <a:rPr lang="zh-CN" sz="1400">
                          <a:solidFill>
                            <a:srgbClr val="000000"/>
                          </a:solidFill>
                          <a:latin typeface="Arial" panose="020B0604020202020204" pitchFamily="34" charset="0"/>
                          <a:ea typeface="Arial" panose="020B0604020202020204" charset="-122"/>
                        </a:rPr>
                        <a:t>工作满意度，从1到4，1代表满意度最低，4代表最高</a:t>
                      </a:r>
                      <a:endParaRPr lang="zh-CN" altLang="en-US" sz="1400">
                        <a:solidFill>
                          <a:srgbClr val="000000"/>
                        </a:solidFill>
                        <a:latin typeface="Arial" panose="020B0604020202020204" pitchFamily="34" charset="0"/>
                        <a:ea typeface="Arial" panose="020B0604020202020204" charset="-122"/>
                      </a:endParaRPr>
                    </a:p>
                  </a:txBody>
                  <a:tcPr marL="12700" marR="12700" marT="12700">
                    <a:lnL w="19050">
                      <a:solidFill>
                        <a:srgbClr val="FFFFFF"/>
                      </a:solidFill>
                      <a:prstDash val="solid"/>
                    </a:lnL>
                    <a:lnR>
                      <a:noFill/>
                    </a:lnR>
                    <a:lnT>
                      <a:noFill/>
                    </a:lnT>
                    <a:lnB>
                      <a:noFill/>
                    </a:lnB>
                    <a:lnTlToBr>
                      <a:noFill/>
                    </a:lnTlToBr>
                    <a:lnBlToTr>
                      <a:noFill/>
                    </a:lnBlToTr>
                    <a:solidFill>
                      <a:srgbClr val="F2F2F2"/>
                    </a:solidFill>
                  </a:tcPr>
                </a:tc>
                <a:extLst>
                  <a:ext uri="{0D108BD9-81ED-4DB2-BD59-A6C34878D82A}">
                    <a16:rowId xmlns:a16="http://schemas.microsoft.com/office/drawing/2014/main" val="10004"/>
                  </a:ext>
                </a:extLst>
              </a:tr>
              <a:tr h="492760">
                <a:tc>
                  <a:txBody>
                    <a:bodyPr/>
                    <a:lstStyle/>
                    <a:p>
                      <a:pPr algn="l">
                        <a:buNone/>
                      </a:pPr>
                      <a:r>
                        <a:rPr lang="en-US" sz="1400">
                          <a:solidFill>
                            <a:srgbClr val="000000"/>
                          </a:solidFill>
                          <a:latin typeface="Arial" panose="020B0604020202020204" charset="-122"/>
                        </a:rPr>
                        <a:t>MaritalStatus</a:t>
                      </a:r>
                      <a:endParaRPr lang="en-US" altLang="en-US" sz="1400">
                        <a:solidFill>
                          <a:srgbClr val="000000"/>
                        </a:solidFill>
                        <a:latin typeface="Arial" panose="020B0604020202020204" charset="-122"/>
                      </a:endParaRPr>
                    </a:p>
                  </a:txBody>
                  <a:tcPr marL="12700" marR="12700" marT="12700">
                    <a:lnL>
                      <a:noFill/>
                    </a:lnL>
                    <a:lnR w="19050">
                      <a:solidFill>
                        <a:srgbClr val="FFFFFF"/>
                      </a:solidFill>
                      <a:prstDash val="solid"/>
                    </a:lnR>
                    <a:lnT>
                      <a:noFill/>
                    </a:lnT>
                    <a:lnB>
                      <a:noFill/>
                    </a:lnB>
                    <a:lnTlToBr>
                      <a:noFill/>
                    </a:lnTlToBr>
                    <a:lnBlToTr>
                      <a:noFill/>
                    </a:lnBlToTr>
                    <a:solidFill>
                      <a:srgbClr val="FFFFFF"/>
                    </a:solidFill>
                  </a:tcPr>
                </a:tc>
                <a:tc>
                  <a:txBody>
                    <a:bodyPr/>
                    <a:lstStyle/>
                    <a:p>
                      <a:pPr algn="l">
                        <a:buNone/>
                      </a:pPr>
                      <a:r>
                        <a:rPr lang="zh-CN" sz="1400">
                          <a:solidFill>
                            <a:srgbClr val="000000"/>
                          </a:solidFill>
                          <a:latin typeface="Arial" panose="020B0604020202020204" pitchFamily="34" charset="0"/>
                          <a:ea typeface="Arial" panose="020B0604020202020204" charset="-122"/>
                        </a:rPr>
                        <a:t>员工婚姻状况，Single单身，Married已婚，Divorced离婚</a:t>
                      </a:r>
                      <a:endParaRPr lang="zh-CN" altLang="en-US" sz="1400">
                        <a:solidFill>
                          <a:srgbClr val="000000"/>
                        </a:solidFill>
                        <a:latin typeface="Arial" panose="020B0604020202020204" pitchFamily="34" charset="0"/>
                        <a:ea typeface="Arial" panose="020B0604020202020204" charset="-122"/>
                      </a:endParaRPr>
                    </a:p>
                  </a:txBody>
                  <a:tcPr marL="12700" marR="12700" marT="12700">
                    <a:lnL w="19050">
                      <a:solidFill>
                        <a:srgbClr val="FFFFFF"/>
                      </a:solidFill>
                      <a:prstDash val="solid"/>
                    </a:lnL>
                    <a:lnR>
                      <a:noFill/>
                    </a:lnR>
                    <a:lnT>
                      <a:noFill/>
                    </a:lnT>
                    <a:lnB>
                      <a:noFill/>
                    </a:lnB>
                    <a:lnTlToBr>
                      <a:noFill/>
                    </a:lnTlToBr>
                    <a:lnBlToTr>
                      <a:noFill/>
                    </a:lnBlToTr>
                    <a:solidFill>
                      <a:srgbClr val="FFFFFF"/>
                    </a:solidFill>
                  </a:tcPr>
                </a:tc>
                <a:extLst>
                  <a:ext uri="{0D108BD9-81ED-4DB2-BD59-A6C34878D82A}">
                    <a16:rowId xmlns:a16="http://schemas.microsoft.com/office/drawing/2014/main" val="10005"/>
                  </a:ext>
                </a:extLst>
              </a:tr>
              <a:tr h="276225">
                <a:tc>
                  <a:txBody>
                    <a:bodyPr/>
                    <a:lstStyle/>
                    <a:p>
                      <a:pPr algn="l">
                        <a:buNone/>
                      </a:pPr>
                      <a:r>
                        <a:rPr lang="en-US" sz="1400">
                          <a:solidFill>
                            <a:srgbClr val="000000"/>
                          </a:solidFill>
                          <a:latin typeface="Arial" panose="020B0604020202020204" charset="-122"/>
                        </a:rPr>
                        <a:t>MonthlyIncome</a:t>
                      </a:r>
                      <a:endParaRPr lang="en-US" altLang="en-US" sz="1400">
                        <a:solidFill>
                          <a:srgbClr val="000000"/>
                        </a:solidFill>
                        <a:latin typeface="Arial" panose="020B0604020202020204" charset="-122"/>
                      </a:endParaRPr>
                    </a:p>
                  </a:txBody>
                  <a:tcPr marL="12700" marR="12700" marT="12700">
                    <a:lnL>
                      <a:noFill/>
                    </a:lnL>
                    <a:lnR w="19050">
                      <a:solidFill>
                        <a:srgbClr val="FFFFFF"/>
                      </a:solidFill>
                      <a:prstDash val="solid"/>
                    </a:lnR>
                    <a:lnT>
                      <a:noFill/>
                    </a:lnT>
                    <a:lnB>
                      <a:noFill/>
                    </a:lnB>
                    <a:lnTlToBr>
                      <a:noFill/>
                    </a:lnTlToBr>
                    <a:lnBlToTr>
                      <a:noFill/>
                    </a:lnBlToTr>
                    <a:solidFill>
                      <a:srgbClr val="F2F2F2"/>
                    </a:solidFill>
                  </a:tcPr>
                </a:tc>
                <a:tc>
                  <a:txBody>
                    <a:bodyPr/>
                    <a:lstStyle/>
                    <a:p>
                      <a:pPr algn="l">
                        <a:buNone/>
                      </a:pPr>
                      <a:r>
                        <a:rPr lang="zh-CN" sz="1400">
                          <a:solidFill>
                            <a:srgbClr val="000000"/>
                          </a:solidFill>
                          <a:latin typeface="Arial" panose="020B0604020202020204" pitchFamily="34" charset="0"/>
                          <a:ea typeface="Arial" panose="020B0604020202020204" charset="-122"/>
                        </a:rPr>
                        <a:t>员工月收入，范围在1009到19999之间</a:t>
                      </a:r>
                      <a:endParaRPr lang="zh-CN" altLang="en-US" sz="1400">
                        <a:solidFill>
                          <a:srgbClr val="000000"/>
                        </a:solidFill>
                        <a:latin typeface="Arial" panose="020B0604020202020204" pitchFamily="34" charset="0"/>
                        <a:ea typeface="Arial" panose="020B0604020202020204" charset="-122"/>
                      </a:endParaRPr>
                    </a:p>
                  </a:txBody>
                  <a:tcPr marL="12700" marR="12700" marT="12700">
                    <a:lnL w="19050">
                      <a:solidFill>
                        <a:srgbClr val="FFFFFF"/>
                      </a:solidFill>
                      <a:prstDash val="solid"/>
                    </a:lnL>
                    <a:lnR>
                      <a:noFill/>
                    </a:lnR>
                    <a:lnT>
                      <a:noFill/>
                    </a:lnT>
                    <a:lnB>
                      <a:noFill/>
                    </a:lnB>
                    <a:lnTlToBr>
                      <a:noFill/>
                    </a:lnTlToBr>
                    <a:lnBlToTr>
                      <a:noFill/>
                    </a:lnBlToTr>
                    <a:solidFill>
                      <a:srgbClr val="F2F2F2"/>
                    </a:solidFill>
                  </a:tcPr>
                </a:tc>
                <a:extLst>
                  <a:ext uri="{0D108BD9-81ED-4DB2-BD59-A6C34878D82A}">
                    <a16:rowId xmlns:a16="http://schemas.microsoft.com/office/drawing/2014/main" val="10006"/>
                  </a:ext>
                </a:extLst>
              </a:tr>
              <a:tr h="377190">
                <a:tc>
                  <a:txBody>
                    <a:bodyPr/>
                    <a:lstStyle/>
                    <a:p>
                      <a:pPr algn="l">
                        <a:buNone/>
                      </a:pPr>
                      <a:r>
                        <a:rPr lang="en-US" sz="1400">
                          <a:solidFill>
                            <a:srgbClr val="000000"/>
                          </a:solidFill>
                          <a:latin typeface="Arial" panose="020B0604020202020204" charset="-122"/>
                        </a:rPr>
                        <a:t>NumCompaniesWorked</a:t>
                      </a:r>
                      <a:endParaRPr lang="en-US" altLang="en-US" sz="1400">
                        <a:solidFill>
                          <a:srgbClr val="000000"/>
                        </a:solidFill>
                        <a:latin typeface="Arial" panose="020B0604020202020204" charset="-122"/>
                      </a:endParaRPr>
                    </a:p>
                  </a:txBody>
                  <a:tcPr marL="12700" marR="12700" marT="12700">
                    <a:lnL>
                      <a:noFill/>
                    </a:lnL>
                    <a:lnR w="19050">
                      <a:solidFill>
                        <a:srgbClr val="FFFFFF"/>
                      </a:solidFill>
                      <a:prstDash val="solid"/>
                    </a:lnR>
                    <a:lnT>
                      <a:noFill/>
                    </a:lnT>
                    <a:lnB>
                      <a:noFill/>
                    </a:lnB>
                    <a:lnTlToBr>
                      <a:noFill/>
                    </a:lnTlToBr>
                    <a:lnBlToTr>
                      <a:noFill/>
                    </a:lnBlToTr>
                    <a:solidFill>
                      <a:srgbClr val="FFFFFF"/>
                    </a:solidFill>
                  </a:tcPr>
                </a:tc>
                <a:tc>
                  <a:txBody>
                    <a:bodyPr/>
                    <a:lstStyle/>
                    <a:p>
                      <a:pPr algn="l">
                        <a:buNone/>
                      </a:pPr>
                      <a:r>
                        <a:rPr lang="zh-CN" sz="1400">
                          <a:solidFill>
                            <a:srgbClr val="000000"/>
                          </a:solidFill>
                          <a:latin typeface="Arial" panose="020B0604020202020204" pitchFamily="34" charset="0"/>
                          <a:ea typeface="Arial" panose="020B0604020202020204" charset="-122"/>
                        </a:rPr>
                        <a:t>员工曾经工作过的公司数</a:t>
                      </a:r>
                      <a:endParaRPr lang="zh-CN" altLang="en-US" sz="1400">
                        <a:solidFill>
                          <a:srgbClr val="000000"/>
                        </a:solidFill>
                        <a:latin typeface="Arial" panose="020B0604020202020204" pitchFamily="34" charset="0"/>
                        <a:ea typeface="Arial" panose="020B0604020202020204" charset="-122"/>
                      </a:endParaRPr>
                    </a:p>
                  </a:txBody>
                  <a:tcPr marL="12700" marR="12700" marT="12700">
                    <a:lnL w="19050">
                      <a:solidFill>
                        <a:srgbClr val="FFFFFF"/>
                      </a:solidFill>
                      <a:prstDash val="solid"/>
                    </a:lnL>
                    <a:lnR>
                      <a:noFill/>
                    </a:lnR>
                    <a:lnT>
                      <a:noFill/>
                    </a:lnT>
                    <a:lnB>
                      <a:noFill/>
                    </a:lnB>
                    <a:lnTlToBr>
                      <a:noFill/>
                    </a:lnTlToBr>
                    <a:lnBlToTr>
                      <a:noFill/>
                    </a:lnBlToTr>
                    <a:solidFill>
                      <a:srgbClr val="FFFFFF"/>
                    </a:solidFill>
                  </a:tcPr>
                </a:tc>
                <a:extLst>
                  <a:ext uri="{0D108BD9-81ED-4DB2-BD59-A6C34878D82A}">
                    <a16:rowId xmlns:a16="http://schemas.microsoft.com/office/drawing/2014/main" val="10007"/>
                  </a:ext>
                </a:extLst>
              </a:tr>
              <a:tr h="276225">
                <a:tc>
                  <a:txBody>
                    <a:bodyPr/>
                    <a:lstStyle/>
                    <a:p>
                      <a:pPr algn="l">
                        <a:buNone/>
                      </a:pPr>
                      <a:r>
                        <a:rPr lang="en-US" sz="1400">
                          <a:solidFill>
                            <a:srgbClr val="000000"/>
                          </a:solidFill>
                          <a:latin typeface="Arial" panose="020B0604020202020204" charset="-122"/>
                        </a:rPr>
                        <a:t>Over18</a:t>
                      </a:r>
                      <a:endParaRPr lang="en-US" altLang="en-US" sz="1400">
                        <a:solidFill>
                          <a:srgbClr val="000000"/>
                        </a:solidFill>
                        <a:latin typeface="Arial" panose="020B0604020202020204" charset="-122"/>
                      </a:endParaRPr>
                    </a:p>
                  </a:txBody>
                  <a:tcPr marL="12700" marR="12700" marT="12700">
                    <a:lnL>
                      <a:noFill/>
                    </a:lnL>
                    <a:lnR w="19050">
                      <a:solidFill>
                        <a:srgbClr val="FFFFFF"/>
                      </a:solidFill>
                      <a:prstDash val="solid"/>
                    </a:lnR>
                    <a:lnT>
                      <a:noFill/>
                    </a:lnT>
                    <a:lnB>
                      <a:noFill/>
                    </a:lnB>
                    <a:lnTlToBr>
                      <a:noFill/>
                    </a:lnTlToBr>
                    <a:lnBlToTr>
                      <a:noFill/>
                    </a:lnBlToTr>
                    <a:solidFill>
                      <a:srgbClr val="F2F2F2"/>
                    </a:solidFill>
                  </a:tcPr>
                </a:tc>
                <a:tc>
                  <a:txBody>
                    <a:bodyPr/>
                    <a:lstStyle/>
                    <a:p>
                      <a:pPr algn="l">
                        <a:buNone/>
                      </a:pPr>
                      <a:r>
                        <a:rPr lang="zh-CN" sz="1400">
                          <a:solidFill>
                            <a:srgbClr val="000000"/>
                          </a:solidFill>
                          <a:latin typeface="Arial" panose="020B0604020202020204" pitchFamily="34" charset="0"/>
                          <a:ea typeface="Arial" panose="020B0604020202020204" charset="-122"/>
                        </a:rPr>
                        <a:t>年龄是否超过18岁</a:t>
                      </a:r>
                      <a:endParaRPr lang="zh-CN" altLang="en-US" sz="1400">
                        <a:solidFill>
                          <a:srgbClr val="000000"/>
                        </a:solidFill>
                        <a:latin typeface="Arial" panose="020B0604020202020204" pitchFamily="34" charset="0"/>
                        <a:ea typeface="Arial" panose="020B0604020202020204" charset="-122"/>
                      </a:endParaRPr>
                    </a:p>
                  </a:txBody>
                  <a:tcPr marL="12700" marR="12700" marT="12700">
                    <a:lnL w="19050">
                      <a:solidFill>
                        <a:srgbClr val="FFFFFF"/>
                      </a:solidFill>
                      <a:prstDash val="solid"/>
                    </a:lnL>
                    <a:lnR>
                      <a:noFill/>
                    </a:lnR>
                    <a:lnT>
                      <a:noFill/>
                    </a:lnT>
                    <a:lnB>
                      <a:noFill/>
                    </a:lnB>
                    <a:lnTlToBr>
                      <a:noFill/>
                    </a:lnTlToBr>
                    <a:lnBlToTr>
                      <a:noFill/>
                    </a:lnBlToTr>
                    <a:solidFill>
                      <a:srgbClr val="F2F2F2"/>
                    </a:solidFill>
                  </a:tcPr>
                </a:tc>
                <a:extLst>
                  <a:ext uri="{0D108BD9-81ED-4DB2-BD59-A6C34878D82A}">
                    <a16:rowId xmlns:a16="http://schemas.microsoft.com/office/drawing/2014/main" val="10008"/>
                  </a:ext>
                </a:extLst>
              </a:tr>
              <a:tr h="276225">
                <a:tc>
                  <a:txBody>
                    <a:bodyPr/>
                    <a:lstStyle/>
                    <a:p>
                      <a:pPr algn="l">
                        <a:buNone/>
                      </a:pPr>
                      <a:r>
                        <a:rPr lang="en-US" sz="1400">
                          <a:solidFill>
                            <a:srgbClr val="000000"/>
                          </a:solidFill>
                          <a:latin typeface="Arial" panose="020B0604020202020204" charset="-122"/>
                        </a:rPr>
                        <a:t>OverTime</a:t>
                      </a:r>
                      <a:endParaRPr lang="en-US" altLang="en-US" sz="1400">
                        <a:solidFill>
                          <a:srgbClr val="000000"/>
                        </a:solidFill>
                        <a:latin typeface="Arial" panose="020B0604020202020204" charset="-122"/>
                      </a:endParaRPr>
                    </a:p>
                  </a:txBody>
                  <a:tcPr marL="12700" marR="12700" marT="12700">
                    <a:lnL>
                      <a:noFill/>
                    </a:lnL>
                    <a:lnR w="19050">
                      <a:solidFill>
                        <a:srgbClr val="FFFFFF"/>
                      </a:solidFill>
                      <a:prstDash val="solid"/>
                    </a:lnR>
                    <a:lnT>
                      <a:noFill/>
                    </a:lnT>
                    <a:lnB>
                      <a:noFill/>
                    </a:lnB>
                    <a:lnTlToBr>
                      <a:noFill/>
                    </a:lnTlToBr>
                    <a:lnBlToTr>
                      <a:noFill/>
                    </a:lnBlToTr>
                    <a:solidFill>
                      <a:srgbClr val="FFFFFF"/>
                    </a:solidFill>
                  </a:tcPr>
                </a:tc>
                <a:tc>
                  <a:txBody>
                    <a:bodyPr/>
                    <a:lstStyle/>
                    <a:p>
                      <a:pPr algn="l">
                        <a:buNone/>
                      </a:pPr>
                      <a:r>
                        <a:rPr lang="zh-CN" sz="1400">
                          <a:solidFill>
                            <a:srgbClr val="000000"/>
                          </a:solidFill>
                          <a:latin typeface="Arial" panose="020B0604020202020204" pitchFamily="34" charset="0"/>
                          <a:ea typeface="Arial" panose="020B0604020202020204" charset="-122"/>
                        </a:rPr>
                        <a:t>是否加班，Yes表示加班，No表示不加班</a:t>
                      </a:r>
                      <a:endParaRPr lang="zh-CN" altLang="en-US" sz="1400">
                        <a:solidFill>
                          <a:srgbClr val="000000"/>
                        </a:solidFill>
                        <a:latin typeface="Arial" panose="020B0604020202020204" pitchFamily="34" charset="0"/>
                        <a:ea typeface="Arial" panose="020B0604020202020204" charset="-122"/>
                      </a:endParaRPr>
                    </a:p>
                  </a:txBody>
                  <a:tcPr marL="12700" marR="12700" marT="12700">
                    <a:lnL w="19050">
                      <a:solidFill>
                        <a:srgbClr val="FFFFFF"/>
                      </a:solidFill>
                      <a:prstDash val="solid"/>
                    </a:lnL>
                    <a:lnR>
                      <a:noFill/>
                    </a:lnR>
                    <a:lnT>
                      <a:noFill/>
                    </a:lnT>
                    <a:lnB>
                      <a:noFill/>
                    </a:lnB>
                    <a:lnTlToBr>
                      <a:noFill/>
                    </a:lnTlToBr>
                    <a:lnBlToTr>
                      <a:noFill/>
                    </a:lnBlToTr>
                    <a:solidFill>
                      <a:srgbClr val="FFFFFF"/>
                    </a:solidFill>
                  </a:tcPr>
                </a:tc>
                <a:extLst>
                  <a:ext uri="{0D108BD9-81ED-4DB2-BD59-A6C34878D82A}">
                    <a16:rowId xmlns:a16="http://schemas.microsoft.com/office/drawing/2014/main" val="10009"/>
                  </a:ext>
                </a:extLst>
              </a:tr>
              <a:tr h="276225">
                <a:tc>
                  <a:txBody>
                    <a:bodyPr/>
                    <a:lstStyle/>
                    <a:p>
                      <a:pPr algn="l">
                        <a:buNone/>
                      </a:pPr>
                      <a:r>
                        <a:rPr lang="en-US" sz="1400">
                          <a:solidFill>
                            <a:srgbClr val="000000"/>
                          </a:solidFill>
                          <a:latin typeface="Arial" panose="020B0604020202020204" charset="-122"/>
                        </a:rPr>
                        <a:t>PercentSalaryHike</a:t>
                      </a:r>
                      <a:endParaRPr lang="en-US" altLang="en-US" sz="1400">
                        <a:solidFill>
                          <a:srgbClr val="000000"/>
                        </a:solidFill>
                        <a:latin typeface="Arial" panose="020B0604020202020204" charset="-122"/>
                      </a:endParaRPr>
                    </a:p>
                  </a:txBody>
                  <a:tcPr marL="12700" marR="12700" marT="12700">
                    <a:lnL>
                      <a:noFill/>
                    </a:lnL>
                    <a:lnR w="19050">
                      <a:solidFill>
                        <a:srgbClr val="FFFFFF"/>
                      </a:solidFill>
                      <a:prstDash val="solid"/>
                    </a:lnR>
                    <a:lnT>
                      <a:noFill/>
                    </a:lnT>
                    <a:lnB>
                      <a:noFill/>
                    </a:lnB>
                    <a:lnTlToBr>
                      <a:noFill/>
                    </a:lnTlToBr>
                    <a:lnBlToTr>
                      <a:noFill/>
                    </a:lnBlToTr>
                    <a:solidFill>
                      <a:srgbClr val="F2F2F2"/>
                    </a:solidFill>
                  </a:tcPr>
                </a:tc>
                <a:tc>
                  <a:txBody>
                    <a:bodyPr/>
                    <a:lstStyle/>
                    <a:p>
                      <a:pPr algn="l">
                        <a:buNone/>
                      </a:pPr>
                      <a:r>
                        <a:rPr lang="zh-CN" sz="1400">
                          <a:solidFill>
                            <a:srgbClr val="000000"/>
                          </a:solidFill>
                          <a:latin typeface="Arial" panose="020B0604020202020204" pitchFamily="34" charset="0"/>
                          <a:ea typeface="Arial" panose="020B0604020202020204" charset="-122"/>
                        </a:rPr>
                        <a:t>工资提高的百分比</a:t>
                      </a:r>
                      <a:endParaRPr lang="zh-CN" altLang="en-US" sz="1400">
                        <a:solidFill>
                          <a:srgbClr val="000000"/>
                        </a:solidFill>
                        <a:latin typeface="Arial" panose="020B0604020202020204" pitchFamily="34" charset="0"/>
                        <a:ea typeface="Arial" panose="020B0604020202020204" charset="-122"/>
                      </a:endParaRPr>
                    </a:p>
                  </a:txBody>
                  <a:tcPr marL="12700" marR="12700" marT="12700">
                    <a:lnL w="19050">
                      <a:solidFill>
                        <a:srgbClr val="FFFFFF"/>
                      </a:solidFill>
                      <a:prstDash val="solid"/>
                    </a:lnL>
                    <a:lnR>
                      <a:noFill/>
                    </a:lnR>
                    <a:lnT>
                      <a:noFill/>
                    </a:lnT>
                    <a:lnB>
                      <a:noFill/>
                    </a:lnB>
                    <a:lnTlToBr>
                      <a:noFill/>
                    </a:lnTlToBr>
                    <a:lnBlToTr>
                      <a:noFill/>
                    </a:lnBlToTr>
                    <a:solidFill>
                      <a:srgbClr val="F2F2F2"/>
                    </a:solidFill>
                  </a:tcPr>
                </a:tc>
                <a:extLst>
                  <a:ext uri="{0D108BD9-81ED-4DB2-BD59-A6C34878D82A}">
                    <a16:rowId xmlns:a16="http://schemas.microsoft.com/office/drawing/2014/main" val="10010"/>
                  </a:ext>
                </a:extLst>
              </a:tr>
            </a:tbl>
          </a:graphicData>
        </a:graphic>
      </p:graphicFrame>
      <p:graphicFrame>
        <p:nvGraphicFramePr>
          <p:cNvPr id="3" name="表格 2"/>
          <p:cNvGraphicFramePr/>
          <p:nvPr>
            <p:custDataLst>
              <p:tags r:id="rId3"/>
            </p:custDataLst>
          </p:nvPr>
        </p:nvGraphicFramePr>
        <p:xfrm>
          <a:off x="77470" y="1896745"/>
          <a:ext cx="5830570" cy="4929505"/>
        </p:xfrm>
        <a:graphic>
          <a:graphicData uri="http://schemas.openxmlformats.org/drawingml/2006/table">
            <a:tbl>
              <a:tblPr firstRow="1" bandRow="1">
                <a:tableStyleId>{5C22544A-7EE6-4342-B048-85BDC9FD1C3A}</a:tableStyleId>
              </a:tblPr>
              <a:tblGrid>
                <a:gridCol w="1626870">
                  <a:extLst>
                    <a:ext uri="{9D8B030D-6E8A-4147-A177-3AD203B41FA5}">
                      <a16:colId xmlns:a16="http://schemas.microsoft.com/office/drawing/2014/main" val="20000"/>
                    </a:ext>
                  </a:extLst>
                </a:gridCol>
                <a:gridCol w="4203700">
                  <a:extLst>
                    <a:ext uri="{9D8B030D-6E8A-4147-A177-3AD203B41FA5}">
                      <a16:colId xmlns:a16="http://schemas.microsoft.com/office/drawing/2014/main" val="20001"/>
                    </a:ext>
                  </a:extLst>
                </a:gridCol>
              </a:tblGrid>
              <a:tr h="286385">
                <a:tc>
                  <a:txBody>
                    <a:bodyPr/>
                    <a:lstStyle/>
                    <a:p>
                      <a:pPr algn="l">
                        <a:buNone/>
                      </a:pPr>
                      <a:r>
                        <a:rPr lang="zh-CN" sz="1400" b="1">
                          <a:solidFill>
                            <a:srgbClr val="FFFFFF"/>
                          </a:solidFill>
                          <a:latin typeface="宋体" panose="02010600030101010101" pitchFamily="2" charset="-122"/>
                          <a:ea typeface="宋体" panose="02010600030101010101" pitchFamily="2" charset="-122"/>
                        </a:rPr>
                        <a:t>字段</a:t>
                      </a:r>
                      <a:endParaRPr lang="zh-CN" altLang="en-US" sz="1400" b="1">
                        <a:solidFill>
                          <a:srgbClr val="FFFFFF"/>
                        </a:solidFill>
                        <a:latin typeface="宋体" panose="02010600030101010101" pitchFamily="2" charset="-122"/>
                        <a:ea typeface="宋体" panose="02010600030101010101" pitchFamily="2" charset="-122"/>
                      </a:endParaRPr>
                    </a:p>
                  </a:txBody>
                  <a:tcPr marL="12700" marR="12700" marT="12700">
                    <a:lnL>
                      <a:noFill/>
                    </a:lnL>
                    <a:lnR w="19050">
                      <a:solidFill>
                        <a:srgbClr val="FFFFFF"/>
                      </a:solidFill>
                      <a:prstDash val="solid"/>
                    </a:lnR>
                    <a:lnT>
                      <a:noFill/>
                    </a:lnT>
                    <a:lnB>
                      <a:noFill/>
                    </a:lnB>
                    <a:lnTlToBr>
                      <a:noFill/>
                    </a:lnTlToBr>
                    <a:lnBlToTr>
                      <a:noFill/>
                    </a:lnBlToTr>
                    <a:solidFill>
                      <a:srgbClr val="404040"/>
                    </a:solidFill>
                  </a:tcPr>
                </a:tc>
                <a:tc>
                  <a:txBody>
                    <a:bodyPr/>
                    <a:lstStyle/>
                    <a:p>
                      <a:pPr algn="l">
                        <a:buNone/>
                      </a:pPr>
                      <a:r>
                        <a:rPr lang="zh-CN" sz="1400" b="1">
                          <a:solidFill>
                            <a:srgbClr val="FFFFFF"/>
                          </a:solidFill>
                          <a:latin typeface="宋体" panose="02010600030101010101" pitchFamily="2" charset="-122"/>
                          <a:ea typeface="宋体" panose="02010600030101010101" pitchFamily="2" charset="-122"/>
                        </a:rPr>
                        <a:t>定义</a:t>
                      </a:r>
                      <a:endParaRPr lang="zh-CN" altLang="en-US" sz="1400" b="1">
                        <a:solidFill>
                          <a:srgbClr val="FFFFFF"/>
                        </a:solidFill>
                        <a:latin typeface="宋体" panose="02010600030101010101" pitchFamily="2" charset="-122"/>
                        <a:ea typeface="宋体" panose="02010600030101010101" pitchFamily="2" charset="-122"/>
                      </a:endParaRPr>
                    </a:p>
                  </a:txBody>
                  <a:tcPr marL="12700" marR="12700" marT="12700">
                    <a:lnL w="19050">
                      <a:solidFill>
                        <a:srgbClr val="FFFFFF"/>
                      </a:solidFill>
                      <a:prstDash val="solid"/>
                    </a:lnL>
                    <a:lnR>
                      <a:noFill/>
                    </a:lnR>
                    <a:lnT>
                      <a:noFill/>
                    </a:lnT>
                    <a:lnB>
                      <a:noFill/>
                    </a:lnB>
                    <a:lnTlToBr>
                      <a:noFill/>
                    </a:lnTlToBr>
                    <a:lnBlToTr>
                      <a:noFill/>
                    </a:lnBlToTr>
                    <a:solidFill>
                      <a:srgbClr val="E34D4D"/>
                    </a:solidFill>
                  </a:tcPr>
                </a:tc>
                <a:extLst>
                  <a:ext uri="{0D108BD9-81ED-4DB2-BD59-A6C34878D82A}">
                    <a16:rowId xmlns:a16="http://schemas.microsoft.com/office/drawing/2014/main" val="10000"/>
                  </a:ext>
                </a:extLst>
              </a:tr>
              <a:tr h="287020">
                <a:tc>
                  <a:txBody>
                    <a:bodyPr/>
                    <a:lstStyle/>
                    <a:p>
                      <a:pPr algn="l">
                        <a:buNone/>
                      </a:pPr>
                      <a:r>
                        <a:rPr lang="en-US" sz="1400">
                          <a:solidFill>
                            <a:srgbClr val="404040"/>
                          </a:solidFill>
                          <a:latin typeface="Arial" panose="020B0604020202020204" charset="-122"/>
                        </a:rPr>
                        <a:t>Age</a:t>
                      </a:r>
                      <a:endParaRPr lang="en-US" altLang="en-US" sz="1400">
                        <a:solidFill>
                          <a:srgbClr val="404040"/>
                        </a:solidFill>
                        <a:latin typeface="Arial" panose="020B0604020202020204" charset="-122"/>
                      </a:endParaRPr>
                    </a:p>
                  </a:txBody>
                  <a:tcPr marL="12700" marR="12700" marT="12700">
                    <a:lnL>
                      <a:noFill/>
                    </a:lnL>
                    <a:lnR w="19050">
                      <a:solidFill>
                        <a:srgbClr val="FFFFFF"/>
                      </a:solidFill>
                      <a:prstDash val="solid"/>
                    </a:lnR>
                    <a:lnT>
                      <a:noFill/>
                    </a:lnT>
                    <a:lnB>
                      <a:noFill/>
                    </a:lnB>
                    <a:lnTlToBr>
                      <a:noFill/>
                    </a:lnTlToBr>
                    <a:lnBlToTr>
                      <a:noFill/>
                    </a:lnBlToTr>
                    <a:solidFill>
                      <a:srgbClr val="FFFFFF"/>
                    </a:solidFill>
                  </a:tcPr>
                </a:tc>
                <a:tc>
                  <a:txBody>
                    <a:bodyPr/>
                    <a:lstStyle/>
                    <a:p>
                      <a:pPr algn="l">
                        <a:buNone/>
                      </a:pPr>
                      <a:r>
                        <a:rPr lang="zh-CN" sz="1400">
                          <a:solidFill>
                            <a:srgbClr val="404040"/>
                          </a:solidFill>
                          <a:latin typeface="Arial" panose="020B0604020202020204" pitchFamily="34" charset="0"/>
                          <a:ea typeface="Arial" panose="020B0604020202020204" charset="-122"/>
                        </a:rPr>
                        <a:t>员工年龄</a:t>
                      </a:r>
                      <a:endParaRPr lang="zh-CN" altLang="en-US" sz="1400">
                        <a:solidFill>
                          <a:srgbClr val="404040"/>
                        </a:solidFill>
                        <a:latin typeface="Arial" panose="020B0604020202020204" pitchFamily="34" charset="0"/>
                        <a:ea typeface="Arial" panose="020B0604020202020204" charset="-122"/>
                      </a:endParaRPr>
                    </a:p>
                  </a:txBody>
                  <a:tcPr marL="12700" marR="12700" marT="12700">
                    <a:lnL w="19050">
                      <a:solidFill>
                        <a:srgbClr val="FFFFFF"/>
                      </a:solidFill>
                      <a:prstDash val="solid"/>
                    </a:lnL>
                    <a:lnR>
                      <a:noFill/>
                    </a:lnR>
                    <a:lnT>
                      <a:noFill/>
                    </a:lnT>
                    <a:lnB>
                      <a:noFill/>
                    </a:lnB>
                    <a:lnTlToBr>
                      <a:noFill/>
                    </a:lnTlToBr>
                    <a:lnBlToTr>
                      <a:noFill/>
                    </a:lnBlToTr>
                    <a:solidFill>
                      <a:srgbClr val="FFFFFF"/>
                    </a:solidFill>
                  </a:tcPr>
                </a:tc>
                <a:extLst>
                  <a:ext uri="{0D108BD9-81ED-4DB2-BD59-A6C34878D82A}">
                    <a16:rowId xmlns:a16="http://schemas.microsoft.com/office/drawing/2014/main" val="10001"/>
                  </a:ext>
                </a:extLst>
              </a:tr>
              <a:tr h="287020">
                <a:tc>
                  <a:txBody>
                    <a:bodyPr/>
                    <a:lstStyle/>
                    <a:p>
                      <a:pPr algn="l">
                        <a:buNone/>
                      </a:pPr>
                      <a:r>
                        <a:rPr lang="en-US" sz="1400">
                          <a:solidFill>
                            <a:srgbClr val="404040"/>
                          </a:solidFill>
                          <a:latin typeface="Arial" panose="020B0604020202020204" charset="-122"/>
                        </a:rPr>
                        <a:t>Attrition</a:t>
                      </a:r>
                      <a:endParaRPr lang="en-US" altLang="en-US" sz="1400">
                        <a:solidFill>
                          <a:srgbClr val="404040"/>
                        </a:solidFill>
                        <a:latin typeface="Arial" panose="020B0604020202020204" charset="-122"/>
                      </a:endParaRPr>
                    </a:p>
                  </a:txBody>
                  <a:tcPr marL="12700" marR="12700" marT="12700">
                    <a:lnL>
                      <a:noFill/>
                    </a:lnL>
                    <a:lnR w="19050">
                      <a:solidFill>
                        <a:srgbClr val="FFFFFF"/>
                      </a:solidFill>
                      <a:prstDash val="solid"/>
                    </a:lnR>
                    <a:lnT>
                      <a:noFill/>
                    </a:lnT>
                    <a:lnB>
                      <a:noFill/>
                    </a:lnB>
                    <a:lnTlToBr>
                      <a:noFill/>
                    </a:lnTlToBr>
                    <a:lnBlToTr>
                      <a:noFill/>
                    </a:lnBlToTr>
                    <a:solidFill>
                      <a:srgbClr val="F2F2F2"/>
                    </a:solidFill>
                  </a:tcPr>
                </a:tc>
                <a:tc>
                  <a:txBody>
                    <a:bodyPr/>
                    <a:lstStyle/>
                    <a:p>
                      <a:pPr algn="l">
                        <a:buNone/>
                      </a:pPr>
                      <a:r>
                        <a:rPr lang="zh-CN" sz="1400">
                          <a:solidFill>
                            <a:srgbClr val="404040"/>
                          </a:solidFill>
                          <a:latin typeface="Arial" panose="020B0604020202020204" pitchFamily="34" charset="0"/>
                          <a:ea typeface="Arial" panose="020B0604020202020204" charset="-122"/>
                        </a:rPr>
                        <a:t>员工是否已经离职，</a:t>
                      </a:r>
                      <a:r>
                        <a:rPr lang="en-US" altLang="zh-CN" sz="1400">
                          <a:solidFill>
                            <a:srgbClr val="404040"/>
                          </a:solidFill>
                          <a:latin typeface="Arial" panose="020B0604020202020204" pitchFamily="34" charset="0"/>
                          <a:ea typeface="Arial" panose="020B0604020202020204" charset="-122"/>
                        </a:rPr>
                        <a:t>Yes</a:t>
                      </a:r>
                      <a:r>
                        <a:rPr lang="zh-CN" sz="1400">
                          <a:solidFill>
                            <a:srgbClr val="404040"/>
                          </a:solidFill>
                          <a:latin typeface="Arial" panose="020B0604020202020204" pitchFamily="34" charset="0"/>
                          <a:ea typeface="Arial" panose="020B0604020202020204" charset="-122"/>
                        </a:rPr>
                        <a:t>表示离职，</a:t>
                      </a:r>
                      <a:r>
                        <a:rPr lang="en-US" altLang="zh-CN" sz="1400">
                          <a:solidFill>
                            <a:srgbClr val="404040"/>
                          </a:solidFill>
                          <a:latin typeface="Arial" panose="020B0604020202020204" pitchFamily="34" charset="0"/>
                          <a:ea typeface="Arial" panose="020B0604020202020204" charset="-122"/>
                        </a:rPr>
                        <a:t>No</a:t>
                      </a:r>
                      <a:r>
                        <a:rPr lang="zh-CN" sz="1400">
                          <a:solidFill>
                            <a:srgbClr val="404040"/>
                          </a:solidFill>
                          <a:latin typeface="Arial" panose="020B0604020202020204" pitchFamily="34" charset="0"/>
                          <a:ea typeface="Arial" panose="020B0604020202020204" charset="-122"/>
                        </a:rPr>
                        <a:t>表示未离职</a:t>
                      </a:r>
                      <a:endParaRPr lang="zh-CN" altLang="en-US" sz="1400">
                        <a:solidFill>
                          <a:srgbClr val="404040"/>
                        </a:solidFill>
                        <a:latin typeface="Arial" panose="020B0604020202020204" pitchFamily="34" charset="0"/>
                        <a:ea typeface="Arial" panose="020B0604020202020204" charset="-122"/>
                      </a:endParaRPr>
                    </a:p>
                  </a:txBody>
                  <a:tcPr marL="12700" marR="12700" marT="12700">
                    <a:lnL w="19050">
                      <a:solidFill>
                        <a:srgbClr val="FFFFFF"/>
                      </a:solidFill>
                      <a:prstDash val="solid"/>
                    </a:lnL>
                    <a:lnR>
                      <a:noFill/>
                    </a:lnR>
                    <a:lnT>
                      <a:noFill/>
                    </a:lnT>
                    <a:lnB>
                      <a:noFill/>
                    </a:lnB>
                    <a:lnTlToBr>
                      <a:noFill/>
                    </a:lnTlToBr>
                    <a:lnBlToTr>
                      <a:noFill/>
                    </a:lnBlToTr>
                    <a:solidFill>
                      <a:srgbClr val="F2F2F2"/>
                    </a:solidFill>
                  </a:tcPr>
                </a:tc>
                <a:extLst>
                  <a:ext uri="{0D108BD9-81ED-4DB2-BD59-A6C34878D82A}">
                    <a16:rowId xmlns:a16="http://schemas.microsoft.com/office/drawing/2014/main" val="10002"/>
                  </a:ext>
                </a:extLst>
              </a:tr>
              <a:tr h="511175">
                <a:tc>
                  <a:txBody>
                    <a:bodyPr/>
                    <a:lstStyle/>
                    <a:p>
                      <a:pPr algn="l">
                        <a:buNone/>
                      </a:pPr>
                      <a:r>
                        <a:rPr lang="en-US" sz="1400">
                          <a:solidFill>
                            <a:srgbClr val="404040"/>
                          </a:solidFill>
                          <a:latin typeface="Arial" panose="020B0604020202020204" charset="-122"/>
                        </a:rPr>
                        <a:t>BusinessTravel</a:t>
                      </a:r>
                      <a:endParaRPr lang="en-US" altLang="en-US" sz="1400">
                        <a:solidFill>
                          <a:srgbClr val="404040"/>
                        </a:solidFill>
                        <a:latin typeface="Arial" panose="020B0604020202020204" charset="-122"/>
                      </a:endParaRPr>
                    </a:p>
                  </a:txBody>
                  <a:tcPr marL="12700" marR="12700" marT="12700">
                    <a:lnL>
                      <a:noFill/>
                    </a:lnL>
                    <a:lnR w="19050">
                      <a:solidFill>
                        <a:srgbClr val="FFFFFF"/>
                      </a:solidFill>
                      <a:prstDash val="solid"/>
                    </a:lnR>
                    <a:lnT>
                      <a:noFill/>
                    </a:lnT>
                    <a:lnB>
                      <a:noFill/>
                    </a:lnB>
                    <a:lnTlToBr>
                      <a:noFill/>
                    </a:lnTlToBr>
                    <a:lnBlToTr>
                      <a:noFill/>
                    </a:lnBlToTr>
                    <a:solidFill>
                      <a:srgbClr val="FFFFFF"/>
                    </a:solidFill>
                  </a:tcPr>
                </a:tc>
                <a:tc>
                  <a:txBody>
                    <a:bodyPr/>
                    <a:lstStyle/>
                    <a:p>
                      <a:pPr algn="l">
                        <a:buNone/>
                      </a:pPr>
                      <a:r>
                        <a:rPr lang="zh-CN" sz="1400">
                          <a:solidFill>
                            <a:srgbClr val="404040"/>
                          </a:solidFill>
                          <a:latin typeface="Arial" panose="020B0604020202020204" pitchFamily="34" charset="0"/>
                          <a:ea typeface="Arial" panose="020B0604020202020204" charset="-122"/>
                        </a:rPr>
                        <a:t>商务差旅频率，Non-Travel不出差，Travel</a:t>
                      </a:r>
                      <a:r>
                        <a:rPr lang="en-US" sz="1400" i="1">
                          <a:solidFill>
                            <a:srgbClr val="404040"/>
                          </a:solidFill>
                          <a:latin typeface="Arial" panose="020B0604020202020204" charset="-122"/>
                        </a:rPr>
                        <a:t>Rarely不经常出差，Travel</a:t>
                      </a:r>
                      <a:r>
                        <a:rPr lang="en-US" sz="1400">
                          <a:solidFill>
                            <a:srgbClr val="404040"/>
                          </a:solidFill>
                          <a:latin typeface="Arial" panose="020B0604020202020204" charset="-122"/>
                        </a:rPr>
                        <a:t>Frequently经常出差</a:t>
                      </a:r>
                      <a:endParaRPr lang="en-US" altLang="en-US" sz="1400">
                        <a:solidFill>
                          <a:srgbClr val="404040"/>
                        </a:solidFill>
                        <a:latin typeface="Arial" panose="020B0604020202020204" charset="-122"/>
                      </a:endParaRPr>
                    </a:p>
                  </a:txBody>
                  <a:tcPr marL="12700" marR="12700" marT="12700">
                    <a:lnL w="19050">
                      <a:solidFill>
                        <a:srgbClr val="FFFFFF"/>
                      </a:solidFill>
                      <a:prstDash val="solid"/>
                    </a:lnL>
                    <a:lnR>
                      <a:noFill/>
                    </a:lnR>
                    <a:lnT>
                      <a:noFill/>
                    </a:lnT>
                    <a:lnB>
                      <a:noFill/>
                    </a:lnB>
                    <a:lnTlToBr>
                      <a:noFill/>
                    </a:lnTlToBr>
                    <a:lnBlToTr>
                      <a:noFill/>
                    </a:lnBlToTr>
                    <a:solidFill>
                      <a:srgbClr val="FFFFFF"/>
                    </a:solidFill>
                  </a:tcPr>
                </a:tc>
                <a:extLst>
                  <a:ext uri="{0D108BD9-81ED-4DB2-BD59-A6C34878D82A}">
                    <a16:rowId xmlns:a16="http://schemas.microsoft.com/office/drawing/2014/main" val="10003"/>
                  </a:ext>
                </a:extLst>
              </a:tr>
              <a:tr h="271145">
                <a:tc>
                  <a:txBody>
                    <a:bodyPr/>
                    <a:lstStyle/>
                    <a:p>
                      <a:pPr algn="l">
                        <a:buNone/>
                      </a:pPr>
                      <a:r>
                        <a:rPr lang="en-US" altLang="en-US" sz="1400">
                          <a:solidFill>
                            <a:srgbClr val="404040"/>
                          </a:solidFill>
                          <a:latin typeface="Arial" panose="020B0604020202020204" charset="-122"/>
                        </a:rPr>
                        <a:t>DailyRate</a:t>
                      </a:r>
                    </a:p>
                  </a:txBody>
                  <a:tcPr marL="12700" marR="12700" marT="12700">
                    <a:lnL>
                      <a:noFill/>
                    </a:lnL>
                    <a:lnR w="19050">
                      <a:solidFill>
                        <a:srgbClr val="FFFFFF"/>
                      </a:solidFill>
                      <a:prstDash val="solid"/>
                    </a:lnR>
                    <a:lnT>
                      <a:noFill/>
                    </a:lnT>
                    <a:lnB>
                      <a:noFill/>
                    </a:lnB>
                    <a:lnTlToBr>
                      <a:noFill/>
                    </a:lnTlToBr>
                    <a:lnBlToTr>
                      <a:noFill/>
                    </a:lnBlToTr>
                    <a:solidFill>
                      <a:srgbClr val="F2F2F2"/>
                    </a:solidFill>
                  </a:tcPr>
                </a:tc>
                <a:tc>
                  <a:txBody>
                    <a:bodyPr/>
                    <a:lstStyle/>
                    <a:p>
                      <a:pPr algn="l">
                        <a:buNone/>
                      </a:pPr>
                      <a:r>
                        <a:rPr lang="zh-CN" altLang="zh-CN" sz="1400">
                          <a:solidFill>
                            <a:srgbClr val="404040"/>
                          </a:solidFill>
                          <a:latin typeface="Arial" panose="020B0604020202020204" pitchFamily="34" charset="0"/>
                          <a:ea typeface="宋体" panose="02010600030101010101" pitchFamily="2" charset="-122"/>
                        </a:rPr>
                        <a:t>平均日工资</a:t>
                      </a:r>
                    </a:p>
                  </a:txBody>
                  <a:tcPr marL="12700" marR="12700" marT="12700">
                    <a:lnL w="19050">
                      <a:solidFill>
                        <a:srgbClr val="FFFFFF"/>
                      </a:solidFill>
                      <a:prstDash val="solid"/>
                    </a:lnL>
                    <a:lnR>
                      <a:noFill/>
                    </a:lnR>
                    <a:lnT>
                      <a:noFill/>
                    </a:lnT>
                    <a:lnB>
                      <a:noFill/>
                    </a:lnB>
                    <a:lnTlToBr>
                      <a:noFill/>
                    </a:lnTlToBr>
                    <a:lnBlToTr>
                      <a:noFill/>
                    </a:lnBlToTr>
                    <a:solidFill>
                      <a:srgbClr val="F2F2F2"/>
                    </a:solidFill>
                  </a:tcPr>
                </a:tc>
                <a:extLst>
                  <a:ext uri="{0D108BD9-81ED-4DB2-BD59-A6C34878D82A}">
                    <a16:rowId xmlns:a16="http://schemas.microsoft.com/office/drawing/2014/main" val="10004"/>
                  </a:ext>
                </a:extLst>
              </a:tr>
              <a:tr h="511175">
                <a:tc>
                  <a:txBody>
                    <a:bodyPr/>
                    <a:lstStyle/>
                    <a:p>
                      <a:pPr algn="l">
                        <a:buNone/>
                      </a:pPr>
                      <a:r>
                        <a:rPr lang="en-US" sz="1400">
                          <a:solidFill>
                            <a:srgbClr val="404040"/>
                          </a:solidFill>
                          <a:latin typeface="Arial" panose="020B0604020202020204" charset="-122"/>
                        </a:rPr>
                        <a:t>Department</a:t>
                      </a:r>
                      <a:endParaRPr lang="en-US" altLang="en-US" sz="1400">
                        <a:solidFill>
                          <a:srgbClr val="404040"/>
                        </a:solidFill>
                        <a:latin typeface="Arial" panose="020B0604020202020204" charset="-122"/>
                      </a:endParaRPr>
                    </a:p>
                  </a:txBody>
                  <a:tcPr marL="12700" marR="12700" marT="12700">
                    <a:lnL>
                      <a:noFill/>
                    </a:lnL>
                    <a:lnR w="19050">
                      <a:solidFill>
                        <a:srgbClr val="FFFFFF"/>
                      </a:solidFill>
                      <a:prstDash val="solid"/>
                    </a:lnR>
                    <a:lnT>
                      <a:noFill/>
                    </a:lnT>
                    <a:lnB>
                      <a:noFill/>
                    </a:lnB>
                    <a:lnTlToBr>
                      <a:noFill/>
                    </a:lnTlToBr>
                    <a:lnBlToTr>
                      <a:noFill/>
                    </a:lnBlToTr>
                    <a:solidFill>
                      <a:srgbClr val="FFFFFF"/>
                    </a:solidFill>
                  </a:tcPr>
                </a:tc>
                <a:tc>
                  <a:txBody>
                    <a:bodyPr/>
                    <a:lstStyle/>
                    <a:p>
                      <a:pPr algn="l">
                        <a:buNone/>
                      </a:pPr>
                      <a:r>
                        <a:rPr lang="zh-CN" sz="1400">
                          <a:solidFill>
                            <a:srgbClr val="404040"/>
                          </a:solidFill>
                          <a:latin typeface="Arial" panose="020B0604020202020204" pitchFamily="34" charset="0"/>
                          <a:ea typeface="Arial" panose="020B0604020202020204" charset="-122"/>
                        </a:rPr>
                        <a:t>员工所在部门，Sales销售部，Research &amp; Development研发部，Human Resources人力资源部</a:t>
                      </a:r>
                      <a:endParaRPr lang="zh-CN" altLang="en-US" sz="1400">
                        <a:solidFill>
                          <a:srgbClr val="404040"/>
                        </a:solidFill>
                        <a:latin typeface="Arial" panose="020B0604020202020204" pitchFamily="34" charset="0"/>
                        <a:ea typeface="Arial" panose="020B0604020202020204" charset="-122"/>
                      </a:endParaRPr>
                    </a:p>
                  </a:txBody>
                  <a:tcPr marL="12700" marR="12700" marT="12700">
                    <a:lnL w="19050">
                      <a:solidFill>
                        <a:srgbClr val="FFFFFF"/>
                      </a:solidFill>
                      <a:prstDash val="solid"/>
                    </a:lnL>
                    <a:lnR>
                      <a:noFill/>
                    </a:lnR>
                    <a:lnT>
                      <a:noFill/>
                    </a:lnT>
                    <a:lnB>
                      <a:noFill/>
                    </a:lnB>
                    <a:lnTlToBr>
                      <a:noFill/>
                    </a:lnTlToBr>
                    <a:lnBlToTr>
                      <a:noFill/>
                    </a:lnBlToTr>
                    <a:solidFill>
                      <a:srgbClr val="FFFFFF"/>
                    </a:solidFill>
                  </a:tcPr>
                </a:tc>
                <a:extLst>
                  <a:ext uri="{0D108BD9-81ED-4DB2-BD59-A6C34878D82A}">
                    <a16:rowId xmlns:a16="http://schemas.microsoft.com/office/drawing/2014/main" val="10005"/>
                  </a:ext>
                </a:extLst>
              </a:tr>
              <a:tr h="486410">
                <a:tc>
                  <a:txBody>
                    <a:bodyPr/>
                    <a:lstStyle/>
                    <a:p>
                      <a:pPr algn="l">
                        <a:buNone/>
                      </a:pPr>
                      <a:r>
                        <a:rPr lang="en-US" sz="1400">
                          <a:solidFill>
                            <a:srgbClr val="404040"/>
                          </a:solidFill>
                          <a:latin typeface="Arial" panose="020B0604020202020204" charset="-122"/>
                        </a:rPr>
                        <a:t>DistanceFromHome</a:t>
                      </a:r>
                      <a:endParaRPr lang="en-US" altLang="en-US" sz="1400">
                        <a:solidFill>
                          <a:srgbClr val="404040"/>
                        </a:solidFill>
                        <a:latin typeface="Arial" panose="020B0604020202020204" charset="-122"/>
                      </a:endParaRPr>
                    </a:p>
                  </a:txBody>
                  <a:tcPr marL="12700" marR="12700" marT="12700">
                    <a:lnL>
                      <a:noFill/>
                    </a:lnL>
                    <a:lnR w="19050">
                      <a:solidFill>
                        <a:srgbClr val="FFFFFF"/>
                      </a:solidFill>
                      <a:prstDash val="solid"/>
                    </a:lnR>
                    <a:lnT>
                      <a:noFill/>
                    </a:lnT>
                    <a:lnB>
                      <a:noFill/>
                    </a:lnB>
                    <a:lnTlToBr>
                      <a:noFill/>
                    </a:lnTlToBr>
                    <a:lnBlToTr>
                      <a:noFill/>
                    </a:lnBlToTr>
                    <a:solidFill>
                      <a:srgbClr val="F2F2F2"/>
                    </a:solidFill>
                  </a:tcPr>
                </a:tc>
                <a:tc>
                  <a:txBody>
                    <a:bodyPr/>
                    <a:lstStyle/>
                    <a:p>
                      <a:pPr algn="l">
                        <a:buNone/>
                      </a:pPr>
                      <a:r>
                        <a:rPr lang="zh-CN" sz="1400">
                          <a:solidFill>
                            <a:srgbClr val="404040"/>
                          </a:solidFill>
                          <a:latin typeface="Arial" panose="020B0604020202020204" pitchFamily="34" charset="0"/>
                          <a:ea typeface="Arial" panose="020B0604020202020204" charset="-122"/>
                        </a:rPr>
                        <a:t>公司跟家庭住址的距离，从1到29，1表示最近，29表示最远</a:t>
                      </a:r>
                      <a:endParaRPr lang="zh-CN" altLang="en-US" sz="1400">
                        <a:solidFill>
                          <a:srgbClr val="404040"/>
                        </a:solidFill>
                        <a:latin typeface="Arial" panose="020B0604020202020204" pitchFamily="34" charset="0"/>
                        <a:ea typeface="Arial" panose="020B0604020202020204" charset="-122"/>
                      </a:endParaRPr>
                    </a:p>
                  </a:txBody>
                  <a:tcPr marL="12700" marR="12700" marT="12700">
                    <a:lnL w="19050">
                      <a:solidFill>
                        <a:srgbClr val="FFFFFF"/>
                      </a:solidFill>
                      <a:prstDash val="solid"/>
                    </a:lnL>
                    <a:lnR>
                      <a:noFill/>
                    </a:lnR>
                    <a:lnT>
                      <a:noFill/>
                    </a:lnT>
                    <a:lnB>
                      <a:noFill/>
                    </a:lnB>
                    <a:lnTlToBr>
                      <a:noFill/>
                    </a:lnTlToBr>
                    <a:lnBlToTr>
                      <a:noFill/>
                    </a:lnBlToTr>
                    <a:solidFill>
                      <a:srgbClr val="F2F2F2"/>
                    </a:solidFill>
                  </a:tcPr>
                </a:tc>
                <a:extLst>
                  <a:ext uri="{0D108BD9-81ED-4DB2-BD59-A6C34878D82A}">
                    <a16:rowId xmlns:a16="http://schemas.microsoft.com/office/drawing/2014/main" val="10006"/>
                  </a:ext>
                </a:extLst>
              </a:tr>
              <a:tr h="286385">
                <a:tc>
                  <a:txBody>
                    <a:bodyPr/>
                    <a:lstStyle/>
                    <a:p>
                      <a:pPr algn="l">
                        <a:buNone/>
                      </a:pPr>
                      <a:r>
                        <a:rPr lang="en-US" sz="1400">
                          <a:solidFill>
                            <a:srgbClr val="404040"/>
                          </a:solidFill>
                          <a:latin typeface="Arial" panose="020B0604020202020204" charset="-122"/>
                        </a:rPr>
                        <a:t>Education</a:t>
                      </a:r>
                      <a:endParaRPr lang="en-US" altLang="en-US" sz="1400">
                        <a:solidFill>
                          <a:srgbClr val="404040"/>
                        </a:solidFill>
                        <a:latin typeface="Arial" panose="020B0604020202020204" charset="-122"/>
                      </a:endParaRPr>
                    </a:p>
                  </a:txBody>
                  <a:tcPr marL="12700" marR="12700" marT="12700">
                    <a:lnL>
                      <a:noFill/>
                    </a:lnL>
                    <a:lnR w="19050">
                      <a:solidFill>
                        <a:srgbClr val="FFFFFF"/>
                      </a:solidFill>
                      <a:prstDash val="solid"/>
                    </a:lnR>
                    <a:lnT>
                      <a:noFill/>
                    </a:lnT>
                    <a:lnB>
                      <a:noFill/>
                    </a:lnB>
                    <a:lnTlToBr>
                      <a:noFill/>
                    </a:lnTlToBr>
                    <a:lnBlToTr>
                      <a:noFill/>
                    </a:lnBlToTr>
                    <a:solidFill>
                      <a:srgbClr val="FFFFFF"/>
                    </a:solidFill>
                  </a:tcPr>
                </a:tc>
                <a:tc>
                  <a:txBody>
                    <a:bodyPr/>
                    <a:lstStyle/>
                    <a:p>
                      <a:pPr algn="l">
                        <a:buNone/>
                      </a:pPr>
                      <a:r>
                        <a:rPr lang="zh-CN" sz="1400">
                          <a:solidFill>
                            <a:srgbClr val="404040"/>
                          </a:solidFill>
                          <a:latin typeface="Arial" panose="020B0604020202020204" pitchFamily="34" charset="0"/>
                          <a:ea typeface="Arial" panose="020B0604020202020204" charset="-122"/>
                        </a:rPr>
                        <a:t>员工的教育程度，从1到5，5表示教育程度最高</a:t>
                      </a:r>
                      <a:endParaRPr lang="zh-CN" altLang="en-US" sz="1400">
                        <a:solidFill>
                          <a:srgbClr val="404040"/>
                        </a:solidFill>
                        <a:latin typeface="Arial" panose="020B0604020202020204" pitchFamily="34" charset="0"/>
                        <a:ea typeface="Arial" panose="020B0604020202020204" charset="-122"/>
                      </a:endParaRPr>
                    </a:p>
                  </a:txBody>
                  <a:tcPr marL="12700" marR="12700" marT="12700">
                    <a:lnL w="19050">
                      <a:solidFill>
                        <a:srgbClr val="FFFFFF"/>
                      </a:solidFill>
                      <a:prstDash val="solid"/>
                    </a:lnL>
                    <a:lnR>
                      <a:noFill/>
                    </a:lnR>
                    <a:lnT>
                      <a:noFill/>
                    </a:lnT>
                    <a:lnB>
                      <a:noFill/>
                    </a:lnB>
                    <a:lnTlToBr>
                      <a:noFill/>
                    </a:lnTlToBr>
                    <a:lnBlToTr>
                      <a:noFill/>
                    </a:lnBlToTr>
                    <a:solidFill>
                      <a:srgbClr val="FFFFFF"/>
                    </a:solidFill>
                  </a:tcPr>
                </a:tc>
                <a:extLst>
                  <a:ext uri="{0D108BD9-81ED-4DB2-BD59-A6C34878D82A}">
                    <a16:rowId xmlns:a16="http://schemas.microsoft.com/office/drawing/2014/main" val="10007"/>
                  </a:ext>
                </a:extLst>
              </a:tr>
              <a:tr h="916940">
                <a:tc>
                  <a:txBody>
                    <a:bodyPr/>
                    <a:lstStyle/>
                    <a:p>
                      <a:pPr algn="l">
                        <a:buNone/>
                      </a:pPr>
                      <a:r>
                        <a:rPr lang="en-US" sz="1400">
                          <a:solidFill>
                            <a:srgbClr val="404040"/>
                          </a:solidFill>
                          <a:latin typeface="Arial" panose="020B0604020202020204" charset="-122"/>
                        </a:rPr>
                        <a:t>EducationField</a:t>
                      </a:r>
                      <a:endParaRPr lang="en-US" altLang="en-US" sz="1400">
                        <a:solidFill>
                          <a:srgbClr val="404040"/>
                        </a:solidFill>
                        <a:latin typeface="Arial" panose="020B0604020202020204" charset="-122"/>
                      </a:endParaRPr>
                    </a:p>
                  </a:txBody>
                  <a:tcPr marL="12700" marR="12700" marT="12700">
                    <a:lnL>
                      <a:noFill/>
                    </a:lnL>
                    <a:lnR w="19050">
                      <a:solidFill>
                        <a:srgbClr val="FFFFFF"/>
                      </a:solidFill>
                      <a:prstDash val="solid"/>
                    </a:lnR>
                    <a:lnT>
                      <a:noFill/>
                    </a:lnT>
                    <a:lnB>
                      <a:noFill/>
                    </a:lnB>
                    <a:lnTlToBr>
                      <a:noFill/>
                    </a:lnTlToBr>
                    <a:lnBlToTr>
                      <a:noFill/>
                    </a:lnBlToTr>
                    <a:solidFill>
                      <a:srgbClr val="F2F2F2"/>
                    </a:solidFill>
                  </a:tcPr>
                </a:tc>
                <a:tc>
                  <a:txBody>
                    <a:bodyPr/>
                    <a:lstStyle/>
                    <a:p>
                      <a:pPr algn="l">
                        <a:buNone/>
                      </a:pPr>
                      <a:r>
                        <a:rPr lang="zh-CN" sz="1400">
                          <a:solidFill>
                            <a:srgbClr val="404040"/>
                          </a:solidFill>
                          <a:latin typeface="Arial" panose="020B0604020202020204" pitchFamily="34" charset="0"/>
                          <a:ea typeface="Arial" panose="020B0604020202020204" charset="-122"/>
                        </a:rPr>
                        <a:t>员工所学习的专业领域，Life Sciences表示生命科学，Medical表示医疗，Marketing表示市场营销，Technical Degree表示技术学位，Human Resources表示人力资源，Other表示其他</a:t>
                      </a:r>
                      <a:endParaRPr lang="zh-CN" altLang="en-US" sz="1400">
                        <a:solidFill>
                          <a:srgbClr val="404040"/>
                        </a:solidFill>
                        <a:latin typeface="Arial" panose="020B0604020202020204" pitchFamily="34" charset="0"/>
                        <a:ea typeface="Arial" panose="020B0604020202020204" charset="-122"/>
                      </a:endParaRPr>
                    </a:p>
                  </a:txBody>
                  <a:tcPr marL="12700" marR="12700" marT="12700">
                    <a:lnL w="19050">
                      <a:solidFill>
                        <a:srgbClr val="FFFFFF"/>
                      </a:solidFill>
                      <a:prstDash val="solid"/>
                    </a:lnL>
                    <a:lnR>
                      <a:noFill/>
                    </a:lnR>
                    <a:lnT>
                      <a:noFill/>
                    </a:lnT>
                    <a:lnB>
                      <a:noFill/>
                    </a:lnB>
                    <a:lnTlToBr>
                      <a:noFill/>
                    </a:lnTlToBr>
                    <a:lnBlToTr>
                      <a:noFill/>
                    </a:lnBlToTr>
                    <a:solidFill>
                      <a:srgbClr val="F2F2F2"/>
                    </a:solidFill>
                  </a:tcPr>
                </a:tc>
                <a:extLst>
                  <a:ext uri="{0D108BD9-81ED-4DB2-BD59-A6C34878D82A}">
                    <a16:rowId xmlns:a16="http://schemas.microsoft.com/office/drawing/2014/main" val="10008"/>
                  </a:ext>
                </a:extLst>
              </a:tr>
              <a:tr h="287020">
                <a:tc>
                  <a:txBody>
                    <a:bodyPr/>
                    <a:lstStyle/>
                    <a:p>
                      <a:pPr algn="l">
                        <a:buNone/>
                      </a:pPr>
                      <a:r>
                        <a:rPr lang="en-US" sz="1400">
                          <a:solidFill>
                            <a:srgbClr val="404040"/>
                          </a:solidFill>
                          <a:latin typeface="Arial" panose="020B0604020202020204" charset="-122"/>
                        </a:rPr>
                        <a:t>EmployeeNumber</a:t>
                      </a:r>
                      <a:endParaRPr lang="en-US" altLang="en-US" sz="1400">
                        <a:solidFill>
                          <a:srgbClr val="404040"/>
                        </a:solidFill>
                        <a:latin typeface="Arial" panose="020B0604020202020204" charset="-122"/>
                      </a:endParaRPr>
                    </a:p>
                  </a:txBody>
                  <a:tcPr marL="12700" marR="12700" marT="12700">
                    <a:lnL>
                      <a:noFill/>
                    </a:lnL>
                    <a:lnR w="19050">
                      <a:solidFill>
                        <a:srgbClr val="FFFFFF"/>
                      </a:solidFill>
                      <a:prstDash val="solid"/>
                    </a:lnR>
                    <a:lnT>
                      <a:noFill/>
                    </a:lnT>
                    <a:lnB>
                      <a:noFill/>
                    </a:lnB>
                    <a:lnTlToBr>
                      <a:noFill/>
                    </a:lnTlToBr>
                    <a:lnBlToTr>
                      <a:noFill/>
                    </a:lnBlToTr>
                    <a:solidFill>
                      <a:srgbClr val="FFFFFF"/>
                    </a:solidFill>
                  </a:tcPr>
                </a:tc>
                <a:tc>
                  <a:txBody>
                    <a:bodyPr/>
                    <a:lstStyle/>
                    <a:p>
                      <a:pPr algn="l">
                        <a:buNone/>
                      </a:pPr>
                      <a:r>
                        <a:rPr lang="zh-CN" sz="1400">
                          <a:solidFill>
                            <a:srgbClr val="404040"/>
                          </a:solidFill>
                          <a:latin typeface="Arial" panose="020B0604020202020204" pitchFamily="34" charset="0"/>
                          <a:ea typeface="Arial" panose="020B0604020202020204" charset="-122"/>
                        </a:rPr>
                        <a:t>员工号码</a:t>
                      </a:r>
                      <a:endParaRPr lang="zh-CN" altLang="en-US" sz="1400">
                        <a:solidFill>
                          <a:srgbClr val="404040"/>
                        </a:solidFill>
                        <a:latin typeface="Arial" panose="020B0604020202020204" pitchFamily="34" charset="0"/>
                        <a:ea typeface="Arial" panose="020B0604020202020204" charset="-122"/>
                      </a:endParaRPr>
                    </a:p>
                  </a:txBody>
                  <a:tcPr marL="12700" marR="12700" marT="12700">
                    <a:lnL w="19050">
                      <a:solidFill>
                        <a:srgbClr val="FFFFFF"/>
                      </a:solidFill>
                      <a:prstDash val="solid"/>
                    </a:lnL>
                    <a:lnR>
                      <a:noFill/>
                    </a:lnR>
                    <a:lnT>
                      <a:noFill/>
                    </a:lnT>
                    <a:lnB>
                      <a:noFill/>
                    </a:lnB>
                    <a:lnTlToBr>
                      <a:noFill/>
                    </a:lnTlToBr>
                    <a:lnBlToTr>
                      <a:noFill/>
                    </a:lnBlToTr>
                    <a:solidFill>
                      <a:srgbClr val="FFFFFF"/>
                    </a:solidFill>
                  </a:tcPr>
                </a:tc>
                <a:extLst>
                  <a:ext uri="{0D108BD9-81ED-4DB2-BD59-A6C34878D82A}">
                    <a16:rowId xmlns:a16="http://schemas.microsoft.com/office/drawing/2014/main" val="10009"/>
                  </a:ext>
                </a:extLst>
              </a:tr>
              <a:tr h="511810">
                <a:tc>
                  <a:txBody>
                    <a:bodyPr/>
                    <a:lstStyle/>
                    <a:p>
                      <a:pPr algn="l">
                        <a:buNone/>
                      </a:pPr>
                      <a:r>
                        <a:rPr lang="en-US" sz="1400">
                          <a:solidFill>
                            <a:srgbClr val="404040"/>
                          </a:solidFill>
                          <a:latin typeface="Arial" panose="020B0604020202020204" charset="-122"/>
                        </a:rPr>
                        <a:t>EnvironmentSatisfaction</a:t>
                      </a:r>
                      <a:endParaRPr lang="en-US" altLang="en-US" sz="1400">
                        <a:solidFill>
                          <a:srgbClr val="404040"/>
                        </a:solidFill>
                        <a:latin typeface="Arial" panose="020B0604020202020204" charset="-122"/>
                      </a:endParaRPr>
                    </a:p>
                  </a:txBody>
                  <a:tcPr marL="12700" marR="12700" marT="12700">
                    <a:lnL>
                      <a:noFill/>
                    </a:lnL>
                    <a:lnR w="19050">
                      <a:solidFill>
                        <a:srgbClr val="FFFFFF"/>
                      </a:solidFill>
                      <a:prstDash val="solid"/>
                    </a:lnR>
                    <a:lnT>
                      <a:noFill/>
                    </a:lnT>
                    <a:lnB>
                      <a:noFill/>
                    </a:lnB>
                    <a:lnTlToBr>
                      <a:noFill/>
                    </a:lnTlToBr>
                    <a:lnBlToTr>
                      <a:noFill/>
                    </a:lnBlToTr>
                    <a:solidFill>
                      <a:srgbClr val="F2F2F2"/>
                    </a:solidFill>
                  </a:tcPr>
                </a:tc>
                <a:tc>
                  <a:txBody>
                    <a:bodyPr/>
                    <a:lstStyle/>
                    <a:p>
                      <a:pPr algn="l">
                        <a:buNone/>
                      </a:pPr>
                      <a:r>
                        <a:rPr lang="zh-CN" sz="1400">
                          <a:solidFill>
                            <a:srgbClr val="404040"/>
                          </a:solidFill>
                          <a:latin typeface="Arial" panose="020B0604020202020204" pitchFamily="34" charset="0"/>
                          <a:ea typeface="Arial" panose="020B0604020202020204" charset="-122"/>
                        </a:rPr>
                        <a:t>员工对于工作环境的满意程度，从1到4，1的满意程度最低，4的满意程度最高</a:t>
                      </a:r>
                      <a:endParaRPr lang="zh-CN" altLang="en-US" sz="1400">
                        <a:solidFill>
                          <a:srgbClr val="404040"/>
                        </a:solidFill>
                        <a:latin typeface="Arial" panose="020B0604020202020204" pitchFamily="34" charset="0"/>
                        <a:ea typeface="Arial" panose="020B0604020202020204" charset="-122"/>
                      </a:endParaRPr>
                    </a:p>
                  </a:txBody>
                  <a:tcPr marL="12700" marR="12700" marT="12700">
                    <a:lnL w="19050">
                      <a:solidFill>
                        <a:srgbClr val="FFFFFF"/>
                      </a:solidFill>
                      <a:prstDash val="solid"/>
                    </a:lnL>
                    <a:lnR>
                      <a:noFill/>
                    </a:lnR>
                    <a:lnT>
                      <a:noFill/>
                    </a:lnT>
                    <a:lnB>
                      <a:noFill/>
                    </a:lnB>
                    <a:lnTlToBr>
                      <a:noFill/>
                    </a:lnTlToBr>
                    <a:lnBlToTr>
                      <a:noFill/>
                    </a:lnBlToTr>
                    <a:solidFill>
                      <a:srgbClr val="F2F2F2"/>
                    </a:solidFill>
                  </a:tcPr>
                </a:tc>
                <a:extLst>
                  <a:ext uri="{0D108BD9-81ED-4DB2-BD59-A6C34878D82A}">
                    <a16:rowId xmlns:a16="http://schemas.microsoft.com/office/drawing/2014/main" val="10010"/>
                  </a:ext>
                </a:extLst>
              </a:tr>
              <a:tr h="286385">
                <a:tc>
                  <a:txBody>
                    <a:bodyPr/>
                    <a:lstStyle/>
                    <a:p>
                      <a:pPr algn="l">
                        <a:buNone/>
                      </a:pPr>
                      <a:r>
                        <a:rPr lang="en-US" sz="1400">
                          <a:solidFill>
                            <a:srgbClr val="404040"/>
                          </a:solidFill>
                          <a:latin typeface="Arial" panose="020B0604020202020204" charset="-122"/>
                        </a:rPr>
                        <a:t>Gender</a:t>
                      </a:r>
                      <a:endParaRPr lang="en-US" altLang="en-US" sz="1400">
                        <a:solidFill>
                          <a:srgbClr val="404040"/>
                        </a:solidFill>
                        <a:latin typeface="Arial" panose="020B0604020202020204" charset="-122"/>
                      </a:endParaRPr>
                    </a:p>
                  </a:txBody>
                  <a:tcPr marL="12700" marR="12700" marT="12700">
                    <a:lnL>
                      <a:noFill/>
                    </a:lnL>
                    <a:lnR w="19050">
                      <a:solidFill>
                        <a:srgbClr val="FFFFFF"/>
                      </a:solidFill>
                      <a:prstDash val="solid"/>
                    </a:lnR>
                    <a:lnT>
                      <a:noFill/>
                    </a:lnT>
                    <a:lnB w="19050">
                      <a:solidFill>
                        <a:srgbClr val="E34D4D"/>
                      </a:solidFill>
                      <a:prstDash val="solid"/>
                    </a:lnB>
                    <a:lnTlToBr>
                      <a:noFill/>
                    </a:lnTlToBr>
                    <a:lnBlToTr>
                      <a:noFill/>
                    </a:lnBlToTr>
                    <a:solidFill>
                      <a:srgbClr val="FFFFFF"/>
                    </a:solidFill>
                  </a:tcPr>
                </a:tc>
                <a:tc>
                  <a:txBody>
                    <a:bodyPr/>
                    <a:lstStyle/>
                    <a:p>
                      <a:pPr algn="l">
                        <a:buNone/>
                      </a:pPr>
                      <a:r>
                        <a:rPr lang="zh-CN" sz="1400">
                          <a:solidFill>
                            <a:srgbClr val="404040"/>
                          </a:solidFill>
                          <a:latin typeface="Arial" panose="020B0604020202020204" pitchFamily="34" charset="0"/>
                          <a:ea typeface="Arial" panose="020B0604020202020204" charset="-122"/>
                        </a:rPr>
                        <a:t>员工性别，Male表示男性，Female表示女性</a:t>
                      </a:r>
                      <a:endParaRPr lang="zh-CN" altLang="en-US" sz="1400">
                        <a:solidFill>
                          <a:srgbClr val="404040"/>
                        </a:solidFill>
                        <a:latin typeface="Arial" panose="020B0604020202020204" pitchFamily="34" charset="0"/>
                        <a:ea typeface="Arial" panose="020B0604020202020204" charset="-122"/>
                      </a:endParaRPr>
                    </a:p>
                  </a:txBody>
                  <a:tcPr marL="12700" marR="12700" marT="12700">
                    <a:lnL w="19050">
                      <a:solidFill>
                        <a:srgbClr val="FFFFFF"/>
                      </a:solidFill>
                      <a:prstDash val="solid"/>
                    </a:lnL>
                    <a:lnR>
                      <a:noFill/>
                    </a:lnR>
                    <a:lnT>
                      <a:noFill/>
                    </a:lnT>
                    <a:lnB w="19050">
                      <a:solidFill>
                        <a:srgbClr val="E34D4D"/>
                      </a:solidFill>
                      <a:prstDash val="solid"/>
                    </a:lnB>
                    <a:lnTlToBr>
                      <a:noFill/>
                    </a:lnTlToBr>
                    <a:lnBlToTr>
                      <a:noFill/>
                    </a:lnBlToTr>
                    <a:solidFill>
                      <a:srgbClr val="FFFFFF"/>
                    </a:solidFill>
                  </a:tcPr>
                </a:tc>
                <a:extLst>
                  <a:ext uri="{0D108BD9-81ED-4DB2-BD59-A6C34878D82A}">
                    <a16:rowId xmlns:a16="http://schemas.microsoft.com/office/drawing/2014/main" val="10011"/>
                  </a:ext>
                </a:extLst>
              </a:tr>
            </a:tbl>
          </a:graphicData>
        </a:graphic>
      </p:graphicFrame>
    </p:spTree>
    <p:custDataLst>
      <p:tags r:id="rId1"/>
    </p:custDataLst>
  </p:cSld>
  <p:clrMapOvr>
    <a:masterClrMapping/>
  </p:clrMapOvr>
  <p:transition spd="me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fontScale="90000"/>
          </a:bodyPr>
          <a:lstStyle>
            <a:lvl1pPr>
              <a:defRPr>
                <a:solidFill>
                  <a:srgbClr val="C00000"/>
                </a:solidFill>
              </a:defRPr>
            </a:lvl1pPr>
          </a:lstStyle>
          <a:p>
            <a:r>
              <a:rPr lang="en-US" dirty="0">
                <a:ea typeface="宋体" panose="02010600030101010101" pitchFamily="2" charset="-122"/>
                <a:sym typeface="+mn-ea"/>
              </a:rPr>
              <a:t>LightGBM</a:t>
            </a:r>
            <a:endParaRPr lang="en-US" altLang="zh-CN" dirty="0">
              <a:ea typeface="宋体" panose="02010600030101010101" pitchFamily="2" charset="-122"/>
              <a:sym typeface="+mn-ea"/>
            </a:endParaRPr>
          </a:p>
        </p:txBody>
      </p:sp>
      <p:sp>
        <p:nvSpPr>
          <p:cNvPr id="131" name="Content Placeholder 2"/>
          <p:cNvSpPr txBox="1">
            <a:spLocks noGrp="1"/>
          </p:cNvSpPr>
          <p:nvPr/>
        </p:nvSpPr>
        <p:spPr>
          <a:xfrm>
            <a:off x="598805" y="1452245"/>
            <a:ext cx="5178425"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en-US" sz="1600" dirty="0">
                <a:ea typeface="宋体" panose="02010600030101010101" pitchFamily="2" charset="-122"/>
                <a:sym typeface="+mn-ea"/>
              </a:rPr>
              <a:t>LightGBM</a:t>
            </a:r>
            <a:r>
              <a:rPr lang="zh-CN" sz="1600" dirty="0">
                <a:ea typeface="宋体" panose="02010600030101010101" pitchFamily="2" charset="-122"/>
                <a:sym typeface="+mn-ea"/>
              </a:rPr>
              <a:t>与</a:t>
            </a:r>
            <a:r>
              <a:rPr lang="en-US" altLang="zh-CN" sz="1600" dirty="0">
                <a:ea typeface="宋体" panose="02010600030101010101" pitchFamily="2" charset="-122"/>
                <a:sym typeface="+mn-ea"/>
              </a:rPr>
              <a:t>XGBoost</a:t>
            </a:r>
            <a:r>
              <a:rPr lang="zh-CN" altLang="en-US" sz="1600" dirty="0">
                <a:ea typeface="宋体" panose="02010600030101010101" pitchFamily="2" charset="-122"/>
                <a:sym typeface="+mn-ea"/>
              </a:rPr>
              <a:t>：</a:t>
            </a:r>
          </a:p>
          <a:p>
            <a:pPr>
              <a:lnSpc>
                <a:spcPct val="150000"/>
              </a:lnSpc>
            </a:pPr>
            <a:r>
              <a:rPr sz="1600" dirty="0">
                <a:ea typeface="宋体" panose="02010600030101010101" pitchFamily="2" charset="-122"/>
                <a:sym typeface="+mn-ea"/>
              </a:rPr>
              <a:t>模型精度：</a:t>
            </a:r>
            <a:r>
              <a:rPr lang="zh-CN" sz="1600" dirty="0">
                <a:ea typeface="宋体" panose="02010600030101010101" pitchFamily="2" charset="-122"/>
                <a:sym typeface="+mn-ea"/>
              </a:rPr>
              <a:t>两个模型</a:t>
            </a:r>
            <a:r>
              <a:rPr sz="1600" dirty="0">
                <a:ea typeface="宋体" panose="02010600030101010101" pitchFamily="2" charset="-122"/>
                <a:sym typeface="+mn-ea"/>
              </a:rPr>
              <a:t>相当</a:t>
            </a:r>
          </a:p>
          <a:p>
            <a:pPr>
              <a:lnSpc>
                <a:spcPct val="150000"/>
              </a:lnSpc>
            </a:pPr>
            <a:r>
              <a:rPr sz="1600" dirty="0">
                <a:ea typeface="宋体" panose="02010600030101010101" pitchFamily="2" charset="-122"/>
                <a:sym typeface="+mn-ea"/>
              </a:rPr>
              <a:t>训练速度：LightGBM</a:t>
            </a:r>
            <a:r>
              <a:rPr lang="zh-CN" sz="1600" dirty="0">
                <a:ea typeface="宋体" panose="02010600030101010101" pitchFamily="2" charset="-122"/>
                <a:sym typeface="+mn-ea"/>
              </a:rPr>
              <a:t>训练速度更快 </a:t>
            </a:r>
            <a:r>
              <a:rPr lang="en-US" altLang="zh-CN" sz="1600" dirty="0">
                <a:ea typeface="宋体" panose="02010600030101010101" pitchFamily="2" charset="-122"/>
                <a:sym typeface="+mn-ea"/>
              </a:rPr>
              <a:t>=&gt; 1/10</a:t>
            </a:r>
            <a:endParaRPr sz="1600" dirty="0">
              <a:ea typeface="宋体" panose="02010600030101010101" pitchFamily="2" charset="-122"/>
              <a:sym typeface="+mn-ea"/>
            </a:endParaRPr>
          </a:p>
          <a:p>
            <a:pPr>
              <a:lnSpc>
                <a:spcPct val="150000"/>
              </a:lnSpc>
            </a:pPr>
            <a:r>
              <a:rPr sz="1600" dirty="0">
                <a:ea typeface="宋体" panose="02010600030101010101" pitchFamily="2" charset="-122"/>
                <a:sym typeface="+mn-ea"/>
              </a:rPr>
              <a:t>内存消耗：LightGBM</a:t>
            </a:r>
            <a:r>
              <a:rPr lang="zh-CN" sz="1600" dirty="0">
                <a:ea typeface="宋体" panose="02010600030101010101" pitchFamily="2" charset="-122"/>
                <a:sym typeface="+mn-ea"/>
              </a:rPr>
              <a:t>占用内存更小 </a:t>
            </a:r>
            <a:r>
              <a:rPr lang="en-US" altLang="zh-CN" sz="1600" dirty="0">
                <a:ea typeface="宋体" panose="02010600030101010101" pitchFamily="2" charset="-122"/>
                <a:sym typeface="+mn-ea"/>
              </a:rPr>
              <a:t>=&gt; 1/6</a:t>
            </a:r>
            <a:endParaRPr sz="1600" dirty="0">
              <a:ea typeface="宋体" panose="02010600030101010101" pitchFamily="2" charset="-122"/>
              <a:sym typeface="+mn-ea"/>
            </a:endParaRPr>
          </a:p>
          <a:p>
            <a:pPr>
              <a:lnSpc>
                <a:spcPct val="150000"/>
              </a:lnSpc>
            </a:pPr>
            <a:r>
              <a:rPr sz="1600" dirty="0">
                <a:ea typeface="宋体" panose="02010600030101010101" pitchFamily="2" charset="-122"/>
                <a:sym typeface="+mn-ea"/>
              </a:rPr>
              <a:t>特征缺失值：</a:t>
            </a:r>
            <a:r>
              <a:rPr lang="zh-CN" sz="1600" dirty="0">
                <a:ea typeface="宋体" panose="02010600030101010101" pitchFamily="2" charset="-122"/>
                <a:sym typeface="+mn-ea"/>
              </a:rPr>
              <a:t>两个模型</a:t>
            </a:r>
            <a:r>
              <a:rPr sz="1600" dirty="0">
                <a:ea typeface="宋体" panose="02010600030101010101" pitchFamily="2" charset="-122"/>
                <a:sym typeface="+mn-ea"/>
              </a:rPr>
              <a:t>都可以自动处理特征缺失值</a:t>
            </a:r>
          </a:p>
          <a:p>
            <a:pPr>
              <a:lnSpc>
                <a:spcPct val="150000"/>
              </a:lnSpc>
            </a:pPr>
            <a:r>
              <a:rPr sz="1600" dirty="0">
                <a:ea typeface="宋体" panose="02010600030101010101" pitchFamily="2" charset="-122"/>
                <a:sym typeface="+mn-ea"/>
              </a:rPr>
              <a:t>分类特征：XGBoost不支持类别特征，需要</a:t>
            </a:r>
            <a:r>
              <a:rPr lang="zh-CN" sz="1600" dirty="0">
                <a:ea typeface="宋体" panose="02010600030101010101" pitchFamily="2" charset="-122"/>
                <a:sym typeface="+mn-ea"/>
              </a:rPr>
              <a:t>对其进行</a:t>
            </a:r>
            <a:r>
              <a:rPr sz="1600" dirty="0">
                <a:ea typeface="宋体" panose="02010600030101010101" pitchFamily="2" charset="-122"/>
                <a:sym typeface="+mn-ea"/>
              </a:rPr>
              <a:t>OneHot编码</a:t>
            </a:r>
            <a:r>
              <a:rPr lang="zh-CN" sz="1600" dirty="0">
                <a:ea typeface="宋体" panose="02010600030101010101" pitchFamily="2" charset="-122"/>
                <a:sym typeface="+mn-ea"/>
              </a:rPr>
              <a:t>，而</a:t>
            </a:r>
            <a:r>
              <a:rPr sz="1600" dirty="0">
                <a:ea typeface="宋体" panose="02010600030101010101" pitchFamily="2" charset="-122"/>
                <a:sym typeface="+mn-ea"/>
              </a:rPr>
              <a:t>LightGBM支持</a:t>
            </a:r>
            <a:r>
              <a:rPr lang="zh-CN" sz="1600" dirty="0">
                <a:ea typeface="宋体" panose="02010600030101010101" pitchFamily="2" charset="-122"/>
                <a:sym typeface="+mn-ea"/>
              </a:rPr>
              <a:t>分类</a:t>
            </a:r>
            <a:r>
              <a:rPr sz="1600" dirty="0">
                <a:ea typeface="宋体" panose="02010600030101010101" pitchFamily="2" charset="-122"/>
                <a:sym typeface="+mn-ea"/>
              </a:rPr>
              <a:t>特征</a:t>
            </a:r>
          </a:p>
          <a:p>
            <a:pPr>
              <a:lnSpc>
                <a:spcPct val="150000"/>
              </a:lnSpc>
            </a:pPr>
            <a:endParaRPr sz="1600" dirty="0">
              <a:ea typeface="宋体" panose="02010600030101010101" pitchFamily="2" charset="-122"/>
              <a:sym typeface="+mn-ea"/>
            </a:endParaRPr>
          </a:p>
          <a:p>
            <a:pPr>
              <a:lnSpc>
                <a:spcPct val="150000"/>
              </a:lnSpc>
            </a:pPr>
            <a:endParaRPr lang="zh-CN" altLang="en-US" sz="1600" dirty="0">
              <a:ea typeface="宋体" panose="02010600030101010101" pitchFamily="2" charset="-122"/>
              <a:sym typeface="+mn-ea"/>
            </a:endParaRPr>
          </a:p>
          <a:p>
            <a:pPr>
              <a:lnSpc>
                <a:spcPct val="150000"/>
              </a:lnSpc>
            </a:pPr>
            <a:endParaRPr lang="zh-CN" altLang="en-US" sz="1600" dirty="0">
              <a:ea typeface="宋体" panose="02010600030101010101" pitchFamily="2" charset="-122"/>
              <a:sym typeface="+mn-ea"/>
            </a:endParaRPr>
          </a:p>
          <a:p>
            <a:pPr>
              <a:lnSpc>
                <a:spcPct val="150000"/>
              </a:lnSpc>
            </a:pPr>
            <a:endParaRPr sz="1600" dirty="0">
              <a:ea typeface="宋体" panose="02010600030101010101" pitchFamily="2" charset="-122"/>
              <a:sym typeface="+mn-ea"/>
            </a:endParaRPr>
          </a:p>
        </p:txBody>
      </p:sp>
      <p:pic>
        <p:nvPicPr>
          <p:cNvPr id="3" name="图片 2" descr="lightgbm-1"/>
          <p:cNvPicPr>
            <a:picLocks noChangeAspect="1"/>
          </p:cNvPicPr>
          <p:nvPr/>
        </p:nvPicPr>
        <p:blipFill>
          <a:blip r:embed="rId4"/>
          <a:stretch>
            <a:fillRect/>
          </a:stretch>
        </p:blipFill>
        <p:spPr>
          <a:xfrm>
            <a:off x="5578475" y="1586230"/>
            <a:ext cx="6381750" cy="3686175"/>
          </a:xfrm>
          <a:prstGeom prst="rect">
            <a:avLst/>
          </a:prstGeom>
        </p:spPr>
      </p:pic>
    </p:spTree>
    <p:custDataLst>
      <p:tags r:id="rId1"/>
    </p:custDataLst>
  </p:cSld>
  <p:clrMapOvr>
    <a:masterClrMapping/>
  </p:clrMapOvr>
  <p:transition spd="me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fontScale="90000"/>
          </a:bodyPr>
          <a:lstStyle>
            <a:lvl1pPr>
              <a:defRPr>
                <a:solidFill>
                  <a:srgbClr val="C00000"/>
                </a:solidFill>
              </a:defRPr>
            </a:lvl1pPr>
          </a:lstStyle>
          <a:p>
            <a:r>
              <a:rPr lang="en-US" dirty="0">
                <a:ea typeface="宋体" panose="02010600030101010101" pitchFamily="2" charset="-122"/>
                <a:sym typeface="+mn-ea"/>
              </a:rPr>
              <a:t>LightGBM</a:t>
            </a:r>
            <a:endParaRPr lang="en-US" altLang="zh-CN" dirty="0">
              <a:ea typeface="宋体" panose="02010600030101010101" pitchFamily="2" charset="-122"/>
              <a:sym typeface="+mn-ea"/>
            </a:endParaRPr>
          </a:p>
        </p:txBody>
      </p:sp>
      <p:sp>
        <p:nvSpPr>
          <p:cNvPr id="131" name="Content Placeholder 2"/>
          <p:cNvSpPr txBox="1">
            <a:spLocks noGrp="1"/>
          </p:cNvSpPr>
          <p:nvPr/>
        </p:nvSpPr>
        <p:spPr>
          <a:xfrm>
            <a:off x="269875" y="1452245"/>
            <a:ext cx="6255385"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sz="1600" dirty="0">
                <a:ea typeface="宋体" panose="02010600030101010101" pitchFamily="2" charset="-122"/>
                <a:sym typeface="+mn-ea"/>
              </a:rPr>
              <a:t>XGBoost模型的复杂度</a:t>
            </a:r>
            <a:r>
              <a:rPr lang="zh-CN" sz="1600" dirty="0">
                <a:ea typeface="宋体" panose="02010600030101010101" pitchFamily="2" charset="-122"/>
                <a:sym typeface="+mn-ea"/>
              </a:rPr>
              <a:t>：</a:t>
            </a:r>
          </a:p>
          <a:p>
            <a:pPr>
              <a:lnSpc>
                <a:spcPct val="150000"/>
              </a:lnSpc>
            </a:pPr>
            <a:r>
              <a:rPr lang="zh-CN" sz="1600" dirty="0">
                <a:ea typeface="宋体" panose="02010600030101010101" pitchFamily="2" charset="-122"/>
                <a:sym typeface="+mn-ea"/>
              </a:rPr>
              <a:t>模型复杂度 = 树的棵数 </a:t>
            </a:r>
            <a:r>
              <a:rPr lang="en-US" altLang="zh-CN" sz="1600" dirty="0">
                <a:ea typeface="宋体" panose="02010600030101010101" pitchFamily="2" charset="-122"/>
                <a:sym typeface="+mn-ea"/>
              </a:rPr>
              <a:t>X </a:t>
            </a:r>
            <a:r>
              <a:rPr lang="zh-CN" sz="1600" dirty="0">
                <a:ea typeface="宋体" panose="02010600030101010101" pitchFamily="2" charset="-122"/>
                <a:sym typeface="+mn-ea"/>
              </a:rPr>
              <a:t>每棵树的叶子数量 </a:t>
            </a:r>
            <a:r>
              <a:rPr lang="en-US" altLang="zh-CN" sz="1600" dirty="0">
                <a:ea typeface="宋体" panose="02010600030101010101" pitchFamily="2" charset="-122"/>
                <a:sym typeface="+mn-ea"/>
              </a:rPr>
              <a:t>X </a:t>
            </a:r>
            <a:r>
              <a:rPr lang="zh-CN" sz="1600" dirty="0">
                <a:ea typeface="宋体" panose="02010600030101010101" pitchFamily="2" charset="-122"/>
                <a:sym typeface="+mn-ea"/>
              </a:rPr>
              <a:t>每片叶子生成复杂度</a:t>
            </a:r>
          </a:p>
          <a:p>
            <a:pPr>
              <a:lnSpc>
                <a:spcPct val="150000"/>
              </a:lnSpc>
            </a:pPr>
            <a:r>
              <a:rPr lang="zh-CN" sz="1600" dirty="0">
                <a:ea typeface="宋体" panose="02010600030101010101" pitchFamily="2" charset="-122"/>
                <a:sym typeface="+mn-ea"/>
              </a:rPr>
              <a:t>每片叶子生成复杂度 = 特征数量 </a:t>
            </a:r>
            <a:r>
              <a:rPr lang="en-US" altLang="zh-CN" sz="1600" dirty="0">
                <a:ea typeface="宋体" panose="02010600030101010101" pitchFamily="2" charset="-122"/>
                <a:sym typeface="+mn-ea"/>
              </a:rPr>
              <a:t>X </a:t>
            </a:r>
            <a:r>
              <a:rPr lang="zh-CN" sz="1600" dirty="0">
                <a:ea typeface="宋体" panose="02010600030101010101" pitchFamily="2" charset="-122"/>
                <a:sym typeface="+mn-ea"/>
              </a:rPr>
              <a:t>候选分裂点数量 </a:t>
            </a:r>
            <a:r>
              <a:rPr lang="en-US" altLang="zh-CN" sz="1600" dirty="0">
                <a:ea typeface="宋体" panose="02010600030101010101" pitchFamily="2" charset="-122"/>
                <a:sym typeface="+mn-ea"/>
              </a:rPr>
              <a:t>X </a:t>
            </a:r>
            <a:r>
              <a:rPr lang="zh-CN" sz="1600" dirty="0">
                <a:ea typeface="宋体" panose="02010600030101010101" pitchFamily="2" charset="-122"/>
                <a:sym typeface="+mn-ea"/>
              </a:rPr>
              <a:t>样本的数量</a:t>
            </a:r>
          </a:p>
          <a:p>
            <a:pPr marL="0" indent="0">
              <a:lnSpc>
                <a:spcPct val="150000"/>
              </a:lnSpc>
              <a:buNone/>
            </a:pPr>
            <a:r>
              <a:rPr lang="zh-CN" altLang="en-US" sz="1600" dirty="0">
                <a:ea typeface="宋体" panose="02010600030101010101" pitchFamily="2" charset="-122"/>
                <a:sym typeface="+mn-ea"/>
              </a:rPr>
              <a:t>针对</a:t>
            </a:r>
            <a:r>
              <a:rPr lang="en-US" altLang="zh-CN" sz="1600" dirty="0">
                <a:ea typeface="宋体" panose="02010600030101010101" pitchFamily="2" charset="-122"/>
                <a:sym typeface="+mn-ea"/>
              </a:rPr>
              <a:t>XGBoost</a:t>
            </a:r>
            <a:r>
              <a:rPr lang="zh-CN" altLang="zh-CN" sz="1600" dirty="0">
                <a:ea typeface="宋体" panose="02010600030101010101" pitchFamily="2" charset="-122"/>
                <a:sym typeface="+mn-ea"/>
              </a:rPr>
              <a:t>的优化</a:t>
            </a:r>
            <a:r>
              <a:rPr lang="zh-CN" altLang="en-US" sz="1600" dirty="0">
                <a:ea typeface="宋体" panose="02010600030101010101" pitchFamily="2" charset="-122"/>
                <a:sym typeface="+mn-ea"/>
              </a:rPr>
              <a:t>：</a:t>
            </a:r>
          </a:p>
          <a:p>
            <a:pPr>
              <a:lnSpc>
                <a:spcPct val="150000"/>
              </a:lnSpc>
            </a:pPr>
            <a:r>
              <a:rPr sz="1600" dirty="0">
                <a:ea typeface="宋体" panose="02010600030101010101" pitchFamily="2" charset="-122"/>
                <a:sym typeface="+mn-ea"/>
              </a:rPr>
              <a:t>Histogram算法</a:t>
            </a:r>
            <a:r>
              <a:rPr lang="zh-CN" sz="1600" dirty="0">
                <a:ea typeface="宋体" panose="02010600030101010101" pitchFamily="2" charset="-122"/>
                <a:sym typeface="+mn-ea"/>
              </a:rPr>
              <a:t>，</a:t>
            </a:r>
            <a:r>
              <a:rPr sz="1600" dirty="0">
                <a:ea typeface="宋体" panose="02010600030101010101" pitchFamily="2" charset="-122"/>
                <a:sym typeface="+mn-ea"/>
              </a:rPr>
              <a:t>直方图算法</a:t>
            </a:r>
            <a:r>
              <a:rPr lang="zh-CN" sz="1600" dirty="0">
                <a:ea typeface="宋体" panose="02010600030101010101" pitchFamily="2" charset="-122"/>
                <a:sym typeface="+mn-ea"/>
              </a:rPr>
              <a:t> </a:t>
            </a:r>
            <a:r>
              <a:rPr lang="en-US" altLang="zh-CN" sz="1600" dirty="0">
                <a:ea typeface="宋体" panose="02010600030101010101" pitchFamily="2" charset="-122"/>
                <a:sym typeface="+mn-ea"/>
              </a:rPr>
              <a:t>=&gt; </a:t>
            </a:r>
            <a:r>
              <a:rPr lang="zh-CN" sz="1600" dirty="0">
                <a:ea typeface="宋体" panose="02010600030101010101" pitchFamily="2" charset="-122"/>
                <a:sym typeface="+mn-ea"/>
              </a:rPr>
              <a:t>减少候选分裂点数量</a:t>
            </a:r>
          </a:p>
          <a:p>
            <a:pPr>
              <a:lnSpc>
                <a:spcPct val="150000"/>
              </a:lnSpc>
            </a:pPr>
            <a:r>
              <a:rPr sz="1600" dirty="0">
                <a:ea typeface="宋体" panose="02010600030101010101" pitchFamily="2" charset="-122"/>
                <a:sym typeface="+mn-ea"/>
              </a:rPr>
              <a:t>GOSS算法</a:t>
            </a:r>
            <a:r>
              <a:rPr lang="zh-CN" sz="1600" dirty="0">
                <a:ea typeface="宋体" panose="02010600030101010101" pitchFamily="2" charset="-122"/>
                <a:sym typeface="+mn-ea"/>
              </a:rPr>
              <a:t>，</a:t>
            </a:r>
            <a:r>
              <a:rPr sz="1600" dirty="0">
                <a:ea typeface="宋体" panose="02010600030101010101" pitchFamily="2" charset="-122"/>
                <a:sym typeface="+mn-ea"/>
              </a:rPr>
              <a:t>基于梯度的单边采样算法 </a:t>
            </a:r>
            <a:r>
              <a:rPr lang="en-US" sz="1600" dirty="0">
                <a:ea typeface="宋体" panose="02010600030101010101" pitchFamily="2" charset="-122"/>
                <a:sym typeface="+mn-ea"/>
              </a:rPr>
              <a:t>=&gt; 减少样本的数量</a:t>
            </a:r>
          </a:p>
          <a:p>
            <a:pPr>
              <a:lnSpc>
                <a:spcPct val="150000"/>
              </a:lnSpc>
            </a:pPr>
            <a:r>
              <a:rPr sz="1600" dirty="0">
                <a:ea typeface="宋体" panose="02010600030101010101" pitchFamily="2" charset="-122"/>
                <a:sym typeface="+mn-ea"/>
              </a:rPr>
              <a:t>EFB算法</a:t>
            </a:r>
            <a:r>
              <a:rPr lang="zh-CN" sz="1600" dirty="0">
                <a:ea typeface="宋体" panose="02010600030101010101" pitchFamily="2" charset="-122"/>
                <a:sym typeface="+mn-ea"/>
              </a:rPr>
              <a:t>，</a:t>
            </a:r>
            <a:r>
              <a:rPr sz="1600" dirty="0">
                <a:ea typeface="宋体" panose="02010600030101010101" pitchFamily="2" charset="-122"/>
                <a:sym typeface="+mn-ea"/>
              </a:rPr>
              <a:t>互斥特征捆绑算法 </a:t>
            </a:r>
            <a:r>
              <a:rPr lang="en-US" sz="1600" dirty="0">
                <a:ea typeface="宋体" panose="02010600030101010101" pitchFamily="2" charset="-122"/>
                <a:sym typeface="+mn-ea"/>
              </a:rPr>
              <a:t>=&gt; 减少特征的数量</a:t>
            </a:r>
          </a:p>
          <a:p>
            <a:pPr>
              <a:lnSpc>
                <a:spcPct val="150000"/>
              </a:lnSpc>
            </a:pPr>
            <a:r>
              <a:rPr sz="1600" dirty="0">
                <a:ea typeface="宋体" panose="02010600030101010101" pitchFamily="2" charset="-122"/>
                <a:sym typeface="+mn-ea"/>
              </a:rPr>
              <a:t>LightGBM = XGBoost + Histogram + GOSS + EFB</a:t>
            </a:r>
          </a:p>
          <a:p>
            <a:pPr>
              <a:lnSpc>
                <a:spcPct val="150000"/>
              </a:lnSpc>
            </a:pPr>
            <a:endParaRPr lang="zh-CN" sz="1600" dirty="0">
              <a:ea typeface="宋体" panose="02010600030101010101" pitchFamily="2" charset="-122"/>
              <a:sym typeface="+mn-ea"/>
            </a:endParaRPr>
          </a:p>
        </p:txBody>
      </p:sp>
      <p:pic>
        <p:nvPicPr>
          <p:cNvPr id="3" name="图片 2" descr="lightgbm-1"/>
          <p:cNvPicPr>
            <a:picLocks noChangeAspect="1"/>
          </p:cNvPicPr>
          <p:nvPr/>
        </p:nvPicPr>
        <p:blipFill>
          <a:blip r:embed="rId4"/>
          <a:stretch>
            <a:fillRect/>
          </a:stretch>
        </p:blipFill>
        <p:spPr>
          <a:xfrm>
            <a:off x="6425565" y="1924050"/>
            <a:ext cx="5647690" cy="3261995"/>
          </a:xfrm>
          <a:prstGeom prst="rect">
            <a:avLst/>
          </a:prstGeom>
        </p:spPr>
      </p:pic>
    </p:spTree>
    <p:custDataLst>
      <p:tags r:id="rId1"/>
    </p:custDataLst>
  </p:cSld>
  <p:clrMapOvr>
    <a:masterClrMapping/>
  </p:clrMapOvr>
  <p:transition spd="med"/>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fontScale="90000"/>
          </a:bodyPr>
          <a:lstStyle>
            <a:lvl1pPr>
              <a:defRPr>
                <a:solidFill>
                  <a:srgbClr val="C00000"/>
                </a:solidFill>
              </a:defRPr>
            </a:lvl1pPr>
          </a:lstStyle>
          <a:p>
            <a:r>
              <a:rPr lang="en-US" dirty="0">
                <a:ea typeface="宋体" panose="02010600030101010101" pitchFamily="2" charset="-122"/>
                <a:sym typeface="+mn-ea"/>
              </a:rPr>
              <a:t>LightGBM</a:t>
            </a:r>
            <a:endParaRPr lang="en-US" altLang="zh-CN" dirty="0">
              <a:ea typeface="宋体" panose="02010600030101010101" pitchFamily="2" charset="-122"/>
              <a:sym typeface="+mn-ea"/>
            </a:endParaRPr>
          </a:p>
        </p:txBody>
      </p:sp>
      <p:sp>
        <p:nvSpPr>
          <p:cNvPr id="131" name="Content Placeholder 2"/>
          <p:cNvSpPr txBox="1">
            <a:spLocks noGrp="1"/>
          </p:cNvSpPr>
          <p:nvPr/>
        </p:nvSpPr>
        <p:spPr>
          <a:xfrm>
            <a:off x="598805" y="1452245"/>
            <a:ext cx="9781540" cy="1985645"/>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en-US" altLang="zh-CN" sz="1600" dirty="0">
                <a:ea typeface="宋体" panose="02010600030101010101" pitchFamily="2" charset="-122"/>
                <a:sym typeface="+mn-ea"/>
              </a:rPr>
              <a:t>XGBoost</a:t>
            </a:r>
            <a:r>
              <a:rPr lang="zh-CN" altLang="en-US" sz="1600" dirty="0">
                <a:ea typeface="宋体" panose="02010600030101010101" pitchFamily="2" charset="-122"/>
                <a:sym typeface="+mn-ea"/>
              </a:rPr>
              <a:t>的</a:t>
            </a:r>
            <a:r>
              <a:rPr lang="zh-CN" sz="1600" dirty="0">
                <a:ea typeface="宋体" panose="02010600030101010101" pitchFamily="2" charset="-122"/>
                <a:sym typeface="+mn-ea"/>
              </a:rPr>
              <a:t>预排序（</a:t>
            </a:r>
            <a:r>
              <a:rPr sz="1600" dirty="0">
                <a:ea typeface="宋体" panose="02010600030101010101" pitchFamily="2" charset="-122"/>
                <a:sym typeface="+mn-ea"/>
              </a:rPr>
              <a:t>pre-sorted</a:t>
            </a:r>
            <a:r>
              <a:rPr lang="zh-CN" sz="1600" dirty="0">
                <a:ea typeface="宋体" panose="02010600030101010101" pitchFamily="2" charset="-122"/>
                <a:sym typeface="+mn-ea"/>
              </a:rPr>
              <a:t>）</a:t>
            </a:r>
            <a:r>
              <a:rPr sz="1600" dirty="0">
                <a:ea typeface="宋体" panose="02010600030101010101" pitchFamily="2" charset="-122"/>
                <a:sym typeface="+mn-ea"/>
              </a:rPr>
              <a:t>算法</a:t>
            </a:r>
            <a:r>
              <a:rPr lang="zh-CN" altLang="en-US" sz="1600" dirty="0">
                <a:ea typeface="宋体" panose="02010600030101010101" pitchFamily="2" charset="-122"/>
                <a:sym typeface="+mn-ea"/>
              </a:rPr>
              <a:t>：</a:t>
            </a:r>
          </a:p>
          <a:p>
            <a:pPr>
              <a:lnSpc>
                <a:spcPct val="150000"/>
              </a:lnSpc>
            </a:pPr>
            <a:r>
              <a:rPr lang="zh-CN" sz="1600" dirty="0">
                <a:ea typeface="宋体" panose="02010600030101010101" pitchFamily="2" charset="-122"/>
                <a:sym typeface="+mn-ea"/>
              </a:rPr>
              <a:t>将样本按照特征取值排序，然后从全部特征取值中找到最优的分裂点位</a:t>
            </a:r>
          </a:p>
          <a:p>
            <a:pPr>
              <a:lnSpc>
                <a:spcPct val="150000"/>
              </a:lnSpc>
            </a:pPr>
            <a:r>
              <a:rPr lang="zh-CN" sz="1600" dirty="0">
                <a:ea typeface="宋体" panose="02010600030101010101" pitchFamily="2" charset="-122"/>
                <a:sym typeface="+mn-ea"/>
              </a:rPr>
              <a:t>预排序算法的候选分裂点数量</a:t>
            </a:r>
            <a:r>
              <a:rPr lang="en-US" altLang="zh-CN" sz="1600" dirty="0">
                <a:ea typeface="宋体" panose="02010600030101010101" pitchFamily="2" charset="-122"/>
                <a:sym typeface="+mn-ea"/>
              </a:rPr>
              <a:t>=</a:t>
            </a:r>
            <a:r>
              <a:rPr kumimoji="1" lang="zh-CN" altLang="en-US" sz="1600" dirty="0">
                <a:solidFill>
                  <a:schemeClr val="tx1"/>
                </a:solidFill>
                <a:sym typeface="+mn-ea"/>
              </a:rPr>
              <a:t>样本特征不同取值个数减</a:t>
            </a:r>
            <a:r>
              <a:rPr kumimoji="1" lang="en-US" altLang="zh-CN" sz="1600" dirty="0">
                <a:solidFill>
                  <a:schemeClr val="tx1"/>
                </a:solidFill>
                <a:sym typeface="+mn-ea"/>
              </a:rPr>
              <a:t>1</a:t>
            </a:r>
            <a:endParaRPr sz="1600" dirty="0">
              <a:solidFill>
                <a:schemeClr val="tx1"/>
              </a:solidFill>
              <a:ea typeface="宋体" panose="02010600030101010101" pitchFamily="2" charset="-122"/>
              <a:sym typeface="+mn-ea"/>
            </a:endParaRPr>
          </a:p>
          <a:p>
            <a:pPr>
              <a:lnSpc>
                <a:spcPct val="150000"/>
              </a:lnSpc>
            </a:pPr>
            <a:endParaRPr sz="1600" dirty="0">
              <a:ea typeface="宋体" panose="02010600030101010101" pitchFamily="2" charset="-122"/>
              <a:sym typeface="+mn-ea"/>
            </a:endParaRPr>
          </a:p>
          <a:p>
            <a:pPr>
              <a:lnSpc>
                <a:spcPct val="150000"/>
              </a:lnSpc>
            </a:pPr>
            <a:endParaRPr lang="zh-CN" altLang="en-US" sz="1600" dirty="0">
              <a:ea typeface="宋体" panose="02010600030101010101" pitchFamily="2" charset="-122"/>
              <a:sym typeface="+mn-ea"/>
            </a:endParaRPr>
          </a:p>
          <a:p>
            <a:pPr>
              <a:lnSpc>
                <a:spcPct val="150000"/>
              </a:lnSpc>
            </a:pPr>
            <a:endParaRPr lang="zh-CN" altLang="en-US" sz="1600" dirty="0">
              <a:ea typeface="宋体" panose="02010600030101010101" pitchFamily="2" charset="-122"/>
              <a:sym typeface="+mn-ea"/>
            </a:endParaRPr>
          </a:p>
          <a:p>
            <a:pPr>
              <a:lnSpc>
                <a:spcPct val="150000"/>
              </a:lnSpc>
            </a:pPr>
            <a:endParaRPr sz="1600" dirty="0">
              <a:ea typeface="宋体" panose="02010600030101010101" pitchFamily="2" charset="-122"/>
              <a:sym typeface="+mn-ea"/>
            </a:endParaRPr>
          </a:p>
        </p:txBody>
      </p:sp>
      <p:graphicFrame>
        <p:nvGraphicFramePr>
          <p:cNvPr id="5" name="表格 4"/>
          <p:cNvGraphicFramePr>
            <a:graphicFrameLocks noGrp="1"/>
          </p:cNvGraphicFramePr>
          <p:nvPr>
            <p:custDataLst>
              <p:tags r:id="rId3"/>
            </p:custDataLst>
          </p:nvPr>
        </p:nvGraphicFramePr>
        <p:xfrm>
          <a:off x="1384300" y="3415241"/>
          <a:ext cx="8775702" cy="1483360"/>
        </p:xfrm>
        <a:graphic>
          <a:graphicData uri="http://schemas.openxmlformats.org/drawingml/2006/table">
            <a:tbl>
              <a:tblPr firstRow="1" bandRow="1">
                <a:tableStyleId>{93296810-A885-4BE3-A3E7-6D5BEEA58F35}</a:tableStyleId>
              </a:tblPr>
              <a:tblGrid>
                <a:gridCol w="1130300">
                  <a:extLst>
                    <a:ext uri="{9D8B030D-6E8A-4147-A177-3AD203B41FA5}">
                      <a16:colId xmlns:a16="http://schemas.microsoft.com/office/drawing/2014/main" val="20000"/>
                    </a:ext>
                  </a:extLst>
                </a:gridCol>
                <a:gridCol w="819856">
                  <a:extLst>
                    <a:ext uri="{9D8B030D-6E8A-4147-A177-3AD203B41FA5}">
                      <a16:colId xmlns:a16="http://schemas.microsoft.com/office/drawing/2014/main" val="20001"/>
                    </a:ext>
                  </a:extLst>
                </a:gridCol>
                <a:gridCol w="975360">
                  <a:extLst>
                    <a:ext uri="{9D8B030D-6E8A-4147-A177-3AD203B41FA5}">
                      <a16:colId xmlns:a16="http://schemas.microsoft.com/office/drawing/2014/main" val="20002"/>
                    </a:ext>
                  </a:extLst>
                </a:gridCol>
                <a:gridCol w="974796">
                  <a:extLst>
                    <a:ext uri="{9D8B030D-6E8A-4147-A177-3AD203B41FA5}">
                      <a16:colId xmlns:a16="http://schemas.microsoft.com/office/drawing/2014/main" val="20003"/>
                    </a:ext>
                  </a:extLst>
                </a:gridCol>
                <a:gridCol w="975078">
                  <a:extLst>
                    <a:ext uri="{9D8B030D-6E8A-4147-A177-3AD203B41FA5}">
                      <a16:colId xmlns:a16="http://schemas.microsoft.com/office/drawing/2014/main" val="20004"/>
                    </a:ext>
                  </a:extLst>
                </a:gridCol>
                <a:gridCol w="975078">
                  <a:extLst>
                    <a:ext uri="{9D8B030D-6E8A-4147-A177-3AD203B41FA5}">
                      <a16:colId xmlns:a16="http://schemas.microsoft.com/office/drawing/2014/main" val="20005"/>
                    </a:ext>
                  </a:extLst>
                </a:gridCol>
                <a:gridCol w="975078">
                  <a:extLst>
                    <a:ext uri="{9D8B030D-6E8A-4147-A177-3AD203B41FA5}">
                      <a16:colId xmlns:a16="http://schemas.microsoft.com/office/drawing/2014/main" val="20006"/>
                    </a:ext>
                  </a:extLst>
                </a:gridCol>
                <a:gridCol w="975078">
                  <a:extLst>
                    <a:ext uri="{9D8B030D-6E8A-4147-A177-3AD203B41FA5}">
                      <a16:colId xmlns:a16="http://schemas.microsoft.com/office/drawing/2014/main" val="20007"/>
                    </a:ext>
                  </a:extLst>
                </a:gridCol>
                <a:gridCol w="975078">
                  <a:extLst>
                    <a:ext uri="{9D8B030D-6E8A-4147-A177-3AD203B41FA5}">
                      <a16:colId xmlns:a16="http://schemas.microsoft.com/office/drawing/2014/main" val="20008"/>
                    </a:ext>
                  </a:extLst>
                </a:gridCol>
              </a:tblGrid>
              <a:tr h="370840">
                <a:tc>
                  <a:txBody>
                    <a:bodyPr/>
                    <a:lstStyle/>
                    <a:p>
                      <a:endParaRPr lang="zh-CN">
                        <a:solidFill>
                          <a:srgbClr val="FFFFFF"/>
                        </a:solidFill>
                      </a:endParaRPr>
                    </a:p>
                  </a:txBody>
                  <a:tcPr>
                    <a:lnL w="19050" cap="rnd">
                      <a:solidFill>
                        <a:srgbClr val="144D73"/>
                      </a:solidFill>
                      <a:prstDash val="solid"/>
                    </a:lnL>
                    <a:lnR w="3175">
                      <a:solidFill>
                        <a:srgbClr val="FFFFFF"/>
                      </a:solidFill>
                      <a:prstDash val="dot"/>
                    </a:lnR>
                    <a:lnT w="19050" cap="rnd">
                      <a:solidFill>
                        <a:srgbClr val="144D73"/>
                      </a:solidFill>
                      <a:prstDash val="solid"/>
                    </a:lnT>
                    <a:lnB w="19050">
                      <a:solidFill>
                        <a:srgbClr val="144D73"/>
                      </a:solidFill>
                      <a:prstDash val="solid"/>
                    </a:lnB>
                    <a:solidFill>
                      <a:srgbClr val="144D73"/>
                    </a:solidFill>
                  </a:tcPr>
                </a:tc>
                <a:tc>
                  <a:txBody>
                    <a:bodyPr/>
                    <a:lstStyle/>
                    <a:p>
                      <a:r>
                        <a:rPr lang="en-US" altLang="zh-CN" sz="1600" dirty="0">
                          <a:solidFill>
                            <a:srgbClr val="FFFFFF"/>
                          </a:solidFill>
                        </a:rPr>
                        <a:t>1</a:t>
                      </a:r>
                    </a:p>
                  </a:txBody>
                  <a:tcPr>
                    <a:lnL w="3175">
                      <a:solidFill>
                        <a:srgbClr val="FFFFFF"/>
                      </a:solidFill>
                      <a:prstDash val="dot"/>
                    </a:lnL>
                    <a:lnR w="3175">
                      <a:solidFill>
                        <a:srgbClr val="FFFFFF"/>
                      </a:solidFill>
                      <a:prstDash val="dot"/>
                    </a:lnR>
                    <a:lnT w="19050" cap="rnd">
                      <a:solidFill>
                        <a:srgbClr val="144D73"/>
                      </a:solidFill>
                      <a:prstDash val="solid"/>
                    </a:lnT>
                    <a:lnB w="19050">
                      <a:solidFill>
                        <a:srgbClr val="144D73"/>
                      </a:solidFill>
                      <a:prstDash val="solid"/>
                    </a:lnB>
                    <a:solidFill>
                      <a:srgbClr val="144D73"/>
                    </a:solidFill>
                  </a:tcPr>
                </a:tc>
                <a:tc>
                  <a:txBody>
                    <a:bodyPr/>
                    <a:lstStyle/>
                    <a:p>
                      <a:r>
                        <a:rPr lang="en-US" altLang="zh-CN" sz="1600" dirty="0">
                          <a:solidFill>
                            <a:srgbClr val="FFFFFF"/>
                          </a:solidFill>
                        </a:rPr>
                        <a:t>2</a:t>
                      </a:r>
                    </a:p>
                  </a:txBody>
                  <a:tcPr>
                    <a:lnL w="3175">
                      <a:solidFill>
                        <a:srgbClr val="FFFFFF"/>
                      </a:solidFill>
                      <a:prstDash val="dot"/>
                    </a:lnL>
                    <a:lnR w="3175">
                      <a:solidFill>
                        <a:srgbClr val="FFFFFF"/>
                      </a:solidFill>
                      <a:prstDash val="dot"/>
                    </a:lnR>
                    <a:lnT w="19050" cap="rnd">
                      <a:solidFill>
                        <a:srgbClr val="144D73"/>
                      </a:solidFill>
                      <a:prstDash val="solid"/>
                    </a:lnT>
                    <a:lnB w="19050">
                      <a:solidFill>
                        <a:srgbClr val="144D73"/>
                      </a:solidFill>
                      <a:prstDash val="solid"/>
                    </a:lnB>
                    <a:solidFill>
                      <a:srgbClr val="144D73"/>
                    </a:solidFill>
                  </a:tcPr>
                </a:tc>
                <a:tc>
                  <a:txBody>
                    <a:bodyPr/>
                    <a:lstStyle/>
                    <a:p>
                      <a:r>
                        <a:rPr lang="en-US" altLang="zh-CN" sz="1600" dirty="0">
                          <a:solidFill>
                            <a:srgbClr val="FFFFFF"/>
                          </a:solidFill>
                        </a:rPr>
                        <a:t>3</a:t>
                      </a:r>
                    </a:p>
                  </a:txBody>
                  <a:tcPr>
                    <a:lnL w="3175">
                      <a:solidFill>
                        <a:srgbClr val="FFFFFF"/>
                      </a:solidFill>
                      <a:prstDash val="dot"/>
                    </a:lnL>
                    <a:lnR w="3175">
                      <a:solidFill>
                        <a:srgbClr val="FFFFFF"/>
                      </a:solidFill>
                      <a:prstDash val="dot"/>
                    </a:lnR>
                    <a:lnT w="19050" cap="rnd">
                      <a:solidFill>
                        <a:srgbClr val="144D73"/>
                      </a:solidFill>
                      <a:prstDash val="solid"/>
                    </a:lnT>
                    <a:lnB w="19050">
                      <a:solidFill>
                        <a:srgbClr val="144D73"/>
                      </a:solidFill>
                      <a:prstDash val="solid"/>
                    </a:lnB>
                    <a:solidFill>
                      <a:srgbClr val="144D73"/>
                    </a:solidFill>
                  </a:tcPr>
                </a:tc>
                <a:tc>
                  <a:txBody>
                    <a:bodyPr/>
                    <a:lstStyle/>
                    <a:p>
                      <a:r>
                        <a:rPr lang="en-US" altLang="zh-CN" sz="1600" dirty="0">
                          <a:solidFill>
                            <a:srgbClr val="FFFFFF"/>
                          </a:solidFill>
                        </a:rPr>
                        <a:t>4</a:t>
                      </a:r>
                    </a:p>
                  </a:txBody>
                  <a:tcPr>
                    <a:lnL w="3175">
                      <a:solidFill>
                        <a:srgbClr val="FFFFFF"/>
                      </a:solidFill>
                      <a:prstDash val="dot"/>
                    </a:lnL>
                    <a:lnR w="3175">
                      <a:solidFill>
                        <a:srgbClr val="FFFFFF"/>
                      </a:solidFill>
                      <a:prstDash val="dot"/>
                    </a:lnR>
                    <a:lnT w="19050" cap="rnd">
                      <a:solidFill>
                        <a:srgbClr val="144D73"/>
                      </a:solidFill>
                      <a:prstDash val="solid"/>
                    </a:lnT>
                    <a:lnB w="19050">
                      <a:solidFill>
                        <a:srgbClr val="144D73"/>
                      </a:solidFill>
                      <a:prstDash val="solid"/>
                    </a:lnB>
                    <a:solidFill>
                      <a:srgbClr val="144D73"/>
                    </a:solidFill>
                  </a:tcPr>
                </a:tc>
                <a:tc>
                  <a:txBody>
                    <a:bodyPr/>
                    <a:lstStyle/>
                    <a:p>
                      <a:r>
                        <a:rPr lang="en-US" altLang="zh-CN" sz="1600" dirty="0">
                          <a:solidFill>
                            <a:srgbClr val="FFFFFF"/>
                          </a:solidFill>
                        </a:rPr>
                        <a:t>5</a:t>
                      </a:r>
                    </a:p>
                  </a:txBody>
                  <a:tcPr>
                    <a:lnL w="3175">
                      <a:solidFill>
                        <a:srgbClr val="FFFFFF"/>
                      </a:solidFill>
                      <a:prstDash val="dot"/>
                    </a:lnL>
                    <a:lnR w="3175">
                      <a:solidFill>
                        <a:srgbClr val="FFFFFF"/>
                      </a:solidFill>
                      <a:prstDash val="dot"/>
                    </a:lnR>
                    <a:lnT w="19050" cap="rnd">
                      <a:solidFill>
                        <a:srgbClr val="144D73"/>
                      </a:solidFill>
                      <a:prstDash val="solid"/>
                    </a:lnT>
                    <a:lnB w="19050">
                      <a:solidFill>
                        <a:srgbClr val="144D73"/>
                      </a:solidFill>
                      <a:prstDash val="solid"/>
                    </a:lnB>
                    <a:solidFill>
                      <a:srgbClr val="144D73"/>
                    </a:solidFill>
                  </a:tcPr>
                </a:tc>
                <a:tc>
                  <a:txBody>
                    <a:bodyPr/>
                    <a:lstStyle/>
                    <a:p>
                      <a:r>
                        <a:rPr lang="en-US" altLang="zh-CN" sz="1600" dirty="0">
                          <a:solidFill>
                            <a:srgbClr val="FFFFFF"/>
                          </a:solidFill>
                        </a:rPr>
                        <a:t>6</a:t>
                      </a:r>
                    </a:p>
                  </a:txBody>
                  <a:tcPr>
                    <a:lnL w="3175">
                      <a:solidFill>
                        <a:srgbClr val="FFFFFF"/>
                      </a:solidFill>
                      <a:prstDash val="dot"/>
                    </a:lnL>
                    <a:lnR w="3175">
                      <a:solidFill>
                        <a:srgbClr val="FFFFFF"/>
                      </a:solidFill>
                      <a:prstDash val="dot"/>
                    </a:lnR>
                    <a:lnT w="19050" cap="rnd">
                      <a:solidFill>
                        <a:srgbClr val="144D73"/>
                      </a:solidFill>
                      <a:prstDash val="solid"/>
                    </a:lnT>
                    <a:lnB w="19050">
                      <a:solidFill>
                        <a:srgbClr val="144D73"/>
                      </a:solidFill>
                      <a:prstDash val="solid"/>
                    </a:lnB>
                    <a:solidFill>
                      <a:srgbClr val="144D73"/>
                    </a:solidFill>
                  </a:tcPr>
                </a:tc>
                <a:tc>
                  <a:txBody>
                    <a:bodyPr/>
                    <a:lstStyle/>
                    <a:p>
                      <a:r>
                        <a:rPr lang="en-US" altLang="zh-CN" sz="1600" dirty="0">
                          <a:solidFill>
                            <a:srgbClr val="FFFFFF"/>
                          </a:solidFill>
                        </a:rPr>
                        <a:t>7</a:t>
                      </a:r>
                    </a:p>
                  </a:txBody>
                  <a:tcPr>
                    <a:lnL w="3175">
                      <a:solidFill>
                        <a:srgbClr val="FFFFFF"/>
                      </a:solidFill>
                      <a:prstDash val="dot"/>
                    </a:lnL>
                    <a:lnR w="3175">
                      <a:solidFill>
                        <a:srgbClr val="FFFFFF"/>
                      </a:solidFill>
                      <a:prstDash val="dot"/>
                    </a:lnR>
                    <a:lnT w="19050" cap="rnd">
                      <a:solidFill>
                        <a:srgbClr val="144D73"/>
                      </a:solidFill>
                      <a:prstDash val="solid"/>
                    </a:lnT>
                    <a:lnB w="19050">
                      <a:solidFill>
                        <a:srgbClr val="144D73"/>
                      </a:solidFill>
                      <a:prstDash val="solid"/>
                    </a:lnB>
                    <a:solidFill>
                      <a:srgbClr val="144D73"/>
                    </a:solidFill>
                  </a:tcPr>
                </a:tc>
                <a:tc>
                  <a:txBody>
                    <a:bodyPr/>
                    <a:lstStyle/>
                    <a:p>
                      <a:r>
                        <a:rPr lang="en-US" altLang="zh-CN" sz="1600" dirty="0">
                          <a:solidFill>
                            <a:srgbClr val="FFFFFF"/>
                          </a:solidFill>
                        </a:rPr>
                        <a:t>8</a:t>
                      </a:r>
                    </a:p>
                  </a:txBody>
                  <a:tcPr>
                    <a:lnL w="3175">
                      <a:solidFill>
                        <a:srgbClr val="FFFFFF"/>
                      </a:solidFill>
                      <a:prstDash val="dot"/>
                    </a:lnL>
                    <a:lnR w="19050" cap="rnd">
                      <a:solidFill>
                        <a:srgbClr val="144D73"/>
                      </a:solidFill>
                      <a:prstDash val="solid"/>
                    </a:lnR>
                    <a:lnT w="19050" cap="rnd">
                      <a:solidFill>
                        <a:srgbClr val="144D73"/>
                      </a:solidFill>
                      <a:prstDash val="solid"/>
                    </a:lnT>
                    <a:lnB w="19050">
                      <a:solidFill>
                        <a:srgbClr val="144D73"/>
                      </a:solidFill>
                      <a:prstDash val="solid"/>
                    </a:lnB>
                    <a:solidFill>
                      <a:srgbClr val="144D73"/>
                    </a:solidFill>
                  </a:tcPr>
                </a:tc>
                <a:extLst>
                  <a:ext uri="{0D108BD9-81ED-4DB2-BD59-A6C34878D82A}">
                    <a16:rowId xmlns:a16="http://schemas.microsoft.com/office/drawing/2014/main" val="10000"/>
                  </a:ext>
                </a:extLst>
              </a:tr>
              <a:tr h="370840">
                <a:tc>
                  <a:txBody>
                    <a:bodyPr/>
                    <a:lstStyle/>
                    <a:p>
                      <a:endParaRPr lang="zh-CN">
                        <a:solidFill>
                          <a:srgbClr val="404040"/>
                        </a:solidFill>
                      </a:endParaRPr>
                    </a:p>
                  </a:txBody>
                  <a:tcPr>
                    <a:lnL w="19050" cap="rnd">
                      <a:solidFill>
                        <a:srgbClr val="144D73"/>
                      </a:solidFill>
                      <a:prstDash val="solid"/>
                    </a:lnL>
                    <a:lnR w="3175">
                      <a:solidFill>
                        <a:srgbClr val="144D73"/>
                      </a:solidFill>
                      <a:prstDash val="dot"/>
                    </a:lnR>
                    <a:lnT w="19050">
                      <a:solidFill>
                        <a:srgbClr val="144D73"/>
                      </a:solidFill>
                      <a:prstDash val="solid"/>
                    </a:lnT>
                    <a:lnB w="3175">
                      <a:solidFill>
                        <a:srgbClr val="144D73"/>
                      </a:solidFill>
                      <a:prstDash val="dot"/>
                    </a:lnB>
                    <a:solidFill>
                      <a:srgbClr val="F2F2F2"/>
                    </a:solidFill>
                  </a:tcPr>
                </a:tc>
                <a:tc>
                  <a:txBody>
                    <a:bodyPr/>
                    <a:lstStyle/>
                    <a:p>
                      <a:r>
                        <a:rPr lang="en-US" altLang="zh-CN" sz="1600" dirty="0">
                          <a:solidFill>
                            <a:srgbClr val="404040"/>
                          </a:solidFill>
                        </a:rPr>
                        <a:t>0.1</a:t>
                      </a:r>
                    </a:p>
                  </a:txBody>
                  <a:tcPr>
                    <a:lnL w="3175">
                      <a:solidFill>
                        <a:srgbClr val="144D73"/>
                      </a:solidFill>
                      <a:prstDash val="dot"/>
                    </a:lnL>
                    <a:lnR w="3175">
                      <a:solidFill>
                        <a:srgbClr val="144D73"/>
                      </a:solidFill>
                      <a:prstDash val="dot"/>
                    </a:lnR>
                    <a:lnT w="19050">
                      <a:solidFill>
                        <a:srgbClr val="144D73"/>
                      </a:solidFill>
                      <a:prstDash val="solid"/>
                    </a:lnT>
                    <a:lnB w="3175">
                      <a:solidFill>
                        <a:srgbClr val="144D73"/>
                      </a:solidFill>
                      <a:prstDash val="dot"/>
                    </a:lnB>
                    <a:solidFill>
                      <a:srgbClr val="F2F2F2"/>
                    </a:solidFill>
                  </a:tcPr>
                </a:tc>
                <a:tc>
                  <a:txBody>
                    <a:bodyPr/>
                    <a:lstStyle/>
                    <a:p>
                      <a:r>
                        <a:rPr lang="en-US" altLang="zh-CN" sz="1600" dirty="0">
                          <a:solidFill>
                            <a:srgbClr val="404040"/>
                          </a:solidFill>
                        </a:rPr>
                        <a:t>2.1</a:t>
                      </a:r>
                    </a:p>
                  </a:txBody>
                  <a:tcPr>
                    <a:lnL w="3175">
                      <a:solidFill>
                        <a:srgbClr val="144D73"/>
                      </a:solidFill>
                      <a:prstDash val="dot"/>
                    </a:lnL>
                    <a:lnR w="3175">
                      <a:solidFill>
                        <a:srgbClr val="144D73"/>
                      </a:solidFill>
                      <a:prstDash val="dot"/>
                    </a:lnR>
                    <a:lnT w="19050">
                      <a:solidFill>
                        <a:srgbClr val="144D73"/>
                      </a:solidFill>
                      <a:prstDash val="solid"/>
                    </a:lnT>
                    <a:lnB w="3175">
                      <a:solidFill>
                        <a:srgbClr val="144D73"/>
                      </a:solidFill>
                      <a:prstDash val="dot"/>
                    </a:lnB>
                    <a:solidFill>
                      <a:srgbClr val="F2F2F2"/>
                    </a:solidFill>
                  </a:tcPr>
                </a:tc>
                <a:tc>
                  <a:txBody>
                    <a:bodyPr/>
                    <a:lstStyle/>
                    <a:p>
                      <a:r>
                        <a:rPr lang="en-US" altLang="zh-CN" sz="1600" dirty="0">
                          <a:solidFill>
                            <a:srgbClr val="404040"/>
                          </a:solidFill>
                        </a:rPr>
                        <a:t>2.5</a:t>
                      </a:r>
                    </a:p>
                  </a:txBody>
                  <a:tcPr>
                    <a:lnL w="3175">
                      <a:solidFill>
                        <a:srgbClr val="144D73"/>
                      </a:solidFill>
                      <a:prstDash val="dot"/>
                    </a:lnL>
                    <a:lnR w="3175">
                      <a:solidFill>
                        <a:srgbClr val="144D73"/>
                      </a:solidFill>
                      <a:prstDash val="dot"/>
                    </a:lnR>
                    <a:lnT w="19050">
                      <a:solidFill>
                        <a:srgbClr val="144D73"/>
                      </a:solidFill>
                      <a:prstDash val="solid"/>
                    </a:lnT>
                    <a:lnB w="3175">
                      <a:solidFill>
                        <a:srgbClr val="144D73"/>
                      </a:solidFill>
                      <a:prstDash val="dot"/>
                    </a:lnB>
                    <a:solidFill>
                      <a:srgbClr val="F2F2F2"/>
                    </a:solidFill>
                  </a:tcPr>
                </a:tc>
                <a:tc>
                  <a:txBody>
                    <a:bodyPr/>
                    <a:lstStyle/>
                    <a:p>
                      <a:r>
                        <a:rPr lang="en-US" altLang="zh-CN" sz="1600" dirty="0">
                          <a:solidFill>
                            <a:srgbClr val="404040"/>
                          </a:solidFill>
                        </a:rPr>
                        <a:t>3.0</a:t>
                      </a:r>
                    </a:p>
                  </a:txBody>
                  <a:tcPr>
                    <a:lnL w="3175">
                      <a:solidFill>
                        <a:srgbClr val="144D73"/>
                      </a:solidFill>
                      <a:prstDash val="dot"/>
                    </a:lnL>
                    <a:lnR w="3175">
                      <a:solidFill>
                        <a:srgbClr val="144D73"/>
                      </a:solidFill>
                      <a:prstDash val="dot"/>
                    </a:lnR>
                    <a:lnT w="19050">
                      <a:solidFill>
                        <a:srgbClr val="144D73"/>
                      </a:solidFill>
                      <a:prstDash val="solid"/>
                    </a:lnT>
                    <a:lnB w="3175">
                      <a:solidFill>
                        <a:srgbClr val="144D73"/>
                      </a:solidFill>
                      <a:prstDash val="dot"/>
                    </a:lnB>
                    <a:solidFill>
                      <a:srgbClr val="F2F2F2"/>
                    </a:solidFill>
                  </a:tcPr>
                </a:tc>
                <a:tc>
                  <a:txBody>
                    <a:bodyPr/>
                    <a:lstStyle/>
                    <a:p>
                      <a:r>
                        <a:rPr lang="en-US" altLang="zh-CN" sz="1600" dirty="0">
                          <a:solidFill>
                            <a:srgbClr val="404040"/>
                          </a:solidFill>
                        </a:rPr>
                        <a:t>3.0</a:t>
                      </a:r>
                    </a:p>
                  </a:txBody>
                  <a:tcPr>
                    <a:lnL w="3175">
                      <a:solidFill>
                        <a:srgbClr val="144D73"/>
                      </a:solidFill>
                      <a:prstDash val="dot"/>
                    </a:lnL>
                    <a:lnR w="3175">
                      <a:solidFill>
                        <a:srgbClr val="144D73"/>
                      </a:solidFill>
                      <a:prstDash val="dot"/>
                    </a:lnR>
                    <a:lnT w="19050">
                      <a:solidFill>
                        <a:srgbClr val="144D73"/>
                      </a:solidFill>
                      <a:prstDash val="solid"/>
                    </a:lnT>
                    <a:lnB w="3175">
                      <a:solidFill>
                        <a:srgbClr val="144D73"/>
                      </a:solidFill>
                      <a:prstDash val="dot"/>
                    </a:lnB>
                    <a:solidFill>
                      <a:srgbClr val="F2F2F2"/>
                    </a:solidFill>
                  </a:tcPr>
                </a:tc>
                <a:tc>
                  <a:txBody>
                    <a:bodyPr/>
                    <a:lstStyle/>
                    <a:p>
                      <a:r>
                        <a:rPr lang="en-US" altLang="zh-CN" sz="1600" dirty="0">
                          <a:solidFill>
                            <a:srgbClr val="404040"/>
                          </a:solidFill>
                        </a:rPr>
                        <a:t>4.0</a:t>
                      </a:r>
                    </a:p>
                  </a:txBody>
                  <a:tcPr>
                    <a:lnL w="3175">
                      <a:solidFill>
                        <a:srgbClr val="144D73"/>
                      </a:solidFill>
                      <a:prstDash val="dot"/>
                    </a:lnL>
                    <a:lnR w="3175">
                      <a:solidFill>
                        <a:srgbClr val="144D73"/>
                      </a:solidFill>
                      <a:prstDash val="dot"/>
                    </a:lnR>
                    <a:lnT w="19050">
                      <a:solidFill>
                        <a:srgbClr val="144D73"/>
                      </a:solidFill>
                      <a:prstDash val="solid"/>
                    </a:lnT>
                    <a:lnB w="3175">
                      <a:solidFill>
                        <a:srgbClr val="144D73"/>
                      </a:solidFill>
                      <a:prstDash val="dot"/>
                    </a:lnB>
                    <a:solidFill>
                      <a:srgbClr val="F2F2F2"/>
                    </a:solidFill>
                  </a:tcPr>
                </a:tc>
                <a:tc>
                  <a:txBody>
                    <a:bodyPr/>
                    <a:lstStyle/>
                    <a:p>
                      <a:r>
                        <a:rPr lang="en-US" altLang="zh-CN" sz="1600" dirty="0">
                          <a:solidFill>
                            <a:srgbClr val="404040"/>
                          </a:solidFill>
                        </a:rPr>
                        <a:t>4.5</a:t>
                      </a:r>
                    </a:p>
                  </a:txBody>
                  <a:tcPr>
                    <a:lnL w="3175">
                      <a:solidFill>
                        <a:srgbClr val="144D73"/>
                      </a:solidFill>
                      <a:prstDash val="dot"/>
                    </a:lnL>
                    <a:lnR w="3175">
                      <a:solidFill>
                        <a:srgbClr val="144D73"/>
                      </a:solidFill>
                      <a:prstDash val="dot"/>
                    </a:lnR>
                    <a:lnT w="19050">
                      <a:solidFill>
                        <a:srgbClr val="144D73"/>
                      </a:solidFill>
                      <a:prstDash val="solid"/>
                    </a:lnT>
                    <a:lnB w="3175">
                      <a:solidFill>
                        <a:srgbClr val="144D73"/>
                      </a:solidFill>
                      <a:prstDash val="dot"/>
                    </a:lnB>
                    <a:solidFill>
                      <a:srgbClr val="F2F2F2"/>
                    </a:solidFill>
                  </a:tcPr>
                </a:tc>
                <a:tc>
                  <a:txBody>
                    <a:bodyPr/>
                    <a:lstStyle/>
                    <a:p>
                      <a:r>
                        <a:rPr lang="en-US" altLang="zh-CN" sz="1600" dirty="0">
                          <a:solidFill>
                            <a:srgbClr val="404040"/>
                          </a:solidFill>
                        </a:rPr>
                        <a:t>5.0</a:t>
                      </a:r>
                    </a:p>
                  </a:txBody>
                  <a:tcPr>
                    <a:lnL w="3175">
                      <a:solidFill>
                        <a:srgbClr val="144D73"/>
                      </a:solidFill>
                      <a:prstDash val="dot"/>
                    </a:lnL>
                    <a:lnR w="19050" cap="rnd">
                      <a:solidFill>
                        <a:srgbClr val="144D73"/>
                      </a:solidFill>
                      <a:prstDash val="solid"/>
                    </a:lnR>
                    <a:lnT w="19050">
                      <a:solidFill>
                        <a:srgbClr val="144D73"/>
                      </a:solidFill>
                      <a:prstDash val="solid"/>
                    </a:lnT>
                    <a:lnB w="3175">
                      <a:solidFill>
                        <a:srgbClr val="144D73"/>
                      </a:solidFill>
                      <a:prstDash val="dot"/>
                    </a:lnB>
                    <a:solidFill>
                      <a:srgbClr val="F2F2F2"/>
                    </a:solidFill>
                  </a:tcPr>
                </a:tc>
                <a:extLst>
                  <a:ext uri="{0D108BD9-81ED-4DB2-BD59-A6C34878D82A}">
                    <a16:rowId xmlns:a16="http://schemas.microsoft.com/office/drawing/2014/main" val="10001"/>
                  </a:ext>
                </a:extLst>
              </a:tr>
              <a:tr h="370840">
                <a:tc>
                  <a:txBody>
                    <a:bodyPr/>
                    <a:lstStyle/>
                    <a:p>
                      <a:endParaRPr lang="zh-CN">
                        <a:solidFill>
                          <a:srgbClr val="404040"/>
                        </a:solidFill>
                      </a:endParaRPr>
                    </a:p>
                  </a:txBody>
                  <a:tcPr>
                    <a:lnL w="19050" cap="rnd">
                      <a:solidFill>
                        <a:srgbClr val="144D73"/>
                      </a:solidFill>
                      <a:prstDash val="solid"/>
                    </a:lnL>
                    <a:lnR w="3175">
                      <a:solidFill>
                        <a:srgbClr val="144D73"/>
                      </a:solidFill>
                      <a:prstDash val="dot"/>
                    </a:lnR>
                    <a:lnT w="3175">
                      <a:solidFill>
                        <a:srgbClr val="144D73"/>
                      </a:solidFill>
                      <a:prstDash val="dot"/>
                    </a:lnT>
                    <a:lnB w="3175">
                      <a:solidFill>
                        <a:srgbClr val="144D73"/>
                      </a:solidFill>
                      <a:prstDash val="dot"/>
                    </a:lnB>
                    <a:solidFill>
                      <a:srgbClr val="FFFFFF"/>
                    </a:solidFill>
                  </a:tcPr>
                </a:tc>
                <a:tc>
                  <a:txBody>
                    <a:bodyPr/>
                    <a:lstStyle/>
                    <a:p>
                      <a:r>
                        <a:rPr lang="en-US" altLang="zh-CN" sz="1600" dirty="0">
                          <a:solidFill>
                            <a:srgbClr val="404040"/>
                          </a:solidFill>
                        </a:rPr>
                        <a:t>0.01</a:t>
                      </a:r>
                    </a:p>
                  </a:txBody>
                  <a:tcPr>
                    <a:lnL w="3175">
                      <a:solidFill>
                        <a:srgbClr val="144D73"/>
                      </a:solidFill>
                      <a:prstDash val="dot"/>
                    </a:lnL>
                    <a:lnR w="3175">
                      <a:solidFill>
                        <a:srgbClr val="144D73"/>
                      </a:solidFill>
                      <a:prstDash val="dot"/>
                    </a:lnR>
                    <a:lnT w="3175">
                      <a:solidFill>
                        <a:srgbClr val="144D73"/>
                      </a:solidFill>
                      <a:prstDash val="dot"/>
                    </a:lnT>
                    <a:lnB w="3175">
                      <a:solidFill>
                        <a:srgbClr val="144D73"/>
                      </a:solidFill>
                      <a:prstDash val="dot"/>
                    </a:lnB>
                    <a:solidFill>
                      <a:srgbClr val="FFFFFF"/>
                    </a:solidFill>
                  </a:tcPr>
                </a:tc>
                <a:tc>
                  <a:txBody>
                    <a:bodyPr/>
                    <a:lstStyle/>
                    <a:p>
                      <a:r>
                        <a:rPr lang="en-US" altLang="zh-CN" sz="1600" dirty="0">
                          <a:solidFill>
                            <a:srgbClr val="404040"/>
                          </a:solidFill>
                        </a:rPr>
                        <a:t>0.03</a:t>
                      </a:r>
                    </a:p>
                  </a:txBody>
                  <a:tcPr>
                    <a:lnL w="3175">
                      <a:solidFill>
                        <a:srgbClr val="144D73"/>
                      </a:solidFill>
                      <a:prstDash val="dot"/>
                    </a:lnL>
                    <a:lnR w="3175">
                      <a:solidFill>
                        <a:srgbClr val="144D73"/>
                      </a:solidFill>
                      <a:prstDash val="dot"/>
                    </a:lnR>
                    <a:lnT w="3175">
                      <a:solidFill>
                        <a:srgbClr val="144D73"/>
                      </a:solidFill>
                      <a:prstDash val="dot"/>
                    </a:lnT>
                    <a:lnB w="3175">
                      <a:solidFill>
                        <a:srgbClr val="144D73"/>
                      </a:solidFill>
                      <a:prstDash val="dot"/>
                    </a:lnB>
                    <a:solidFill>
                      <a:srgbClr val="FFFFFF"/>
                    </a:solidFill>
                  </a:tcPr>
                </a:tc>
                <a:tc>
                  <a:txBody>
                    <a:bodyPr/>
                    <a:lstStyle/>
                    <a:p>
                      <a:r>
                        <a:rPr lang="en-US" altLang="zh-CN" sz="1600" dirty="0">
                          <a:solidFill>
                            <a:srgbClr val="404040"/>
                          </a:solidFill>
                        </a:rPr>
                        <a:t>0.06</a:t>
                      </a:r>
                    </a:p>
                  </a:txBody>
                  <a:tcPr>
                    <a:lnL w="3175">
                      <a:solidFill>
                        <a:srgbClr val="144D73"/>
                      </a:solidFill>
                      <a:prstDash val="dot"/>
                    </a:lnL>
                    <a:lnR w="3175">
                      <a:solidFill>
                        <a:srgbClr val="144D73"/>
                      </a:solidFill>
                      <a:prstDash val="dot"/>
                    </a:lnR>
                    <a:lnT w="3175">
                      <a:solidFill>
                        <a:srgbClr val="144D73"/>
                      </a:solidFill>
                      <a:prstDash val="dot"/>
                    </a:lnT>
                    <a:lnB w="3175">
                      <a:solidFill>
                        <a:srgbClr val="144D73"/>
                      </a:solidFill>
                      <a:prstDash val="dot"/>
                    </a:lnB>
                    <a:solidFill>
                      <a:srgbClr val="FFFFFF"/>
                    </a:solidFill>
                  </a:tcPr>
                </a:tc>
                <a:tc>
                  <a:txBody>
                    <a:bodyPr/>
                    <a:lstStyle/>
                    <a:p>
                      <a:r>
                        <a:rPr lang="en-US" altLang="zh-CN" sz="1600" dirty="0">
                          <a:solidFill>
                            <a:srgbClr val="404040"/>
                          </a:solidFill>
                        </a:rPr>
                        <a:t>0.05</a:t>
                      </a:r>
                    </a:p>
                  </a:txBody>
                  <a:tcPr>
                    <a:lnL w="3175">
                      <a:solidFill>
                        <a:srgbClr val="144D73"/>
                      </a:solidFill>
                      <a:prstDash val="dot"/>
                    </a:lnL>
                    <a:lnR w="3175">
                      <a:solidFill>
                        <a:srgbClr val="144D73"/>
                      </a:solidFill>
                      <a:prstDash val="dot"/>
                    </a:lnR>
                    <a:lnT w="3175">
                      <a:solidFill>
                        <a:srgbClr val="144D73"/>
                      </a:solidFill>
                      <a:prstDash val="dot"/>
                    </a:lnT>
                    <a:lnB w="3175">
                      <a:solidFill>
                        <a:srgbClr val="144D73"/>
                      </a:solidFill>
                      <a:prstDash val="dot"/>
                    </a:lnB>
                    <a:solidFill>
                      <a:srgbClr val="FFFFFF"/>
                    </a:solidFill>
                  </a:tcPr>
                </a:tc>
                <a:tc>
                  <a:txBody>
                    <a:bodyPr/>
                    <a:lstStyle/>
                    <a:p>
                      <a:r>
                        <a:rPr lang="en-US" altLang="zh-CN" sz="1600" dirty="0">
                          <a:solidFill>
                            <a:srgbClr val="404040"/>
                          </a:solidFill>
                        </a:rPr>
                        <a:t>0.04</a:t>
                      </a:r>
                    </a:p>
                  </a:txBody>
                  <a:tcPr>
                    <a:lnL w="3175">
                      <a:solidFill>
                        <a:srgbClr val="144D73"/>
                      </a:solidFill>
                      <a:prstDash val="dot"/>
                    </a:lnL>
                    <a:lnR w="3175">
                      <a:solidFill>
                        <a:srgbClr val="144D73"/>
                      </a:solidFill>
                      <a:prstDash val="dot"/>
                    </a:lnR>
                    <a:lnT w="3175">
                      <a:solidFill>
                        <a:srgbClr val="144D73"/>
                      </a:solidFill>
                      <a:prstDash val="dot"/>
                    </a:lnT>
                    <a:lnB w="3175">
                      <a:solidFill>
                        <a:srgbClr val="144D73"/>
                      </a:solidFill>
                      <a:prstDash val="dot"/>
                    </a:lnB>
                    <a:solidFill>
                      <a:srgbClr val="FFFFFF"/>
                    </a:solidFill>
                  </a:tcPr>
                </a:tc>
                <a:tc>
                  <a:txBody>
                    <a:bodyPr/>
                    <a:lstStyle/>
                    <a:p>
                      <a:r>
                        <a:rPr lang="en-US" altLang="zh-CN" sz="1600" dirty="0">
                          <a:solidFill>
                            <a:srgbClr val="404040"/>
                          </a:solidFill>
                        </a:rPr>
                        <a:t>0.7</a:t>
                      </a:r>
                    </a:p>
                  </a:txBody>
                  <a:tcPr>
                    <a:lnL w="3175">
                      <a:solidFill>
                        <a:srgbClr val="144D73"/>
                      </a:solidFill>
                      <a:prstDash val="dot"/>
                    </a:lnL>
                    <a:lnR w="3175">
                      <a:solidFill>
                        <a:srgbClr val="144D73"/>
                      </a:solidFill>
                      <a:prstDash val="dot"/>
                    </a:lnR>
                    <a:lnT w="3175">
                      <a:solidFill>
                        <a:srgbClr val="144D73"/>
                      </a:solidFill>
                      <a:prstDash val="dot"/>
                    </a:lnT>
                    <a:lnB w="3175">
                      <a:solidFill>
                        <a:srgbClr val="144D73"/>
                      </a:solidFill>
                      <a:prstDash val="dot"/>
                    </a:lnB>
                    <a:solidFill>
                      <a:srgbClr val="FFFFFF"/>
                    </a:solidFill>
                  </a:tcPr>
                </a:tc>
                <a:tc>
                  <a:txBody>
                    <a:bodyPr/>
                    <a:lstStyle/>
                    <a:p>
                      <a:r>
                        <a:rPr lang="en-US" altLang="zh-CN" sz="1600" dirty="0">
                          <a:solidFill>
                            <a:srgbClr val="404040"/>
                          </a:solidFill>
                        </a:rPr>
                        <a:t>0.6</a:t>
                      </a:r>
                    </a:p>
                  </a:txBody>
                  <a:tcPr>
                    <a:lnL w="3175">
                      <a:solidFill>
                        <a:srgbClr val="144D73"/>
                      </a:solidFill>
                      <a:prstDash val="dot"/>
                    </a:lnL>
                    <a:lnR w="3175">
                      <a:solidFill>
                        <a:srgbClr val="144D73"/>
                      </a:solidFill>
                      <a:prstDash val="dot"/>
                    </a:lnR>
                    <a:lnT w="3175">
                      <a:solidFill>
                        <a:srgbClr val="144D73"/>
                      </a:solidFill>
                      <a:prstDash val="dot"/>
                    </a:lnT>
                    <a:lnB w="3175">
                      <a:solidFill>
                        <a:srgbClr val="144D73"/>
                      </a:solidFill>
                      <a:prstDash val="dot"/>
                    </a:lnB>
                    <a:solidFill>
                      <a:srgbClr val="FFFFFF"/>
                    </a:solidFill>
                  </a:tcPr>
                </a:tc>
                <a:tc>
                  <a:txBody>
                    <a:bodyPr/>
                    <a:lstStyle/>
                    <a:p>
                      <a:r>
                        <a:rPr lang="en-US" altLang="zh-CN" sz="1600" dirty="0">
                          <a:solidFill>
                            <a:srgbClr val="404040"/>
                          </a:solidFill>
                        </a:rPr>
                        <a:t>0.07</a:t>
                      </a:r>
                    </a:p>
                  </a:txBody>
                  <a:tcPr>
                    <a:lnL w="3175">
                      <a:solidFill>
                        <a:srgbClr val="144D73"/>
                      </a:solidFill>
                      <a:prstDash val="dot"/>
                    </a:lnL>
                    <a:lnR w="19050" cap="rnd">
                      <a:solidFill>
                        <a:srgbClr val="144D73"/>
                      </a:solidFill>
                      <a:prstDash val="solid"/>
                    </a:lnR>
                    <a:lnT w="3175">
                      <a:solidFill>
                        <a:srgbClr val="144D73"/>
                      </a:solidFill>
                      <a:prstDash val="dot"/>
                    </a:lnT>
                    <a:lnB w="3175">
                      <a:solidFill>
                        <a:srgbClr val="144D73"/>
                      </a:solidFill>
                      <a:prstDash val="dot"/>
                    </a:lnB>
                    <a:solidFill>
                      <a:srgbClr val="FFFFFF"/>
                    </a:solidFill>
                  </a:tcPr>
                </a:tc>
                <a:extLst>
                  <a:ext uri="{0D108BD9-81ED-4DB2-BD59-A6C34878D82A}">
                    <a16:rowId xmlns:a16="http://schemas.microsoft.com/office/drawing/2014/main" val="10002"/>
                  </a:ext>
                </a:extLst>
              </a:tr>
              <a:tr h="370840">
                <a:tc>
                  <a:txBody>
                    <a:bodyPr/>
                    <a:lstStyle/>
                    <a:p>
                      <a:endParaRPr lang="zh-CN">
                        <a:solidFill>
                          <a:srgbClr val="404040"/>
                        </a:solidFill>
                      </a:endParaRPr>
                    </a:p>
                  </a:txBody>
                  <a:tcPr>
                    <a:lnL w="19050" cap="rnd">
                      <a:solidFill>
                        <a:srgbClr val="144D73"/>
                      </a:solidFill>
                      <a:prstDash val="solid"/>
                    </a:lnL>
                    <a:lnR w="3175">
                      <a:solidFill>
                        <a:srgbClr val="144D73"/>
                      </a:solidFill>
                      <a:prstDash val="dot"/>
                    </a:lnR>
                    <a:lnT w="3175">
                      <a:solidFill>
                        <a:srgbClr val="144D73"/>
                      </a:solidFill>
                      <a:prstDash val="dot"/>
                    </a:lnT>
                    <a:lnB w="19050" cap="rnd">
                      <a:solidFill>
                        <a:srgbClr val="144D73"/>
                      </a:solidFill>
                      <a:prstDash val="solid"/>
                    </a:lnB>
                    <a:solidFill>
                      <a:srgbClr val="F2F2F2"/>
                    </a:solidFill>
                  </a:tcPr>
                </a:tc>
                <a:tc>
                  <a:txBody>
                    <a:bodyPr/>
                    <a:lstStyle/>
                    <a:p>
                      <a:r>
                        <a:rPr lang="en-US" altLang="zh-CN" sz="1600" dirty="0">
                          <a:solidFill>
                            <a:srgbClr val="404040"/>
                          </a:solidFill>
                        </a:rPr>
                        <a:t>0.2</a:t>
                      </a:r>
                    </a:p>
                  </a:txBody>
                  <a:tcPr>
                    <a:lnL w="3175">
                      <a:solidFill>
                        <a:srgbClr val="144D73"/>
                      </a:solidFill>
                      <a:prstDash val="dot"/>
                    </a:lnL>
                    <a:lnR w="3175">
                      <a:solidFill>
                        <a:srgbClr val="144D73"/>
                      </a:solidFill>
                      <a:prstDash val="dot"/>
                    </a:lnR>
                    <a:lnT w="3175">
                      <a:solidFill>
                        <a:srgbClr val="144D73"/>
                      </a:solidFill>
                      <a:prstDash val="dot"/>
                    </a:lnT>
                    <a:lnB w="19050" cap="rnd">
                      <a:solidFill>
                        <a:srgbClr val="144D73"/>
                      </a:solidFill>
                      <a:prstDash val="solid"/>
                    </a:lnB>
                    <a:solidFill>
                      <a:srgbClr val="F2F2F2"/>
                    </a:solidFill>
                  </a:tcPr>
                </a:tc>
                <a:tc>
                  <a:txBody>
                    <a:bodyPr/>
                    <a:lstStyle/>
                    <a:p>
                      <a:r>
                        <a:rPr lang="en-US" altLang="zh-CN" sz="1600" dirty="0">
                          <a:solidFill>
                            <a:srgbClr val="404040"/>
                          </a:solidFill>
                        </a:rPr>
                        <a:t>0.04</a:t>
                      </a:r>
                    </a:p>
                  </a:txBody>
                  <a:tcPr>
                    <a:lnL w="3175">
                      <a:solidFill>
                        <a:srgbClr val="144D73"/>
                      </a:solidFill>
                      <a:prstDash val="dot"/>
                    </a:lnL>
                    <a:lnR w="3175">
                      <a:solidFill>
                        <a:srgbClr val="144D73"/>
                      </a:solidFill>
                      <a:prstDash val="dot"/>
                    </a:lnR>
                    <a:lnT w="3175">
                      <a:solidFill>
                        <a:srgbClr val="144D73"/>
                      </a:solidFill>
                      <a:prstDash val="dot"/>
                    </a:lnT>
                    <a:lnB w="19050" cap="rnd">
                      <a:solidFill>
                        <a:srgbClr val="144D73"/>
                      </a:solidFill>
                      <a:prstDash val="solid"/>
                    </a:lnB>
                    <a:solidFill>
                      <a:srgbClr val="F2F2F2"/>
                    </a:solidFill>
                  </a:tcPr>
                </a:tc>
                <a:tc>
                  <a:txBody>
                    <a:bodyPr/>
                    <a:lstStyle/>
                    <a:p>
                      <a:r>
                        <a:rPr lang="en-US" altLang="zh-CN" sz="1600" dirty="0">
                          <a:solidFill>
                            <a:srgbClr val="404040"/>
                          </a:solidFill>
                        </a:rPr>
                        <a:t>0.05</a:t>
                      </a:r>
                    </a:p>
                  </a:txBody>
                  <a:tcPr>
                    <a:lnL w="3175">
                      <a:solidFill>
                        <a:srgbClr val="144D73"/>
                      </a:solidFill>
                      <a:prstDash val="dot"/>
                    </a:lnL>
                    <a:lnR w="3175">
                      <a:solidFill>
                        <a:srgbClr val="144D73"/>
                      </a:solidFill>
                      <a:prstDash val="dot"/>
                    </a:lnR>
                    <a:lnT w="3175">
                      <a:solidFill>
                        <a:srgbClr val="144D73"/>
                      </a:solidFill>
                      <a:prstDash val="dot"/>
                    </a:lnT>
                    <a:lnB w="19050" cap="rnd">
                      <a:solidFill>
                        <a:srgbClr val="144D73"/>
                      </a:solidFill>
                      <a:prstDash val="solid"/>
                    </a:lnB>
                    <a:solidFill>
                      <a:srgbClr val="F2F2F2"/>
                    </a:solidFill>
                  </a:tcPr>
                </a:tc>
                <a:tc>
                  <a:txBody>
                    <a:bodyPr/>
                    <a:lstStyle/>
                    <a:p>
                      <a:r>
                        <a:rPr lang="en-US" altLang="zh-CN" sz="1600" dirty="0">
                          <a:solidFill>
                            <a:srgbClr val="404040"/>
                          </a:solidFill>
                        </a:rPr>
                        <a:t>0.02</a:t>
                      </a:r>
                    </a:p>
                  </a:txBody>
                  <a:tcPr>
                    <a:lnL w="3175">
                      <a:solidFill>
                        <a:srgbClr val="144D73"/>
                      </a:solidFill>
                      <a:prstDash val="dot"/>
                    </a:lnL>
                    <a:lnR w="3175">
                      <a:solidFill>
                        <a:srgbClr val="144D73"/>
                      </a:solidFill>
                      <a:prstDash val="dot"/>
                    </a:lnR>
                    <a:lnT w="3175">
                      <a:solidFill>
                        <a:srgbClr val="144D73"/>
                      </a:solidFill>
                      <a:prstDash val="dot"/>
                    </a:lnT>
                    <a:lnB w="19050" cap="rnd">
                      <a:solidFill>
                        <a:srgbClr val="144D73"/>
                      </a:solidFill>
                      <a:prstDash val="solid"/>
                    </a:lnB>
                    <a:solidFill>
                      <a:srgbClr val="F2F2F2"/>
                    </a:solidFill>
                  </a:tcPr>
                </a:tc>
                <a:tc>
                  <a:txBody>
                    <a:bodyPr/>
                    <a:lstStyle/>
                    <a:p>
                      <a:r>
                        <a:rPr lang="en-US" altLang="zh-CN" sz="1600" dirty="0">
                          <a:solidFill>
                            <a:srgbClr val="404040"/>
                          </a:solidFill>
                        </a:rPr>
                        <a:t>0.08</a:t>
                      </a:r>
                    </a:p>
                  </a:txBody>
                  <a:tcPr>
                    <a:lnL w="3175">
                      <a:solidFill>
                        <a:srgbClr val="144D73"/>
                      </a:solidFill>
                      <a:prstDash val="dot"/>
                    </a:lnL>
                    <a:lnR w="3175">
                      <a:solidFill>
                        <a:srgbClr val="144D73"/>
                      </a:solidFill>
                      <a:prstDash val="dot"/>
                    </a:lnR>
                    <a:lnT w="3175">
                      <a:solidFill>
                        <a:srgbClr val="144D73"/>
                      </a:solidFill>
                      <a:prstDash val="dot"/>
                    </a:lnT>
                    <a:lnB w="19050" cap="rnd">
                      <a:solidFill>
                        <a:srgbClr val="144D73"/>
                      </a:solidFill>
                      <a:prstDash val="solid"/>
                    </a:lnB>
                    <a:solidFill>
                      <a:srgbClr val="F2F2F2"/>
                    </a:solidFill>
                  </a:tcPr>
                </a:tc>
                <a:tc>
                  <a:txBody>
                    <a:bodyPr/>
                    <a:lstStyle/>
                    <a:p>
                      <a:r>
                        <a:rPr lang="en-US" altLang="zh-CN" sz="1600" dirty="0">
                          <a:solidFill>
                            <a:srgbClr val="404040"/>
                          </a:solidFill>
                        </a:rPr>
                        <a:t>0.02</a:t>
                      </a:r>
                    </a:p>
                  </a:txBody>
                  <a:tcPr>
                    <a:lnL w="3175">
                      <a:solidFill>
                        <a:srgbClr val="144D73"/>
                      </a:solidFill>
                      <a:prstDash val="dot"/>
                    </a:lnL>
                    <a:lnR w="3175">
                      <a:solidFill>
                        <a:srgbClr val="144D73"/>
                      </a:solidFill>
                      <a:prstDash val="dot"/>
                    </a:lnR>
                    <a:lnT w="3175">
                      <a:solidFill>
                        <a:srgbClr val="144D73"/>
                      </a:solidFill>
                      <a:prstDash val="dot"/>
                    </a:lnT>
                    <a:lnB w="19050" cap="rnd">
                      <a:solidFill>
                        <a:srgbClr val="144D73"/>
                      </a:solidFill>
                      <a:prstDash val="solid"/>
                    </a:lnB>
                    <a:solidFill>
                      <a:srgbClr val="F2F2F2"/>
                    </a:solidFill>
                  </a:tcPr>
                </a:tc>
                <a:tc>
                  <a:txBody>
                    <a:bodyPr/>
                    <a:lstStyle/>
                    <a:p>
                      <a:r>
                        <a:rPr lang="en-US" altLang="zh-CN" sz="1600" dirty="0">
                          <a:solidFill>
                            <a:srgbClr val="404040"/>
                          </a:solidFill>
                        </a:rPr>
                        <a:t>0.03</a:t>
                      </a:r>
                    </a:p>
                  </a:txBody>
                  <a:tcPr>
                    <a:lnL w="3175">
                      <a:solidFill>
                        <a:srgbClr val="144D73"/>
                      </a:solidFill>
                      <a:prstDash val="dot"/>
                    </a:lnL>
                    <a:lnR w="3175">
                      <a:solidFill>
                        <a:srgbClr val="144D73"/>
                      </a:solidFill>
                      <a:prstDash val="dot"/>
                    </a:lnR>
                    <a:lnT w="3175">
                      <a:solidFill>
                        <a:srgbClr val="144D73"/>
                      </a:solidFill>
                      <a:prstDash val="dot"/>
                    </a:lnT>
                    <a:lnB w="19050" cap="rnd">
                      <a:solidFill>
                        <a:srgbClr val="144D73"/>
                      </a:solidFill>
                      <a:prstDash val="solid"/>
                    </a:lnB>
                    <a:solidFill>
                      <a:srgbClr val="F2F2F2"/>
                    </a:solidFill>
                  </a:tcPr>
                </a:tc>
                <a:tc>
                  <a:txBody>
                    <a:bodyPr/>
                    <a:lstStyle/>
                    <a:p>
                      <a:r>
                        <a:rPr lang="en-US" altLang="zh-CN" sz="1600" dirty="0">
                          <a:solidFill>
                            <a:srgbClr val="404040"/>
                          </a:solidFill>
                        </a:rPr>
                        <a:t>0.03</a:t>
                      </a:r>
                    </a:p>
                  </a:txBody>
                  <a:tcPr>
                    <a:lnL w="3175">
                      <a:solidFill>
                        <a:srgbClr val="144D73"/>
                      </a:solidFill>
                      <a:prstDash val="dot"/>
                    </a:lnL>
                    <a:lnR w="19050" cap="rnd">
                      <a:solidFill>
                        <a:srgbClr val="144D73"/>
                      </a:solidFill>
                      <a:prstDash val="solid"/>
                    </a:lnR>
                    <a:lnT w="3175">
                      <a:solidFill>
                        <a:srgbClr val="144D73"/>
                      </a:solidFill>
                      <a:prstDash val="dot"/>
                    </a:lnT>
                    <a:lnB w="19050" cap="rnd">
                      <a:solidFill>
                        <a:srgbClr val="144D73"/>
                      </a:solidFill>
                      <a:prstDash val="solid"/>
                    </a:lnB>
                    <a:solidFill>
                      <a:srgbClr val="F2F2F2"/>
                    </a:solidFill>
                  </a:tcPr>
                </a:tc>
                <a:extLst>
                  <a:ext uri="{0D108BD9-81ED-4DB2-BD59-A6C34878D82A}">
                    <a16:rowId xmlns:a16="http://schemas.microsoft.com/office/drawing/2014/main" val="10003"/>
                  </a:ext>
                </a:extLst>
              </a:tr>
            </a:tbl>
          </a:graphicData>
        </a:graphic>
      </p:graphicFrame>
      <p:cxnSp>
        <p:nvCxnSpPr>
          <p:cNvPr id="7" name="直线连接符 6"/>
          <p:cNvCxnSpPr/>
          <p:nvPr/>
        </p:nvCxnSpPr>
        <p:spPr>
          <a:xfrm>
            <a:off x="3327400" y="3431540"/>
            <a:ext cx="0" cy="146685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aphicFrame>
        <p:nvGraphicFramePr>
          <p:cNvPr id="22" name="对象 -2147482616"/>
          <p:cNvGraphicFramePr>
            <a:graphicFrameLocks noChangeAspect="1"/>
          </p:cNvGraphicFramePr>
          <p:nvPr/>
        </p:nvGraphicFramePr>
        <p:xfrm>
          <a:off x="3293428" y="5372418"/>
          <a:ext cx="5072380" cy="887095"/>
        </p:xfrm>
        <a:graphic>
          <a:graphicData uri="http://schemas.openxmlformats.org/presentationml/2006/ole">
            <mc:AlternateContent xmlns:mc="http://schemas.openxmlformats.org/markup-compatibility/2006">
              <mc:Choice xmlns:v="urn:schemas-microsoft-com:vml" Requires="v">
                <p:oleObj spid="_x0000_s11275" r:id="rId6" imgW="2946400" imgH="508000" progId="Equation.KSEE3">
                  <p:embed/>
                </p:oleObj>
              </mc:Choice>
              <mc:Fallback>
                <p:oleObj r:id="rId6" imgW="2946400" imgH="508000" progId="Equation.KSEE3">
                  <p:embed/>
                  <p:pic>
                    <p:nvPicPr>
                      <p:cNvPr id="0" name="图片 3075"/>
                      <p:cNvPicPr/>
                      <p:nvPr/>
                    </p:nvPicPr>
                    <p:blipFill>
                      <a:blip r:embed="rId7"/>
                      <a:stretch>
                        <a:fillRect/>
                      </a:stretch>
                    </p:blipFill>
                    <p:spPr>
                      <a:xfrm>
                        <a:off x="3293428" y="5372418"/>
                        <a:ext cx="5072380" cy="887095"/>
                      </a:xfrm>
                      <a:prstGeom prst="rect">
                        <a:avLst/>
                      </a:prstGeom>
                      <a:noFill/>
                      <a:ln w="38100">
                        <a:noFill/>
                        <a:miter/>
                      </a:ln>
                    </p:spPr>
                  </p:pic>
                </p:oleObj>
              </mc:Fallback>
            </mc:AlternateContent>
          </a:graphicData>
        </a:graphic>
      </p:graphicFrame>
      <p:graphicFrame>
        <p:nvGraphicFramePr>
          <p:cNvPr id="4" name="对象 -2147482616"/>
          <p:cNvGraphicFramePr>
            <a:graphicFrameLocks noChangeAspect="1"/>
          </p:cNvGraphicFramePr>
          <p:nvPr/>
        </p:nvGraphicFramePr>
        <p:xfrm>
          <a:off x="1813560" y="4107180"/>
          <a:ext cx="318135" cy="448310"/>
        </p:xfrm>
        <a:graphic>
          <a:graphicData uri="http://schemas.openxmlformats.org/presentationml/2006/ole">
            <mc:AlternateContent xmlns:mc="http://schemas.openxmlformats.org/markup-compatibility/2006">
              <mc:Choice xmlns:v="urn:schemas-microsoft-com:vml" Requires="v">
                <p:oleObj spid="_x0000_s11276" r:id="rId8" imgW="165100" imgH="228600" progId="Equation.KSEE3">
                  <p:embed/>
                </p:oleObj>
              </mc:Choice>
              <mc:Fallback>
                <p:oleObj r:id="rId8" imgW="165100" imgH="228600" progId="Equation.KSEE3">
                  <p:embed/>
                  <p:pic>
                    <p:nvPicPr>
                      <p:cNvPr id="0" name="图片 3075"/>
                      <p:cNvPicPr/>
                      <p:nvPr/>
                    </p:nvPicPr>
                    <p:blipFill>
                      <a:blip r:embed="rId9"/>
                      <a:stretch>
                        <a:fillRect/>
                      </a:stretch>
                    </p:blipFill>
                    <p:spPr>
                      <a:xfrm>
                        <a:off x="1813560" y="4107180"/>
                        <a:ext cx="318135" cy="448310"/>
                      </a:xfrm>
                      <a:prstGeom prst="rect">
                        <a:avLst/>
                      </a:prstGeom>
                      <a:noFill/>
                      <a:ln w="38100">
                        <a:noFill/>
                        <a:miter/>
                      </a:ln>
                    </p:spPr>
                  </p:pic>
                </p:oleObj>
              </mc:Fallback>
            </mc:AlternateContent>
          </a:graphicData>
        </a:graphic>
      </p:graphicFrame>
      <p:graphicFrame>
        <p:nvGraphicFramePr>
          <p:cNvPr id="3" name="对象 -2147482616"/>
          <p:cNvGraphicFramePr>
            <a:graphicFrameLocks noChangeAspect="1"/>
          </p:cNvGraphicFramePr>
          <p:nvPr/>
        </p:nvGraphicFramePr>
        <p:xfrm>
          <a:off x="1806575" y="4497705"/>
          <a:ext cx="294005" cy="448310"/>
        </p:xfrm>
        <a:graphic>
          <a:graphicData uri="http://schemas.openxmlformats.org/presentationml/2006/ole">
            <mc:AlternateContent xmlns:mc="http://schemas.openxmlformats.org/markup-compatibility/2006">
              <mc:Choice xmlns:v="urn:schemas-microsoft-com:vml" Requires="v">
                <p:oleObj spid="_x0000_s11277" r:id="rId10" imgW="152400" imgH="228600" progId="Equation.KSEE3">
                  <p:embed/>
                </p:oleObj>
              </mc:Choice>
              <mc:Fallback>
                <p:oleObj r:id="rId10" imgW="152400" imgH="228600" progId="Equation.KSEE3">
                  <p:embed/>
                  <p:pic>
                    <p:nvPicPr>
                      <p:cNvPr id="0" name="图片 3075"/>
                      <p:cNvPicPr/>
                      <p:nvPr/>
                    </p:nvPicPr>
                    <p:blipFill>
                      <a:blip r:embed="rId11"/>
                      <a:stretch>
                        <a:fillRect/>
                      </a:stretch>
                    </p:blipFill>
                    <p:spPr>
                      <a:xfrm>
                        <a:off x="1806575" y="4497705"/>
                        <a:ext cx="294005" cy="448310"/>
                      </a:xfrm>
                      <a:prstGeom prst="rect">
                        <a:avLst/>
                      </a:prstGeom>
                      <a:noFill/>
                      <a:ln w="38100">
                        <a:noFill/>
                        <a:miter/>
                      </a:ln>
                    </p:spPr>
                  </p:pic>
                </p:oleObj>
              </mc:Fallback>
            </mc:AlternateContent>
          </a:graphicData>
        </a:graphic>
      </p:graphicFrame>
      <p:graphicFrame>
        <p:nvGraphicFramePr>
          <p:cNvPr id="13" name="对象 -2147482616"/>
          <p:cNvGraphicFramePr>
            <a:graphicFrameLocks noChangeAspect="1"/>
          </p:cNvGraphicFramePr>
          <p:nvPr/>
        </p:nvGraphicFramePr>
        <p:xfrm>
          <a:off x="1797050" y="3775710"/>
          <a:ext cx="294005" cy="448310"/>
        </p:xfrm>
        <a:graphic>
          <a:graphicData uri="http://schemas.openxmlformats.org/presentationml/2006/ole">
            <mc:AlternateContent xmlns:mc="http://schemas.openxmlformats.org/markup-compatibility/2006">
              <mc:Choice xmlns:v="urn:schemas-microsoft-com:vml" Requires="v">
                <p:oleObj spid="_x0000_s11278" r:id="rId12" imgW="152400" imgH="228600" progId="Equation.KSEE3">
                  <p:embed/>
                </p:oleObj>
              </mc:Choice>
              <mc:Fallback>
                <p:oleObj r:id="rId12" imgW="152400" imgH="228600" progId="Equation.KSEE3">
                  <p:embed/>
                  <p:pic>
                    <p:nvPicPr>
                      <p:cNvPr id="0" name="图片 3075"/>
                      <p:cNvPicPr/>
                      <p:nvPr/>
                    </p:nvPicPr>
                    <p:blipFill>
                      <a:blip r:embed="rId13"/>
                      <a:stretch>
                        <a:fillRect/>
                      </a:stretch>
                    </p:blipFill>
                    <p:spPr>
                      <a:xfrm>
                        <a:off x="1797050" y="3775710"/>
                        <a:ext cx="294005" cy="448310"/>
                      </a:xfrm>
                      <a:prstGeom prst="rect">
                        <a:avLst/>
                      </a:prstGeom>
                      <a:noFill/>
                      <a:ln w="38100">
                        <a:noFill/>
                        <a:miter/>
                      </a:ln>
                    </p:spPr>
                  </p:pic>
                </p:oleObj>
              </mc:Fallback>
            </mc:AlternateContent>
          </a:graphicData>
        </a:graphic>
      </p:graphicFrame>
      <p:graphicFrame>
        <p:nvGraphicFramePr>
          <p:cNvPr id="15" name="对象 -2147482616"/>
          <p:cNvGraphicFramePr>
            <a:graphicFrameLocks noChangeAspect="1"/>
          </p:cNvGraphicFramePr>
          <p:nvPr/>
        </p:nvGraphicFramePr>
        <p:xfrm>
          <a:off x="1865630" y="3431540"/>
          <a:ext cx="170815" cy="323850"/>
        </p:xfrm>
        <a:graphic>
          <a:graphicData uri="http://schemas.openxmlformats.org/presentationml/2006/ole">
            <mc:AlternateContent xmlns:mc="http://schemas.openxmlformats.org/markup-compatibility/2006">
              <mc:Choice xmlns:v="urn:schemas-microsoft-com:vml" Requires="v">
                <p:oleObj spid="_x0000_s11279" r:id="rId14" imgW="88265" imgH="165100" progId="Equation.KSEE3">
                  <p:embed/>
                </p:oleObj>
              </mc:Choice>
              <mc:Fallback>
                <p:oleObj r:id="rId14" imgW="88265" imgH="165100" progId="Equation.KSEE3">
                  <p:embed/>
                  <p:pic>
                    <p:nvPicPr>
                      <p:cNvPr id="0" name="图片 3075"/>
                      <p:cNvPicPr/>
                      <p:nvPr/>
                    </p:nvPicPr>
                    <p:blipFill>
                      <a:blip r:embed="rId15"/>
                      <a:stretch>
                        <a:fillRect/>
                      </a:stretch>
                    </p:blipFill>
                    <p:spPr>
                      <a:xfrm>
                        <a:off x="1865630" y="3431540"/>
                        <a:ext cx="170815" cy="323850"/>
                      </a:xfrm>
                      <a:prstGeom prst="rect">
                        <a:avLst/>
                      </a:prstGeom>
                      <a:noFill/>
                      <a:ln w="38100">
                        <a:noFill/>
                        <a:miter/>
                      </a:ln>
                    </p:spPr>
                  </p:pic>
                </p:oleObj>
              </mc:Fallback>
            </mc:AlternateContent>
          </a:graphicData>
        </a:graphic>
      </p:graphicFrame>
      <p:cxnSp>
        <p:nvCxnSpPr>
          <p:cNvPr id="17" name="直线连接符 6"/>
          <p:cNvCxnSpPr/>
          <p:nvPr/>
        </p:nvCxnSpPr>
        <p:spPr>
          <a:xfrm>
            <a:off x="4305300" y="3431540"/>
            <a:ext cx="0" cy="146685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直线连接符 6"/>
          <p:cNvCxnSpPr/>
          <p:nvPr/>
        </p:nvCxnSpPr>
        <p:spPr>
          <a:xfrm>
            <a:off x="5283200" y="3431540"/>
            <a:ext cx="0" cy="146685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直线连接符 6"/>
          <p:cNvCxnSpPr/>
          <p:nvPr/>
        </p:nvCxnSpPr>
        <p:spPr>
          <a:xfrm>
            <a:off x="7226300" y="3438525"/>
            <a:ext cx="0" cy="146685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直线连接符 6"/>
          <p:cNvCxnSpPr/>
          <p:nvPr/>
        </p:nvCxnSpPr>
        <p:spPr>
          <a:xfrm>
            <a:off x="8204200" y="3438525"/>
            <a:ext cx="0" cy="146685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直线连接符 6"/>
          <p:cNvCxnSpPr/>
          <p:nvPr/>
        </p:nvCxnSpPr>
        <p:spPr>
          <a:xfrm>
            <a:off x="9194800" y="3415030"/>
            <a:ext cx="0" cy="146685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custDataLst>
      <p:tags r:id="rId2"/>
    </p:custDataLst>
  </p:cSld>
  <p:clrMapOvr>
    <a:masterClrMapping/>
  </p:clrMapOvr>
  <p:transition spd="med"/>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fontScale="90000"/>
          </a:bodyPr>
          <a:lstStyle>
            <a:lvl1pPr>
              <a:defRPr>
                <a:solidFill>
                  <a:srgbClr val="C00000"/>
                </a:solidFill>
              </a:defRPr>
            </a:lvl1pPr>
          </a:lstStyle>
          <a:p>
            <a:r>
              <a:rPr lang="en-US" dirty="0">
                <a:ea typeface="宋体" panose="02010600030101010101" pitchFamily="2" charset="-122"/>
                <a:sym typeface="+mn-ea"/>
              </a:rPr>
              <a:t>LightGBM</a:t>
            </a:r>
            <a:endParaRPr lang="en-US" altLang="zh-CN" dirty="0">
              <a:ea typeface="宋体" panose="02010600030101010101" pitchFamily="2" charset="-122"/>
              <a:sym typeface="+mn-ea"/>
            </a:endParaRPr>
          </a:p>
        </p:txBody>
      </p:sp>
      <p:sp>
        <p:nvSpPr>
          <p:cNvPr id="131" name="Content Placeholder 2"/>
          <p:cNvSpPr txBox="1">
            <a:spLocks noGrp="1"/>
          </p:cNvSpPr>
          <p:nvPr/>
        </p:nvSpPr>
        <p:spPr>
          <a:xfrm>
            <a:off x="598805" y="1452245"/>
            <a:ext cx="4410075"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en-US" altLang="zh-CN" sz="1600" dirty="0">
                <a:ea typeface="宋体" panose="02010600030101010101" pitchFamily="2" charset="-122"/>
                <a:sym typeface="+mn-ea"/>
              </a:rPr>
              <a:t>LightGBM</a:t>
            </a:r>
            <a:r>
              <a:rPr lang="zh-CN" altLang="zh-CN" sz="1600" dirty="0">
                <a:ea typeface="宋体" panose="02010600030101010101" pitchFamily="2" charset="-122"/>
                <a:sym typeface="+mn-ea"/>
              </a:rPr>
              <a:t>的</a:t>
            </a:r>
            <a:r>
              <a:rPr sz="1600" dirty="0">
                <a:ea typeface="宋体" panose="02010600030101010101" pitchFamily="2" charset="-122"/>
                <a:sym typeface="+mn-ea"/>
              </a:rPr>
              <a:t>Histogram算法</a:t>
            </a:r>
            <a:r>
              <a:rPr lang="zh-CN" altLang="en-US" sz="1600" dirty="0">
                <a:ea typeface="宋体" panose="02010600030101010101" pitchFamily="2" charset="-122"/>
                <a:sym typeface="+mn-ea"/>
              </a:rPr>
              <a:t>：</a:t>
            </a:r>
          </a:p>
          <a:p>
            <a:pPr>
              <a:lnSpc>
                <a:spcPct val="150000"/>
              </a:lnSpc>
            </a:pPr>
            <a:r>
              <a:rPr sz="1600" dirty="0">
                <a:solidFill>
                  <a:schemeClr val="tx1"/>
                </a:solidFill>
                <a:ea typeface="宋体" panose="02010600030101010101" pitchFamily="2" charset="-122"/>
                <a:sym typeface="+mn-ea"/>
              </a:rPr>
              <a:t>替代XGBoost的预排序算法</a:t>
            </a:r>
          </a:p>
          <a:p>
            <a:pPr>
              <a:lnSpc>
                <a:spcPct val="150000"/>
              </a:lnSpc>
            </a:pPr>
            <a:r>
              <a:rPr sz="1600" dirty="0">
                <a:solidFill>
                  <a:schemeClr val="tx1"/>
                </a:solidFill>
                <a:ea typeface="宋体" panose="02010600030101010101" pitchFamily="2" charset="-122"/>
                <a:sym typeface="+mn-ea"/>
              </a:rPr>
              <a:t>思想是先连续的浮点特征值离散化成k个整数，同时构造一个宽度为k的直方图</a:t>
            </a:r>
            <a:r>
              <a:rPr lang="zh-CN" sz="1600" dirty="0">
                <a:solidFill>
                  <a:schemeClr val="tx1"/>
                </a:solidFill>
                <a:ea typeface="宋体" panose="02010600030101010101" pitchFamily="2" charset="-122"/>
                <a:sym typeface="+mn-ea"/>
              </a:rPr>
              <a:t>，即</a:t>
            </a:r>
            <a:r>
              <a:rPr sz="1600" dirty="0">
                <a:solidFill>
                  <a:schemeClr val="tx1"/>
                </a:solidFill>
                <a:ea typeface="宋体" panose="02010600030101010101" pitchFamily="2" charset="-122"/>
                <a:sym typeface="+mn-ea"/>
              </a:rPr>
              <a:t>将连续特征值离散化到</a:t>
            </a:r>
            <a:r>
              <a:rPr lang="en-US" sz="1600" dirty="0">
                <a:solidFill>
                  <a:schemeClr val="tx1"/>
                </a:solidFill>
                <a:ea typeface="宋体" panose="02010600030101010101" pitchFamily="2" charset="-122"/>
                <a:sym typeface="+mn-ea"/>
              </a:rPr>
              <a:t>k</a:t>
            </a:r>
            <a:r>
              <a:rPr lang="zh-CN" sz="1600" dirty="0">
                <a:solidFill>
                  <a:schemeClr val="tx1"/>
                </a:solidFill>
                <a:ea typeface="宋体" panose="02010600030101010101" pitchFamily="2" charset="-122"/>
                <a:sym typeface="+mn-ea"/>
              </a:rPr>
              <a:t>个</a:t>
            </a:r>
            <a:r>
              <a:rPr sz="1600" dirty="0">
                <a:solidFill>
                  <a:schemeClr val="tx1"/>
                </a:solidFill>
                <a:ea typeface="宋体" panose="02010600030101010101" pitchFamily="2" charset="-122"/>
                <a:sym typeface="+mn-ea"/>
              </a:rPr>
              <a:t>bins上</a:t>
            </a:r>
            <a:r>
              <a:rPr lang="zh-CN" sz="1600" dirty="0">
                <a:solidFill>
                  <a:schemeClr val="tx1"/>
                </a:solidFill>
                <a:ea typeface="宋体" panose="02010600030101010101" pitchFamily="2" charset="-122"/>
                <a:sym typeface="+mn-ea"/>
              </a:rPr>
              <a:t>（比如</a:t>
            </a:r>
            <a:r>
              <a:rPr lang="en-US" altLang="zh-CN" sz="1600" dirty="0">
                <a:solidFill>
                  <a:schemeClr val="tx1"/>
                </a:solidFill>
                <a:ea typeface="宋体" panose="02010600030101010101" pitchFamily="2" charset="-122"/>
                <a:sym typeface="+mn-ea"/>
              </a:rPr>
              <a:t>k=</a:t>
            </a:r>
            <a:r>
              <a:rPr sz="1600" dirty="0">
                <a:solidFill>
                  <a:schemeClr val="tx1"/>
                </a:solidFill>
                <a:ea typeface="宋体" panose="02010600030101010101" pitchFamily="2" charset="-122"/>
                <a:sym typeface="+mn-ea"/>
              </a:rPr>
              <a:t>255</a:t>
            </a:r>
            <a:r>
              <a:rPr lang="zh-CN" sz="1600" dirty="0">
                <a:solidFill>
                  <a:schemeClr val="tx1"/>
                </a:solidFill>
                <a:ea typeface="宋体" panose="02010600030101010101" pitchFamily="2" charset="-122"/>
                <a:sym typeface="+mn-ea"/>
              </a:rPr>
              <a:t>）</a:t>
            </a:r>
            <a:endParaRPr sz="1600" dirty="0">
              <a:solidFill>
                <a:schemeClr val="tx1"/>
              </a:solidFill>
              <a:ea typeface="宋体" panose="02010600030101010101" pitchFamily="2" charset="-122"/>
              <a:sym typeface="+mn-ea"/>
            </a:endParaRPr>
          </a:p>
          <a:p>
            <a:pPr>
              <a:lnSpc>
                <a:spcPct val="150000"/>
              </a:lnSpc>
            </a:pPr>
            <a:r>
              <a:rPr sz="1600" dirty="0">
                <a:solidFill>
                  <a:schemeClr val="tx1"/>
                </a:solidFill>
                <a:ea typeface="宋体" panose="02010600030101010101" pitchFamily="2" charset="-122"/>
                <a:sym typeface="+mn-ea"/>
              </a:rPr>
              <a:t>当遍历一次数据后，直方图累积了需要的统计量，然后根据直方图的离散值，遍历寻找最优的分割点</a:t>
            </a:r>
          </a:p>
          <a:p>
            <a:pPr>
              <a:lnSpc>
                <a:spcPct val="150000"/>
              </a:lnSpc>
            </a:pPr>
            <a:r>
              <a:rPr sz="1600" dirty="0">
                <a:solidFill>
                  <a:schemeClr val="tx1"/>
                </a:solidFill>
                <a:ea typeface="宋体" panose="02010600030101010101" pitchFamily="2" charset="-122"/>
                <a:sym typeface="+mn-ea"/>
              </a:rPr>
              <a:t>XGBoost需要遍历所有离散化的值</a:t>
            </a:r>
            <a:r>
              <a:rPr lang="zh-CN" sz="1600" dirty="0">
                <a:solidFill>
                  <a:schemeClr val="tx1"/>
                </a:solidFill>
                <a:ea typeface="宋体" panose="02010600030101010101" pitchFamily="2" charset="-122"/>
                <a:sym typeface="+mn-ea"/>
              </a:rPr>
              <a:t>，</a:t>
            </a:r>
            <a:r>
              <a:rPr kumimoji="1" lang="en-US" altLang="zh-CN" sz="1600" dirty="0">
                <a:solidFill>
                  <a:schemeClr val="tx1"/>
                </a:solidFill>
                <a:sym typeface="+mn-ea"/>
              </a:rPr>
              <a:t>LightGBM</a:t>
            </a:r>
            <a:r>
              <a:rPr sz="1600" dirty="0">
                <a:solidFill>
                  <a:schemeClr val="tx1"/>
                </a:solidFill>
                <a:ea typeface="宋体" panose="02010600030101010101" pitchFamily="2" charset="-122"/>
                <a:sym typeface="+mn-ea"/>
              </a:rPr>
              <a:t>只要遍历k个直方图的值</a:t>
            </a:r>
          </a:p>
          <a:p>
            <a:pPr>
              <a:lnSpc>
                <a:spcPct val="150000"/>
              </a:lnSpc>
            </a:pPr>
            <a:r>
              <a:rPr kumimoji="1" lang="zh-CN" altLang="en-US" sz="1600" dirty="0">
                <a:solidFill>
                  <a:schemeClr val="tx1"/>
                </a:solidFill>
                <a:sym typeface="+mn-ea"/>
              </a:rPr>
              <a:t>候选分裂点数量 </a:t>
            </a:r>
            <a:r>
              <a:rPr kumimoji="1" lang="en-US" altLang="zh-CN" sz="1600" dirty="0">
                <a:solidFill>
                  <a:schemeClr val="tx1"/>
                </a:solidFill>
                <a:sym typeface="+mn-ea"/>
              </a:rPr>
              <a:t>= </a:t>
            </a:r>
            <a:r>
              <a:rPr kumimoji="1" lang="en-US" sz="1600" dirty="0">
                <a:solidFill>
                  <a:schemeClr val="tx1"/>
                </a:solidFill>
                <a:sym typeface="+mn-ea"/>
              </a:rPr>
              <a:t>k-1</a:t>
            </a:r>
            <a:endParaRPr sz="1600" dirty="0">
              <a:solidFill>
                <a:schemeClr val="tx1"/>
              </a:solidFill>
              <a:ea typeface="宋体" panose="02010600030101010101" pitchFamily="2" charset="-122"/>
              <a:sym typeface="+mn-ea"/>
            </a:endParaRPr>
          </a:p>
          <a:p>
            <a:pPr>
              <a:lnSpc>
                <a:spcPct val="150000"/>
              </a:lnSpc>
            </a:pPr>
            <a:endParaRPr kumimoji="1" lang="en-US" altLang="zh-CN" sz="1600" dirty="0">
              <a:solidFill>
                <a:schemeClr val="tx1"/>
              </a:solidFill>
              <a:sym typeface="+mn-ea"/>
            </a:endParaRPr>
          </a:p>
          <a:p>
            <a:pPr>
              <a:lnSpc>
                <a:spcPct val="150000"/>
              </a:lnSpc>
            </a:pPr>
            <a:endParaRPr sz="1600" dirty="0">
              <a:ea typeface="宋体" panose="02010600030101010101" pitchFamily="2" charset="-122"/>
              <a:sym typeface="+mn-ea"/>
            </a:endParaRPr>
          </a:p>
          <a:p>
            <a:pPr>
              <a:lnSpc>
                <a:spcPct val="150000"/>
              </a:lnSpc>
            </a:pPr>
            <a:endParaRPr lang="zh-CN" altLang="en-US" sz="1600" dirty="0">
              <a:ea typeface="宋体" panose="02010600030101010101" pitchFamily="2" charset="-122"/>
              <a:sym typeface="+mn-ea"/>
            </a:endParaRPr>
          </a:p>
          <a:p>
            <a:pPr>
              <a:lnSpc>
                <a:spcPct val="150000"/>
              </a:lnSpc>
            </a:pPr>
            <a:endParaRPr lang="zh-CN" altLang="en-US" sz="1600" dirty="0">
              <a:ea typeface="宋体" panose="02010600030101010101" pitchFamily="2" charset="-122"/>
              <a:sym typeface="+mn-ea"/>
            </a:endParaRPr>
          </a:p>
          <a:p>
            <a:pPr>
              <a:lnSpc>
                <a:spcPct val="150000"/>
              </a:lnSpc>
            </a:pPr>
            <a:endParaRPr sz="1600" dirty="0">
              <a:ea typeface="宋体" panose="02010600030101010101" pitchFamily="2" charset="-122"/>
              <a:sym typeface="+mn-ea"/>
            </a:endParaRPr>
          </a:p>
        </p:txBody>
      </p:sp>
      <p:graphicFrame>
        <p:nvGraphicFramePr>
          <p:cNvPr id="4" name="表格 3"/>
          <p:cNvGraphicFramePr>
            <a:graphicFrameLocks noGrp="1"/>
          </p:cNvGraphicFramePr>
          <p:nvPr>
            <p:custDataLst>
              <p:tags r:id="rId3"/>
            </p:custDataLst>
          </p:nvPr>
        </p:nvGraphicFramePr>
        <p:xfrm>
          <a:off x="4959350" y="2534285"/>
          <a:ext cx="7218045" cy="1513840"/>
        </p:xfrm>
        <a:graphic>
          <a:graphicData uri="http://schemas.openxmlformats.org/drawingml/2006/table">
            <a:tbl>
              <a:tblPr firstRow="1" bandRow="1">
                <a:tableStyleId>{93296810-A885-4BE3-A3E7-6D5BEEA58F35}</a:tableStyleId>
              </a:tblPr>
              <a:tblGrid>
                <a:gridCol w="929640">
                  <a:extLst>
                    <a:ext uri="{9D8B030D-6E8A-4147-A177-3AD203B41FA5}">
                      <a16:colId xmlns:a16="http://schemas.microsoft.com/office/drawing/2014/main" val="20000"/>
                    </a:ext>
                  </a:extLst>
                </a:gridCol>
                <a:gridCol w="674370">
                  <a:extLst>
                    <a:ext uri="{9D8B030D-6E8A-4147-A177-3AD203B41FA5}">
                      <a16:colId xmlns:a16="http://schemas.microsoft.com/office/drawing/2014/main" val="20001"/>
                    </a:ext>
                  </a:extLst>
                </a:gridCol>
                <a:gridCol w="802005">
                  <a:extLst>
                    <a:ext uri="{9D8B030D-6E8A-4147-A177-3AD203B41FA5}">
                      <a16:colId xmlns:a16="http://schemas.microsoft.com/office/drawing/2014/main" val="20002"/>
                    </a:ext>
                  </a:extLst>
                </a:gridCol>
                <a:gridCol w="802005">
                  <a:extLst>
                    <a:ext uri="{9D8B030D-6E8A-4147-A177-3AD203B41FA5}">
                      <a16:colId xmlns:a16="http://schemas.microsoft.com/office/drawing/2014/main" val="20003"/>
                    </a:ext>
                  </a:extLst>
                </a:gridCol>
                <a:gridCol w="802005">
                  <a:extLst>
                    <a:ext uri="{9D8B030D-6E8A-4147-A177-3AD203B41FA5}">
                      <a16:colId xmlns:a16="http://schemas.microsoft.com/office/drawing/2014/main" val="20004"/>
                    </a:ext>
                  </a:extLst>
                </a:gridCol>
                <a:gridCol w="802005">
                  <a:extLst>
                    <a:ext uri="{9D8B030D-6E8A-4147-A177-3AD203B41FA5}">
                      <a16:colId xmlns:a16="http://schemas.microsoft.com/office/drawing/2014/main" val="20005"/>
                    </a:ext>
                  </a:extLst>
                </a:gridCol>
                <a:gridCol w="802005">
                  <a:extLst>
                    <a:ext uri="{9D8B030D-6E8A-4147-A177-3AD203B41FA5}">
                      <a16:colId xmlns:a16="http://schemas.microsoft.com/office/drawing/2014/main" val="20006"/>
                    </a:ext>
                  </a:extLst>
                </a:gridCol>
                <a:gridCol w="802005">
                  <a:extLst>
                    <a:ext uri="{9D8B030D-6E8A-4147-A177-3AD203B41FA5}">
                      <a16:colId xmlns:a16="http://schemas.microsoft.com/office/drawing/2014/main" val="20007"/>
                    </a:ext>
                  </a:extLst>
                </a:gridCol>
                <a:gridCol w="802005">
                  <a:extLst>
                    <a:ext uri="{9D8B030D-6E8A-4147-A177-3AD203B41FA5}">
                      <a16:colId xmlns:a16="http://schemas.microsoft.com/office/drawing/2014/main" val="20008"/>
                    </a:ext>
                  </a:extLst>
                </a:gridCol>
              </a:tblGrid>
              <a:tr h="378460">
                <a:tc>
                  <a:txBody>
                    <a:bodyPr/>
                    <a:lstStyle/>
                    <a:p>
                      <a:endParaRPr lang="zh-CN">
                        <a:solidFill>
                          <a:srgbClr val="FFFFFF"/>
                        </a:solidFill>
                      </a:endParaRPr>
                    </a:p>
                  </a:txBody>
                  <a:tcPr>
                    <a:lnL w="19050" cap="rnd">
                      <a:solidFill>
                        <a:srgbClr val="144D73"/>
                      </a:solidFill>
                      <a:prstDash val="solid"/>
                    </a:lnL>
                    <a:lnR w="3175">
                      <a:solidFill>
                        <a:srgbClr val="FFFFFF"/>
                      </a:solidFill>
                      <a:prstDash val="dot"/>
                    </a:lnR>
                    <a:lnT w="19050" cap="rnd">
                      <a:solidFill>
                        <a:srgbClr val="144D73"/>
                      </a:solidFill>
                      <a:prstDash val="solid"/>
                    </a:lnT>
                    <a:lnB w="19050">
                      <a:solidFill>
                        <a:srgbClr val="144D73"/>
                      </a:solidFill>
                      <a:prstDash val="solid"/>
                    </a:lnB>
                    <a:solidFill>
                      <a:srgbClr val="144D73"/>
                    </a:solidFill>
                  </a:tcPr>
                </a:tc>
                <a:tc>
                  <a:txBody>
                    <a:bodyPr/>
                    <a:lstStyle/>
                    <a:p>
                      <a:r>
                        <a:rPr lang="en-US" altLang="zh-CN" sz="1400" dirty="0">
                          <a:solidFill>
                            <a:srgbClr val="FFFFFF"/>
                          </a:solidFill>
                        </a:rPr>
                        <a:t>1</a:t>
                      </a:r>
                    </a:p>
                  </a:txBody>
                  <a:tcPr>
                    <a:lnL w="3175">
                      <a:solidFill>
                        <a:srgbClr val="FFFFFF"/>
                      </a:solidFill>
                      <a:prstDash val="dot"/>
                    </a:lnL>
                    <a:lnR w="3175">
                      <a:solidFill>
                        <a:srgbClr val="FFFFFF"/>
                      </a:solidFill>
                      <a:prstDash val="dot"/>
                    </a:lnR>
                    <a:lnT w="19050" cap="rnd">
                      <a:solidFill>
                        <a:srgbClr val="144D73"/>
                      </a:solidFill>
                      <a:prstDash val="solid"/>
                    </a:lnT>
                    <a:lnB w="19050">
                      <a:solidFill>
                        <a:srgbClr val="144D73"/>
                      </a:solidFill>
                      <a:prstDash val="solid"/>
                    </a:lnB>
                    <a:solidFill>
                      <a:srgbClr val="144D73"/>
                    </a:solidFill>
                  </a:tcPr>
                </a:tc>
                <a:tc>
                  <a:txBody>
                    <a:bodyPr/>
                    <a:lstStyle/>
                    <a:p>
                      <a:r>
                        <a:rPr lang="en-US" altLang="zh-CN" sz="1400" dirty="0">
                          <a:solidFill>
                            <a:srgbClr val="FFFFFF"/>
                          </a:solidFill>
                        </a:rPr>
                        <a:t>2</a:t>
                      </a:r>
                    </a:p>
                  </a:txBody>
                  <a:tcPr>
                    <a:lnL w="3175">
                      <a:solidFill>
                        <a:srgbClr val="FFFFFF"/>
                      </a:solidFill>
                      <a:prstDash val="dot"/>
                    </a:lnL>
                    <a:lnR w="3175">
                      <a:solidFill>
                        <a:srgbClr val="FFFFFF"/>
                      </a:solidFill>
                      <a:prstDash val="dot"/>
                    </a:lnR>
                    <a:lnT w="19050" cap="rnd">
                      <a:solidFill>
                        <a:srgbClr val="144D73"/>
                      </a:solidFill>
                      <a:prstDash val="solid"/>
                    </a:lnT>
                    <a:lnB w="19050">
                      <a:solidFill>
                        <a:srgbClr val="144D73"/>
                      </a:solidFill>
                      <a:prstDash val="solid"/>
                    </a:lnB>
                    <a:solidFill>
                      <a:srgbClr val="144D73"/>
                    </a:solidFill>
                  </a:tcPr>
                </a:tc>
                <a:tc>
                  <a:txBody>
                    <a:bodyPr/>
                    <a:lstStyle/>
                    <a:p>
                      <a:r>
                        <a:rPr lang="en-US" altLang="zh-CN" sz="1400" dirty="0">
                          <a:solidFill>
                            <a:srgbClr val="FFFFFF"/>
                          </a:solidFill>
                        </a:rPr>
                        <a:t>3</a:t>
                      </a:r>
                    </a:p>
                  </a:txBody>
                  <a:tcPr>
                    <a:lnL w="3175">
                      <a:solidFill>
                        <a:srgbClr val="FFFFFF"/>
                      </a:solidFill>
                      <a:prstDash val="dot"/>
                    </a:lnL>
                    <a:lnR w="3175">
                      <a:solidFill>
                        <a:srgbClr val="FFFFFF"/>
                      </a:solidFill>
                      <a:prstDash val="dot"/>
                    </a:lnR>
                    <a:lnT w="19050" cap="rnd">
                      <a:solidFill>
                        <a:srgbClr val="144D73"/>
                      </a:solidFill>
                      <a:prstDash val="solid"/>
                    </a:lnT>
                    <a:lnB w="19050">
                      <a:solidFill>
                        <a:srgbClr val="144D73"/>
                      </a:solidFill>
                      <a:prstDash val="solid"/>
                    </a:lnB>
                    <a:solidFill>
                      <a:srgbClr val="144D73"/>
                    </a:solidFill>
                  </a:tcPr>
                </a:tc>
                <a:tc>
                  <a:txBody>
                    <a:bodyPr/>
                    <a:lstStyle/>
                    <a:p>
                      <a:r>
                        <a:rPr lang="en-US" altLang="zh-CN" sz="1400" dirty="0">
                          <a:solidFill>
                            <a:srgbClr val="FFFFFF"/>
                          </a:solidFill>
                        </a:rPr>
                        <a:t>4</a:t>
                      </a:r>
                    </a:p>
                  </a:txBody>
                  <a:tcPr>
                    <a:lnL w="3175">
                      <a:solidFill>
                        <a:srgbClr val="FFFFFF"/>
                      </a:solidFill>
                      <a:prstDash val="dot"/>
                    </a:lnL>
                    <a:lnR w="3175">
                      <a:solidFill>
                        <a:srgbClr val="FFFFFF"/>
                      </a:solidFill>
                      <a:prstDash val="dot"/>
                    </a:lnR>
                    <a:lnT w="19050" cap="rnd">
                      <a:solidFill>
                        <a:srgbClr val="144D73"/>
                      </a:solidFill>
                      <a:prstDash val="solid"/>
                    </a:lnT>
                    <a:lnB w="19050">
                      <a:solidFill>
                        <a:srgbClr val="144D73"/>
                      </a:solidFill>
                      <a:prstDash val="solid"/>
                    </a:lnB>
                    <a:solidFill>
                      <a:srgbClr val="144D73"/>
                    </a:solidFill>
                  </a:tcPr>
                </a:tc>
                <a:tc>
                  <a:txBody>
                    <a:bodyPr/>
                    <a:lstStyle/>
                    <a:p>
                      <a:r>
                        <a:rPr lang="en-US" altLang="zh-CN" sz="1400" dirty="0">
                          <a:solidFill>
                            <a:srgbClr val="FFFFFF"/>
                          </a:solidFill>
                        </a:rPr>
                        <a:t>5</a:t>
                      </a:r>
                    </a:p>
                  </a:txBody>
                  <a:tcPr>
                    <a:lnL w="3175">
                      <a:solidFill>
                        <a:srgbClr val="FFFFFF"/>
                      </a:solidFill>
                      <a:prstDash val="dot"/>
                    </a:lnL>
                    <a:lnR w="3175">
                      <a:solidFill>
                        <a:srgbClr val="FFFFFF"/>
                      </a:solidFill>
                      <a:prstDash val="dot"/>
                    </a:lnR>
                    <a:lnT w="19050" cap="rnd">
                      <a:solidFill>
                        <a:srgbClr val="144D73"/>
                      </a:solidFill>
                      <a:prstDash val="solid"/>
                    </a:lnT>
                    <a:lnB w="19050">
                      <a:solidFill>
                        <a:srgbClr val="144D73"/>
                      </a:solidFill>
                      <a:prstDash val="solid"/>
                    </a:lnB>
                    <a:solidFill>
                      <a:srgbClr val="144D73"/>
                    </a:solidFill>
                  </a:tcPr>
                </a:tc>
                <a:tc>
                  <a:txBody>
                    <a:bodyPr/>
                    <a:lstStyle/>
                    <a:p>
                      <a:r>
                        <a:rPr lang="en-US" altLang="zh-CN" sz="1400" dirty="0">
                          <a:solidFill>
                            <a:srgbClr val="FFFFFF"/>
                          </a:solidFill>
                        </a:rPr>
                        <a:t>6</a:t>
                      </a:r>
                    </a:p>
                  </a:txBody>
                  <a:tcPr>
                    <a:lnL w="3175">
                      <a:solidFill>
                        <a:srgbClr val="FFFFFF"/>
                      </a:solidFill>
                      <a:prstDash val="dot"/>
                    </a:lnL>
                    <a:lnR w="3175">
                      <a:solidFill>
                        <a:srgbClr val="FFFFFF"/>
                      </a:solidFill>
                      <a:prstDash val="dot"/>
                    </a:lnR>
                    <a:lnT w="19050" cap="rnd">
                      <a:solidFill>
                        <a:srgbClr val="144D73"/>
                      </a:solidFill>
                      <a:prstDash val="solid"/>
                    </a:lnT>
                    <a:lnB w="19050">
                      <a:solidFill>
                        <a:srgbClr val="144D73"/>
                      </a:solidFill>
                      <a:prstDash val="solid"/>
                    </a:lnB>
                    <a:solidFill>
                      <a:srgbClr val="144D73"/>
                    </a:solidFill>
                  </a:tcPr>
                </a:tc>
                <a:tc>
                  <a:txBody>
                    <a:bodyPr/>
                    <a:lstStyle/>
                    <a:p>
                      <a:r>
                        <a:rPr lang="en-US" altLang="zh-CN" sz="1400" dirty="0">
                          <a:solidFill>
                            <a:srgbClr val="FFFFFF"/>
                          </a:solidFill>
                        </a:rPr>
                        <a:t>7</a:t>
                      </a:r>
                    </a:p>
                  </a:txBody>
                  <a:tcPr>
                    <a:lnL w="3175">
                      <a:solidFill>
                        <a:srgbClr val="FFFFFF"/>
                      </a:solidFill>
                      <a:prstDash val="dot"/>
                    </a:lnL>
                    <a:lnR w="3175">
                      <a:solidFill>
                        <a:srgbClr val="FFFFFF"/>
                      </a:solidFill>
                      <a:prstDash val="dot"/>
                    </a:lnR>
                    <a:lnT w="19050" cap="rnd">
                      <a:solidFill>
                        <a:srgbClr val="144D73"/>
                      </a:solidFill>
                      <a:prstDash val="solid"/>
                    </a:lnT>
                    <a:lnB w="19050">
                      <a:solidFill>
                        <a:srgbClr val="144D73"/>
                      </a:solidFill>
                      <a:prstDash val="solid"/>
                    </a:lnB>
                    <a:solidFill>
                      <a:srgbClr val="144D73"/>
                    </a:solidFill>
                  </a:tcPr>
                </a:tc>
                <a:tc>
                  <a:txBody>
                    <a:bodyPr/>
                    <a:lstStyle/>
                    <a:p>
                      <a:r>
                        <a:rPr lang="en-US" altLang="zh-CN" sz="1400" dirty="0">
                          <a:solidFill>
                            <a:srgbClr val="FFFFFF"/>
                          </a:solidFill>
                        </a:rPr>
                        <a:t>8</a:t>
                      </a:r>
                    </a:p>
                  </a:txBody>
                  <a:tcPr>
                    <a:lnL w="3175">
                      <a:solidFill>
                        <a:srgbClr val="FFFFFF"/>
                      </a:solidFill>
                      <a:prstDash val="dot"/>
                    </a:lnL>
                    <a:lnR w="19050" cap="rnd">
                      <a:solidFill>
                        <a:srgbClr val="144D73"/>
                      </a:solidFill>
                      <a:prstDash val="solid"/>
                    </a:lnR>
                    <a:lnT w="19050" cap="rnd">
                      <a:solidFill>
                        <a:srgbClr val="144D73"/>
                      </a:solidFill>
                      <a:prstDash val="solid"/>
                    </a:lnT>
                    <a:lnB w="19050">
                      <a:solidFill>
                        <a:srgbClr val="144D73"/>
                      </a:solidFill>
                      <a:prstDash val="solid"/>
                    </a:lnB>
                    <a:solidFill>
                      <a:srgbClr val="144D73"/>
                    </a:solidFill>
                  </a:tcPr>
                </a:tc>
                <a:extLst>
                  <a:ext uri="{0D108BD9-81ED-4DB2-BD59-A6C34878D82A}">
                    <a16:rowId xmlns:a16="http://schemas.microsoft.com/office/drawing/2014/main" val="10000"/>
                  </a:ext>
                </a:extLst>
              </a:tr>
              <a:tr h="378460">
                <a:tc>
                  <a:txBody>
                    <a:bodyPr/>
                    <a:lstStyle/>
                    <a:p>
                      <a:endParaRPr lang="zh-CN">
                        <a:solidFill>
                          <a:srgbClr val="404040"/>
                        </a:solidFill>
                      </a:endParaRPr>
                    </a:p>
                  </a:txBody>
                  <a:tcPr>
                    <a:lnL w="19050" cap="rnd">
                      <a:solidFill>
                        <a:srgbClr val="144D73"/>
                      </a:solidFill>
                      <a:prstDash val="solid"/>
                    </a:lnL>
                    <a:lnR w="3175">
                      <a:solidFill>
                        <a:srgbClr val="144D73"/>
                      </a:solidFill>
                      <a:prstDash val="dot"/>
                    </a:lnR>
                    <a:lnT w="19050">
                      <a:solidFill>
                        <a:srgbClr val="144D73"/>
                      </a:solidFill>
                      <a:prstDash val="solid"/>
                    </a:lnT>
                    <a:lnB w="3175">
                      <a:solidFill>
                        <a:srgbClr val="144D73"/>
                      </a:solidFill>
                      <a:prstDash val="dot"/>
                    </a:lnB>
                    <a:solidFill>
                      <a:srgbClr val="F2F2F2"/>
                    </a:solidFill>
                  </a:tcPr>
                </a:tc>
                <a:tc>
                  <a:txBody>
                    <a:bodyPr/>
                    <a:lstStyle/>
                    <a:p>
                      <a:r>
                        <a:rPr lang="en-US" altLang="zh-CN" sz="1400" dirty="0">
                          <a:solidFill>
                            <a:srgbClr val="404040"/>
                          </a:solidFill>
                        </a:rPr>
                        <a:t>0.1</a:t>
                      </a:r>
                    </a:p>
                  </a:txBody>
                  <a:tcPr>
                    <a:lnL w="3175">
                      <a:solidFill>
                        <a:srgbClr val="144D73"/>
                      </a:solidFill>
                      <a:prstDash val="dot"/>
                    </a:lnL>
                    <a:lnR w="3175">
                      <a:solidFill>
                        <a:srgbClr val="144D73"/>
                      </a:solidFill>
                      <a:prstDash val="dot"/>
                    </a:lnR>
                    <a:lnT w="19050">
                      <a:solidFill>
                        <a:srgbClr val="144D73"/>
                      </a:solidFill>
                      <a:prstDash val="solid"/>
                    </a:lnT>
                    <a:lnB w="3175">
                      <a:solidFill>
                        <a:srgbClr val="144D73"/>
                      </a:solidFill>
                      <a:prstDash val="dot"/>
                    </a:lnB>
                    <a:solidFill>
                      <a:srgbClr val="F2F2F2"/>
                    </a:solidFill>
                  </a:tcPr>
                </a:tc>
                <a:tc>
                  <a:txBody>
                    <a:bodyPr/>
                    <a:lstStyle/>
                    <a:p>
                      <a:r>
                        <a:rPr lang="en-US" altLang="zh-CN" sz="1400" dirty="0">
                          <a:solidFill>
                            <a:srgbClr val="404040"/>
                          </a:solidFill>
                        </a:rPr>
                        <a:t>2.1</a:t>
                      </a:r>
                    </a:p>
                  </a:txBody>
                  <a:tcPr>
                    <a:lnL w="3175">
                      <a:solidFill>
                        <a:srgbClr val="144D73"/>
                      </a:solidFill>
                      <a:prstDash val="dot"/>
                    </a:lnL>
                    <a:lnR w="3175">
                      <a:solidFill>
                        <a:srgbClr val="144D73"/>
                      </a:solidFill>
                      <a:prstDash val="dot"/>
                    </a:lnR>
                    <a:lnT w="19050">
                      <a:solidFill>
                        <a:srgbClr val="144D73"/>
                      </a:solidFill>
                      <a:prstDash val="solid"/>
                    </a:lnT>
                    <a:lnB w="3175">
                      <a:solidFill>
                        <a:srgbClr val="144D73"/>
                      </a:solidFill>
                      <a:prstDash val="dot"/>
                    </a:lnB>
                    <a:solidFill>
                      <a:srgbClr val="F2F2F2"/>
                    </a:solidFill>
                  </a:tcPr>
                </a:tc>
                <a:tc>
                  <a:txBody>
                    <a:bodyPr/>
                    <a:lstStyle/>
                    <a:p>
                      <a:r>
                        <a:rPr lang="en-US" altLang="zh-CN" sz="1400" dirty="0">
                          <a:solidFill>
                            <a:srgbClr val="404040"/>
                          </a:solidFill>
                        </a:rPr>
                        <a:t>2.5</a:t>
                      </a:r>
                    </a:p>
                  </a:txBody>
                  <a:tcPr>
                    <a:lnL w="3175">
                      <a:solidFill>
                        <a:srgbClr val="144D73"/>
                      </a:solidFill>
                      <a:prstDash val="dot"/>
                    </a:lnL>
                    <a:lnR w="3175">
                      <a:solidFill>
                        <a:srgbClr val="144D73"/>
                      </a:solidFill>
                      <a:prstDash val="dot"/>
                    </a:lnR>
                    <a:lnT w="19050">
                      <a:solidFill>
                        <a:srgbClr val="144D73"/>
                      </a:solidFill>
                      <a:prstDash val="solid"/>
                    </a:lnT>
                    <a:lnB w="3175">
                      <a:solidFill>
                        <a:srgbClr val="144D73"/>
                      </a:solidFill>
                      <a:prstDash val="dot"/>
                    </a:lnB>
                    <a:solidFill>
                      <a:srgbClr val="F2F2F2"/>
                    </a:solidFill>
                  </a:tcPr>
                </a:tc>
                <a:tc>
                  <a:txBody>
                    <a:bodyPr/>
                    <a:lstStyle/>
                    <a:p>
                      <a:r>
                        <a:rPr lang="en-US" altLang="zh-CN" sz="1400" dirty="0">
                          <a:solidFill>
                            <a:srgbClr val="404040"/>
                          </a:solidFill>
                        </a:rPr>
                        <a:t>3.0</a:t>
                      </a:r>
                    </a:p>
                  </a:txBody>
                  <a:tcPr>
                    <a:lnL w="3175">
                      <a:solidFill>
                        <a:srgbClr val="144D73"/>
                      </a:solidFill>
                      <a:prstDash val="dot"/>
                    </a:lnL>
                    <a:lnR w="3175">
                      <a:solidFill>
                        <a:srgbClr val="144D73"/>
                      </a:solidFill>
                      <a:prstDash val="dot"/>
                    </a:lnR>
                    <a:lnT w="19050">
                      <a:solidFill>
                        <a:srgbClr val="144D73"/>
                      </a:solidFill>
                      <a:prstDash val="solid"/>
                    </a:lnT>
                    <a:lnB w="3175">
                      <a:solidFill>
                        <a:srgbClr val="144D73"/>
                      </a:solidFill>
                      <a:prstDash val="dot"/>
                    </a:lnB>
                    <a:solidFill>
                      <a:srgbClr val="F2F2F2"/>
                    </a:solidFill>
                  </a:tcPr>
                </a:tc>
                <a:tc>
                  <a:txBody>
                    <a:bodyPr/>
                    <a:lstStyle/>
                    <a:p>
                      <a:r>
                        <a:rPr lang="en-US" altLang="zh-CN" sz="1400" dirty="0">
                          <a:solidFill>
                            <a:srgbClr val="404040"/>
                          </a:solidFill>
                        </a:rPr>
                        <a:t>3.0</a:t>
                      </a:r>
                    </a:p>
                  </a:txBody>
                  <a:tcPr>
                    <a:lnL w="3175">
                      <a:solidFill>
                        <a:srgbClr val="144D73"/>
                      </a:solidFill>
                      <a:prstDash val="dot"/>
                    </a:lnL>
                    <a:lnR w="3175">
                      <a:solidFill>
                        <a:srgbClr val="144D73"/>
                      </a:solidFill>
                      <a:prstDash val="dot"/>
                    </a:lnR>
                    <a:lnT w="19050">
                      <a:solidFill>
                        <a:srgbClr val="144D73"/>
                      </a:solidFill>
                      <a:prstDash val="solid"/>
                    </a:lnT>
                    <a:lnB w="3175">
                      <a:solidFill>
                        <a:srgbClr val="144D73"/>
                      </a:solidFill>
                      <a:prstDash val="dot"/>
                    </a:lnB>
                    <a:solidFill>
                      <a:srgbClr val="F2F2F2"/>
                    </a:solidFill>
                  </a:tcPr>
                </a:tc>
                <a:tc>
                  <a:txBody>
                    <a:bodyPr/>
                    <a:lstStyle/>
                    <a:p>
                      <a:r>
                        <a:rPr lang="en-US" altLang="zh-CN" sz="1400" dirty="0">
                          <a:solidFill>
                            <a:srgbClr val="404040"/>
                          </a:solidFill>
                        </a:rPr>
                        <a:t>4.0</a:t>
                      </a:r>
                    </a:p>
                  </a:txBody>
                  <a:tcPr>
                    <a:lnL w="3175">
                      <a:solidFill>
                        <a:srgbClr val="144D73"/>
                      </a:solidFill>
                      <a:prstDash val="dot"/>
                    </a:lnL>
                    <a:lnR w="3175">
                      <a:solidFill>
                        <a:srgbClr val="144D73"/>
                      </a:solidFill>
                      <a:prstDash val="dot"/>
                    </a:lnR>
                    <a:lnT w="19050">
                      <a:solidFill>
                        <a:srgbClr val="144D73"/>
                      </a:solidFill>
                      <a:prstDash val="solid"/>
                    </a:lnT>
                    <a:lnB w="3175">
                      <a:solidFill>
                        <a:srgbClr val="144D73"/>
                      </a:solidFill>
                      <a:prstDash val="dot"/>
                    </a:lnB>
                    <a:solidFill>
                      <a:srgbClr val="F2F2F2"/>
                    </a:solidFill>
                  </a:tcPr>
                </a:tc>
                <a:tc>
                  <a:txBody>
                    <a:bodyPr/>
                    <a:lstStyle/>
                    <a:p>
                      <a:r>
                        <a:rPr lang="en-US" altLang="zh-CN" sz="1400" dirty="0">
                          <a:solidFill>
                            <a:srgbClr val="404040"/>
                          </a:solidFill>
                        </a:rPr>
                        <a:t>4.5</a:t>
                      </a:r>
                    </a:p>
                  </a:txBody>
                  <a:tcPr>
                    <a:lnL w="3175">
                      <a:solidFill>
                        <a:srgbClr val="144D73"/>
                      </a:solidFill>
                      <a:prstDash val="dot"/>
                    </a:lnL>
                    <a:lnR w="3175">
                      <a:solidFill>
                        <a:srgbClr val="144D73"/>
                      </a:solidFill>
                      <a:prstDash val="dot"/>
                    </a:lnR>
                    <a:lnT w="19050">
                      <a:solidFill>
                        <a:srgbClr val="144D73"/>
                      </a:solidFill>
                      <a:prstDash val="solid"/>
                    </a:lnT>
                    <a:lnB w="3175">
                      <a:solidFill>
                        <a:srgbClr val="144D73"/>
                      </a:solidFill>
                      <a:prstDash val="dot"/>
                    </a:lnB>
                    <a:solidFill>
                      <a:srgbClr val="F2F2F2"/>
                    </a:solidFill>
                  </a:tcPr>
                </a:tc>
                <a:tc>
                  <a:txBody>
                    <a:bodyPr/>
                    <a:lstStyle/>
                    <a:p>
                      <a:r>
                        <a:rPr lang="en-US" altLang="zh-CN" sz="1400" dirty="0">
                          <a:solidFill>
                            <a:srgbClr val="404040"/>
                          </a:solidFill>
                        </a:rPr>
                        <a:t>5.0</a:t>
                      </a:r>
                    </a:p>
                  </a:txBody>
                  <a:tcPr>
                    <a:lnL w="3175">
                      <a:solidFill>
                        <a:srgbClr val="144D73"/>
                      </a:solidFill>
                      <a:prstDash val="dot"/>
                    </a:lnL>
                    <a:lnR w="19050" cap="rnd">
                      <a:solidFill>
                        <a:srgbClr val="144D73"/>
                      </a:solidFill>
                      <a:prstDash val="solid"/>
                    </a:lnR>
                    <a:lnT w="19050">
                      <a:solidFill>
                        <a:srgbClr val="144D73"/>
                      </a:solidFill>
                      <a:prstDash val="solid"/>
                    </a:lnT>
                    <a:lnB w="3175">
                      <a:solidFill>
                        <a:srgbClr val="144D73"/>
                      </a:solidFill>
                      <a:prstDash val="dot"/>
                    </a:lnB>
                    <a:solidFill>
                      <a:srgbClr val="F2F2F2"/>
                    </a:solidFill>
                  </a:tcPr>
                </a:tc>
                <a:extLst>
                  <a:ext uri="{0D108BD9-81ED-4DB2-BD59-A6C34878D82A}">
                    <a16:rowId xmlns:a16="http://schemas.microsoft.com/office/drawing/2014/main" val="10001"/>
                  </a:ext>
                </a:extLst>
              </a:tr>
              <a:tr h="378460">
                <a:tc>
                  <a:txBody>
                    <a:bodyPr/>
                    <a:lstStyle/>
                    <a:p>
                      <a:endParaRPr lang="zh-CN">
                        <a:solidFill>
                          <a:srgbClr val="404040"/>
                        </a:solidFill>
                      </a:endParaRPr>
                    </a:p>
                  </a:txBody>
                  <a:tcPr>
                    <a:lnL w="19050" cap="rnd">
                      <a:solidFill>
                        <a:srgbClr val="144D73"/>
                      </a:solidFill>
                      <a:prstDash val="solid"/>
                    </a:lnL>
                    <a:lnR w="3175">
                      <a:solidFill>
                        <a:srgbClr val="144D73"/>
                      </a:solidFill>
                      <a:prstDash val="dot"/>
                    </a:lnR>
                    <a:lnT w="3175">
                      <a:solidFill>
                        <a:srgbClr val="144D73"/>
                      </a:solidFill>
                      <a:prstDash val="dot"/>
                    </a:lnT>
                    <a:lnB w="3175">
                      <a:solidFill>
                        <a:srgbClr val="144D73"/>
                      </a:solidFill>
                      <a:prstDash val="dot"/>
                    </a:lnB>
                    <a:solidFill>
                      <a:srgbClr val="FFFFFF"/>
                    </a:solidFill>
                  </a:tcPr>
                </a:tc>
                <a:tc>
                  <a:txBody>
                    <a:bodyPr/>
                    <a:lstStyle/>
                    <a:p>
                      <a:r>
                        <a:rPr lang="en-US" altLang="zh-CN" sz="1400" dirty="0">
                          <a:solidFill>
                            <a:srgbClr val="404040"/>
                          </a:solidFill>
                        </a:rPr>
                        <a:t>0.01</a:t>
                      </a:r>
                    </a:p>
                  </a:txBody>
                  <a:tcPr>
                    <a:lnL w="3175">
                      <a:solidFill>
                        <a:srgbClr val="144D73"/>
                      </a:solidFill>
                      <a:prstDash val="dot"/>
                    </a:lnL>
                    <a:lnR w="3175">
                      <a:solidFill>
                        <a:srgbClr val="144D73"/>
                      </a:solidFill>
                      <a:prstDash val="dot"/>
                    </a:lnR>
                    <a:lnT w="3175">
                      <a:solidFill>
                        <a:srgbClr val="144D73"/>
                      </a:solidFill>
                      <a:prstDash val="dot"/>
                    </a:lnT>
                    <a:lnB w="3175">
                      <a:solidFill>
                        <a:srgbClr val="144D73"/>
                      </a:solidFill>
                      <a:prstDash val="dot"/>
                    </a:lnB>
                    <a:solidFill>
                      <a:srgbClr val="FFFFFF"/>
                    </a:solidFill>
                  </a:tcPr>
                </a:tc>
                <a:tc>
                  <a:txBody>
                    <a:bodyPr/>
                    <a:lstStyle/>
                    <a:p>
                      <a:r>
                        <a:rPr lang="en-US" altLang="zh-CN" sz="1400" dirty="0">
                          <a:solidFill>
                            <a:srgbClr val="404040"/>
                          </a:solidFill>
                        </a:rPr>
                        <a:t>0.03</a:t>
                      </a:r>
                    </a:p>
                  </a:txBody>
                  <a:tcPr>
                    <a:lnL w="3175">
                      <a:solidFill>
                        <a:srgbClr val="144D73"/>
                      </a:solidFill>
                      <a:prstDash val="dot"/>
                    </a:lnL>
                    <a:lnR w="3175">
                      <a:solidFill>
                        <a:srgbClr val="144D73"/>
                      </a:solidFill>
                      <a:prstDash val="dot"/>
                    </a:lnR>
                    <a:lnT w="3175">
                      <a:solidFill>
                        <a:srgbClr val="144D73"/>
                      </a:solidFill>
                      <a:prstDash val="dot"/>
                    </a:lnT>
                    <a:lnB w="3175">
                      <a:solidFill>
                        <a:srgbClr val="144D73"/>
                      </a:solidFill>
                      <a:prstDash val="dot"/>
                    </a:lnB>
                    <a:solidFill>
                      <a:srgbClr val="FFFFFF"/>
                    </a:solidFill>
                  </a:tcPr>
                </a:tc>
                <a:tc>
                  <a:txBody>
                    <a:bodyPr/>
                    <a:lstStyle/>
                    <a:p>
                      <a:r>
                        <a:rPr lang="en-US" altLang="zh-CN" sz="1400" dirty="0">
                          <a:solidFill>
                            <a:srgbClr val="404040"/>
                          </a:solidFill>
                        </a:rPr>
                        <a:t>0.06</a:t>
                      </a:r>
                    </a:p>
                  </a:txBody>
                  <a:tcPr>
                    <a:lnL w="3175">
                      <a:solidFill>
                        <a:srgbClr val="144D73"/>
                      </a:solidFill>
                      <a:prstDash val="dot"/>
                    </a:lnL>
                    <a:lnR w="3175">
                      <a:solidFill>
                        <a:srgbClr val="144D73"/>
                      </a:solidFill>
                      <a:prstDash val="dot"/>
                    </a:lnR>
                    <a:lnT w="3175">
                      <a:solidFill>
                        <a:srgbClr val="144D73"/>
                      </a:solidFill>
                      <a:prstDash val="dot"/>
                    </a:lnT>
                    <a:lnB w="3175">
                      <a:solidFill>
                        <a:srgbClr val="144D73"/>
                      </a:solidFill>
                      <a:prstDash val="dot"/>
                    </a:lnB>
                    <a:solidFill>
                      <a:srgbClr val="FFFFFF"/>
                    </a:solidFill>
                  </a:tcPr>
                </a:tc>
                <a:tc>
                  <a:txBody>
                    <a:bodyPr/>
                    <a:lstStyle/>
                    <a:p>
                      <a:r>
                        <a:rPr lang="en-US" altLang="zh-CN" sz="1400" dirty="0">
                          <a:solidFill>
                            <a:srgbClr val="404040"/>
                          </a:solidFill>
                        </a:rPr>
                        <a:t>0.05</a:t>
                      </a:r>
                    </a:p>
                  </a:txBody>
                  <a:tcPr>
                    <a:lnL w="3175">
                      <a:solidFill>
                        <a:srgbClr val="144D73"/>
                      </a:solidFill>
                      <a:prstDash val="dot"/>
                    </a:lnL>
                    <a:lnR w="3175">
                      <a:solidFill>
                        <a:srgbClr val="144D73"/>
                      </a:solidFill>
                      <a:prstDash val="dot"/>
                    </a:lnR>
                    <a:lnT w="3175">
                      <a:solidFill>
                        <a:srgbClr val="144D73"/>
                      </a:solidFill>
                      <a:prstDash val="dot"/>
                    </a:lnT>
                    <a:lnB w="3175">
                      <a:solidFill>
                        <a:srgbClr val="144D73"/>
                      </a:solidFill>
                      <a:prstDash val="dot"/>
                    </a:lnB>
                    <a:solidFill>
                      <a:srgbClr val="FFFFFF"/>
                    </a:solidFill>
                  </a:tcPr>
                </a:tc>
                <a:tc>
                  <a:txBody>
                    <a:bodyPr/>
                    <a:lstStyle/>
                    <a:p>
                      <a:r>
                        <a:rPr lang="en-US" altLang="zh-CN" sz="1400" dirty="0">
                          <a:solidFill>
                            <a:srgbClr val="404040"/>
                          </a:solidFill>
                        </a:rPr>
                        <a:t>0.04</a:t>
                      </a:r>
                    </a:p>
                  </a:txBody>
                  <a:tcPr>
                    <a:lnL w="3175">
                      <a:solidFill>
                        <a:srgbClr val="144D73"/>
                      </a:solidFill>
                      <a:prstDash val="dot"/>
                    </a:lnL>
                    <a:lnR w="3175">
                      <a:solidFill>
                        <a:srgbClr val="144D73"/>
                      </a:solidFill>
                      <a:prstDash val="dot"/>
                    </a:lnR>
                    <a:lnT w="3175">
                      <a:solidFill>
                        <a:srgbClr val="144D73"/>
                      </a:solidFill>
                      <a:prstDash val="dot"/>
                    </a:lnT>
                    <a:lnB w="3175">
                      <a:solidFill>
                        <a:srgbClr val="144D73"/>
                      </a:solidFill>
                      <a:prstDash val="dot"/>
                    </a:lnB>
                    <a:solidFill>
                      <a:srgbClr val="FFFFFF"/>
                    </a:solidFill>
                  </a:tcPr>
                </a:tc>
                <a:tc>
                  <a:txBody>
                    <a:bodyPr/>
                    <a:lstStyle/>
                    <a:p>
                      <a:r>
                        <a:rPr lang="en-US" altLang="zh-CN" sz="1400" dirty="0">
                          <a:solidFill>
                            <a:srgbClr val="404040"/>
                          </a:solidFill>
                        </a:rPr>
                        <a:t>0.7</a:t>
                      </a:r>
                    </a:p>
                  </a:txBody>
                  <a:tcPr>
                    <a:lnL w="3175">
                      <a:solidFill>
                        <a:srgbClr val="144D73"/>
                      </a:solidFill>
                      <a:prstDash val="dot"/>
                    </a:lnL>
                    <a:lnR w="3175">
                      <a:solidFill>
                        <a:srgbClr val="144D73"/>
                      </a:solidFill>
                      <a:prstDash val="dot"/>
                    </a:lnR>
                    <a:lnT w="3175">
                      <a:solidFill>
                        <a:srgbClr val="144D73"/>
                      </a:solidFill>
                      <a:prstDash val="dot"/>
                    </a:lnT>
                    <a:lnB w="3175">
                      <a:solidFill>
                        <a:srgbClr val="144D73"/>
                      </a:solidFill>
                      <a:prstDash val="dot"/>
                    </a:lnB>
                    <a:solidFill>
                      <a:srgbClr val="FFFFFF"/>
                    </a:solidFill>
                  </a:tcPr>
                </a:tc>
                <a:tc>
                  <a:txBody>
                    <a:bodyPr/>
                    <a:lstStyle/>
                    <a:p>
                      <a:r>
                        <a:rPr lang="en-US" altLang="zh-CN" sz="1400" dirty="0">
                          <a:solidFill>
                            <a:srgbClr val="404040"/>
                          </a:solidFill>
                        </a:rPr>
                        <a:t>0.6</a:t>
                      </a:r>
                    </a:p>
                  </a:txBody>
                  <a:tcPr>
                    <a:lnL w="3175">
                      <a:solidFill>
                        <a:srgbClr val="144D73"/>
                      </a:solidFill>
                      <a:prstDash val="dot"/>
                    </a:lnL>
                    <a:lnR w="3175">
                      <a:solidFill>
                        <a:srgbClr val="144D73"/>
                      </a:solidFill>
                      <a:prstDash val="dot"/>
                    </a:lnR>
                    <a:lnT w="3175">
                      <a:solidFill>
                        <a:srgbClr val="144D73"/>
                      </a:solidFill>
                      <a:prstDash val="dot"/>
                    </a:lnT>
                    <a:lnB w="3175">
                      <a:solidFill>
                        <a:srgbClr val="144D73"/>
                      </a:solidFill>
                      <a:prstDash val="dot"/>
                    </a:lnB>
                    <a:solidFill>
                      <a:srgbClr val="FFFFFF"/>
                    </a:solidFill>
                  </a:tcPr>
                </a:tc>
                <a:tc>
                  <a:txBody>
                    <a:bodyPr/>
                    <a:lstStyle/>
                    <a:p>
                      <a:r>
                        <a:rPr lang="en-US" altLang="zh-CN" sz="1400" dirty="0">
                          <a:solidFill>
                            <a:srgbClr val="404040"/>
                          </a:solidFill>
                        </a:rPr>
                        <a:t>0.07</a:t>
                      </a:r>
                    </a:p>
                  </a:txBody>
                  <a:tcPr>
                    <a:lnL w="3175">
                      <a:solidFill>
                        <a:srgbClr val="144D73"/>
                      </a:solidFill>
                      <a:prstDash val="dot"/>
                    </a:lnL>
                    <a:lnR w="19050" cap="rnd">
                      <a:solidFill>
                        <a:srgbClr val="144D73"/>
                      </a:solidFill>
                      <a:prstDash val="solid"/>
                    </a:lnR>
                    <a:lnT w="3175">
                      <a:solidFill>
                        <a:srgbClr val="144D73"/>
                      </a:solidFill>
                      <a:prstDash val="dot"/>
                    </a:lnT>
                    <a:lnB w="3175">
                      <a:solidFill>
                        <a:srgbClr val="144D73"/>
                      </a:solidFill>
                      <a:prstDash val="dot"/>
                    </a:lnB>
                    <a:solidFill>
                      <a:srgbClr val="FFFFFF"/>
                    </a:solidFill>
                  </a:tcPr>
                </a:tc>
                <a:extLst>
                  <a:ext uri="{0D108BD9-81ED-4DB2-BD59-A6C34878D82A}">
                    <a16:rowId xmlns:a16="http://schemas.microsoft.com/office/drawing/2014/main" val="10002"/>
                  </a:ext>
                </a:extLst>
              </a:tr>
              <a:tr h="378460">
                <a:tc>
                  <a:txBody>
                    <a:bodyPr/>
                    <a:lstStyle/>
                    <a:p>
                      <a:endParaRPr lang="zh-CN">
                        <a:solidFill>
                          <a:srgbClr val="404040"/>
                        </a:solidFill>
                      </a:endParaRPr>
                    </a:p>
                  </a:txBody>
                  <a:tcPr>
                    <a:lnL w="19050" cap="rnd">
                      <a:solidFill>
                        <a:srgbClr val="144D73"/>
                      </a:solidFill>
                      <a:prstDash val="solid"/>
                    </a:lnL>
                    <a:lnR w="3175">
                      <a:solidFill>
                        <a:srgbClr val="144D73"/>
                      </a:solidFill>
                      <a:prstDash val="dot"/>
                    </a:lnR>
                    <a:lnT w="3175">
                      <a:solidFill>
                        <a:srgbClr val="144D73"/>
                      </a:solidFill>
                      <a:prstDash val="dot"/>
                    </a:lnT>
                    <a:lnB w="19050" cap="rnd">
                      <a:solidFill>
                        <a:srgbClr val="144D73"/>
                      </a:solidFill>
                      <a:prstDash val="solid"/>
                    </a:lnB>
                    <a:solidFill>
                      <a:srgbClr val="F2F2F2"/>
                    </a:solidFill>
                  </a:tcPr>
                </a:tc>
                <a:tc>
                  <a:txBody>
                    <a:bodyPr/>
                    <a:lstStyle/>
                    <a:p>
                      <a:r>
                        <a:rPr lang="en-US" altLang="zh-CN" sz="1400" dirty="0">
                          <a:solidFill>
                            <a:srgbClr val="404040"/>
                          </a:solidFill>
                        </a:rPr>
                        <a:t>0.2</a:t>
                      </a:r>
                    </a:p>
                  </a:txBody>
                  <a:tcPr>
                    <a:lnL w="3175">
                      <a:solidFill>
                        <a:srgbClr val="144D73"/>
                      </a:solidFill>
                      <a:prstDash val="dot"/>
                    </a:lnL>
                    <a:lnR w="3175">
                      <a:solidFill>
                        <a:srgbClr val="144D73"/>
                      </a:solidFill>
                      <a:prstDash val="dot"/>
                    </a:lnR>
                    <a:lnT w="3175">
                      <a:solidFill>
                        <a:srgbClr val="144D73"/>
                      </a:solidFill>
                      <a:prstDash val="dot"/>
                    </a:lnT>
                    <a:lnB w="19050" cap="rnd">
                      <a:solidFill>
                        <a:srgbClr val="144D73"/>
                      </a:solidFill>
                      <a:prstDash val="solid"/>
                    </a:lnB>
                    <a:solidFill>
                      <a:srgbClr val="F2F2F2"/>
                    </a:solidFill>
                  </a:tcPr>
                </a:tc>
                <a:tc>
                  <a:txBody>
                    <a:bodyPr/>
                    <a:lstStyle/>
                    <a:p>
                      <a:r>
                        <a:rPr lang="en-US" altLang="zh-CN" sz="1400" dirty="0">
                          <a:solidFill>
                            <a:srgbClr val="404040"/>
                          </a:solidFill>
                        </a:rPr>
                        <a:t>0.04</a:t>
                      </a:r>
                    </a:p>
                  </a:txBody>
                  <a:tcPr>
                    <a:lnL w="3175">
                      <a:solidFill>
                        <a:srgbClr val="144D73"/>
                      </a:solidFill>
                      <a:prstDash val="dot"/>
                    </a:lnL>
                    <a:lnR w="3175">
                      <a:solidFill>
                        <a:srgbClr val="144D73"/>
                      </a:solidFill>
                      <a:prstDash val="dot"/>
                    </a:lnR>
                    <a:lnT w="3175">
                      <a:solidFill>
                        <a:srgbClr val="144D73"/>
                      </a:solidFill>
                      <a:prstDash val="dot"/>
                    </a:lnT>
                    <a:lnB w="19050" cap="rnd">
                      <a:solidFill>
                        <a:srgbClr val="144D73"/>
                      </a:solidFill>
                      <a:prstDash val="solid"/>
                    </a:lnB>
                    <a:solidFill>
                      <a:srgbClr val="F2F2F2"/>
                    </a:solidFill>
                  </a:tcPr>
                </a:tc>
                <a:tc>
                  <a:txBody>
                    <a:bodyPr/>
                    <a:lstStyle/>
                    <a:p>
                      <a:r>
                        <a:rPr lang="en-US" altLang="zh-CN" sz="1400" dirty="0">
                          <a:solidFill>
                            <a:srgbClr val="404040"/>
                          </a:solidFill>
                        </a:rPr>
                        <a:t>0.05</a:t>
                      </a:r>
                    </a:p>
                  </a:txBody>
                  <a:tcPr>
                    <a:lnL w="3175">
                      <a:solidFill>
                        <a:srgbClr val="144D73"/>
                      </a:solidFill>
                      <a:prstDash val="dot"/>
                    </a:lnL>
                    <a:lnR w="3175">
                      <a:solidFill>
                        <a:srgbClr val="144D73"/>
                      </a:solidFill>
                      <a:prstDash val="dot"/>
                    </a:lnR>
                    <a:lnT w="3175">
                      <a:solidFill>
                        <a:srgbClr val="144D73"/>
                      </a:solidFill>
                      <a:prstDash val="dot"/>
                    </a:lnT>
                    <a:lnB w="19050" cap="rnd">
                      <a:solidFill>
                        <a:srgbClr val="144D73"/>
                      </a:solidFill>
                      <a:prstDash val="solid"/>
                    </a:lnB>
                    <a:solidFill>
                      <a:srgbClr val="F2F2F2"/>
                    </a:solidFill>
                  </a:tcPr>
                </a:tc>
                <a:tc>
                  <a:txBody>
                    <a:bodyPr/>
                    <a:lstStyle/>
                    <a:p>
                      <a:r>
                        <a:rPr lang="en-US" altLang="zh-CN" sz="1400" dirty="0">
                          <a:solidFill>
                            <a:srgbClr val="404040"/>
                          </a:solidFill>
                        </a:rPr>
                        <a:t>0.02</a:t>
                      </a:r>
                    </a:p>
                  </a:txBody>
                  <a:tcPr>
                    <a:lnL w="3175">
                      <a:solidFill>
                        <a:srgbClr val="144D73"/>
                      </a:solidFill>
                      <a:prstDash val="dot"/>
                    </a:lnL>
                    <a:lnR w="3175">
                      <a:solidFill>
                        <a:srgbClr val="144D73"/>
                      </a:solidFill>
                      <a:prstDash val="dot"/>
                    </a:lnR>
                    <a:lnT w="3175">
                      <a:solidFill>
                        <a:srgbClr val="144D73"/>
                      </a:solidFill>
                      <a:prstDash val="dot"/>
                    </a:lnT>
                    <a:lnB w="19050" cap="rnd">
                      <a:solidFill>
                        <a:srgbClr val="144D73"/>
                      </a:solidFill>
                      <a:prstDash val="solid"/>
                    </a:lnB>
                    <a:solidFill>
                      <a:srgbClr val="F2F2F2"/>
                    </a:solidFill>
                  </a:tcPr>
                </a:tc>
                <a:tc>
                  <a:txBody>
                    <a:bodyPr/>
                    <a:lstStyle/>
                    <a:p>
                      <a:r>
                        <a:rPr lang="en-US" altLang="zh-CN" sz="1400" dirty="0">
                          <a:solidFill>
                            <a:srgbClr val="404040"/>
                          </a:solidFill>
                        </a:rPr>
                        <a:t>0.08</a:t>
                      </a:r>
                    </a:p>
                  </a:txBody>
                  <a:tcPr>
                    <a:lnL w="3175">
                      <a:solidFill>
                        <a:srgbClr val="144D73"/>
                      </a:solidFill>
                      <a:prstDash val="dot"/>
                    </a:lnL>
                    <a:lnR w="3175">
                      <a:solidFill>
                        <a:srgbClr val="144D73"/>
                      </a:solidFill>
                      <a:prstDash val="dot"/>
                    </a:lnR>
                    <a:lnT w="3175">
                      <a:solidFill>
                        <a:srgbClr val="144D73"/>
                      </a:solidFill>
                      <a:prstDash val="dot"/>
                    </a:lnT>
                    <a:lnB w="19050" cap="rnd">
                      <a:solidFill>
                        <a:srgbClr val="144D73"/>
                      </a:solidFill>
                      <a:prstDash val="solid"/>
                    </a:lnB>
                    <a:solidFill>
                      <a:srgbClr val="F2F2F2"/>
                    </a:solidFill>
                  </a:tcPr>
                </a:tc>
                <a:tc>
                  <a:txBody>
                    <a:bodyPr/>
                    <a:lstStyle/>
                    <a:p>
                      <a:r>
                        <a:rPr lang="en-US" altLang="zh-CN" sz="1400" dirty="0">
                          <a:solidFill>
                            <a:srgbClr val="404040"/>
                          </a:solidFill>
                        </a:rPr>
                        <a:t>0.02</a:t>
                      </a:r>
                    </a:p>
                  </a:txBody>
                  <a:tcPr>
                    <a:lnL w="3175">
                      <a:solidFill>
                        <a:srgbClr val="144D73"/>
                      </a:solidFill>
                      <a:prstDash val="dot"/>
                    </a:lnL>
                    <a:lnR w="3175">
                      <a:solidFill>
                        <a:srgbClr val="144D73"/>
                      </a:solidFill>
                      <a:prstDash val="dot"/>
                    </a:lnR>
                    <a:lnT w="3175">
                      <a:solidFill>
                        <a:srgbClr val="144D73"/>
                      </a:solidFill>
                      <a:prstDash val="dot"/>
                    </a:lnT>
                    <a:lnB w="19050" cap="rnd">
                      <a:solidFill>
                        <a:srgbClr val="144D73"/>
                      </a:solidFill>
                      <a:prstDash val="solid"/>
                    </a:lnB>
                    <a:solidFill>
                      <a:srgbClr val="F2F2F2"/>
                    </a:solidFill>
                  </a:tcPr>
                </a:tc>
                <a:tc>
                  <a:txBody>
                    <a:bodyPr/>
                    <a:lstStyle/>
                    <a:p>
                      <a:r>
                        <a:rPr lang="en-US" altLang="zh-CN" sz="1400" dirty="0">
                          <a:solidFill>
                            <a:srgbClr val="404040"/>
                          </a:solidFill>
                        </a:rPr>
                        <a:t>0.03</a:t>
                      </a:r>
                    </a:p>
                  </a:txBody>
                  <a:tcPr>
                    <a:lnL w="3175">
                      <a:solidFill>
                        <a:srgbClr val="144D73"/>
                      </a:solidFill>
                      <a:prstDash val="dot"/>
                    </a:lnL>
                    <a:lnR w="3175">
                      <a:solidFill>
                        <a:srgbClr val="144D73"/>
                      </a:solidFill>
                      <a:prstDash val="dot"/>
                    </a:lnR>
                    <a:lnT w="3175">
                      <a:solidFill>
                        <a:srgbClr val="144D73"/>
                      </a:solidFill>
                      <a:prstDash val="dot"/>
                    </a:lnT>
                    <a:lnB w="19050" cap="rnd">
                      <a:solidFill>
                        <a:srgbClr val="144D73"/>
                      </a:solidFill>
                      <a:prstDash val="solid"/>
                    </a:lnB>
                    <a:solidFill>
                      <a:srgbClr val="F2F2F2"/>
                    </a:solidFill>
                  </a:tcPr>
                </a:tc>
                <a:tc>
                  <a:txBody>
                    <a:bodyPr/>
                    <a:lstStyle/>
                    <a:p>
                      <a:r>
                        <a:rPr lang="en-US" altLang="zh-CN" sz="1400" dirty="0">
                          <a:solidFill>
                            <a:srgbClr val="404040"/>
                          </a:solidFill>
                        </a:rPr>
                        <a:t>0.03</a:t>
                      </a:r>
                    </a:p>
                  </a:txBody>
                  <a:tcPr>
                    <a:lnL w="3175">
                      <a:solidFill>
                        <a:srgbClr val="144D73"/>
                      </a:solidFill>
                      <a:prstDash val="dot"/>
                    </a:lnL>
                    <a:lnR w="19050" cap="rnd">
                      <a:solidFill>
                        <a:srgbClr val="144D73"/>
                      </a:solidFill>
                      <a:prstDash val="solid"/>
                    </a:lnR>
                    <a:lnT w="3175">
                      <a:solidFill>
                        <a:srgbClr val="144D73"/>
                      </a:solidFill>
                      <a:prstDash val="dot"/>
                    </a:lnT>
                    <a:lnB w="19050" cap="rnd">
                      <a:solidFill>
                        <a:srgbClr val="144D73"/>
                      </a:solidFill>
                      <a:prstDash val="solid"/>
                    </a:lnB>
                    <a:solidFill>
                      <a:srgbClr val="F2F2F2"/>
                    </a:solidFill>
                  </a:tcPr>
                </a:tc>
                <a:extLst>
                  <a:ext uri="{0D108BD9-81ED-4DB2-BD59-A6C34878D82A}">
                    <a16:rowId xmlns:a16="http://schemas.microsoft.com/office/drawing/2014/main" val="10003"/>
                  </a:ext>
                </a:extLst>
              </a:tr>
            </a:tbl>
          </a:graphicData>
        </a:graphic>
      </p:graphicFrame>
      <p:graphicFrame>
        <p:nvGraphicFramePr>
          <p:cNvPr id="21" name="表格 20"/>
          <p:cNvGraphicFramePr>
            <a:graphicFrameLocks noGrp="1"/>
          </p:cNvGraphicFramePr>
          <p:nvPr>
            <p:custDataLst>
              <p:tags r:id="rId4"/>
            </p:custDataLst>
          </p:nvPr>
        </p:nvGraphicFramePr>
        <p:xfrm>
          <a:off x="6559550" y="4591685"/>
          <a:ext cx="4784725" cy="1513840"/>
        </p:xfrm>
        <a:graphic>
          <a:graphicData uri="http://schemas.openxmlformats.org/drawingml/2006/table">
            <a:tbl>
              <a:tblPr firstRow="1" bandRow="1">
                <a:tableStyleId>{93296810-A885-4BE3-A3E7-6D5BEEA58F35}</a:tableStyleId>
              </a:tblPr>
              <a:tblGrid>
                <a:gridCol w="929640">
                  <a:extLst>
                    <a:ext uri="{9D8B030D-6E8A-4147-A177-3AD203B41FA5}">
                      <a16:colId xmlns:a16="http://schemas.microsoft.com/office/drawing/2014/main" val="20000"/>
                    </a:ext>
                  </a:extLst>
                </a:gridCol>
                <a:gridCol w="1197610">
                  <a:extLst>
                    <a:ext uri="{9D8B030D-6E8A-4147-A177-3AD203B41FA5}">
                      <a16:colId xmlns:a16="http://schemas.microsoft.com/office/drawing/2014/main" val="20001"/>
                    </a:ext>
                  </a:extLst>
                </a:gridCol>
                <a:gridCol w="1461135">
                  <a:extLst>
                    <a:ext uri="{9D8B030D-6E8A-4147-A177-3AD203B41FA5}">
                      <a16:colId xmlns:a16="http://schemas.microsoft.com/office/drawing/2014/main" val="20002"/>
                    </a:ext>
                  </a:extLst>
                </a:gridCol>
                <a:gridCol w="1196340">
                  <a:extLst>
                    <a:ext uri="{9D8B030D-6E8A-4147-A177-3AD203B41FA5}">
                      <a16:colId xmlns:a16="http://schemas.microsoft.com/office/drawing/2014/main" val="20003"/>
                    </a:ext>
                  </a:extLst>
                </a:gridCol>
              </a:tblGrid>
              <a:tr h="378460">
                <a:tc>
                  <a:txBody>
                    <a:bodyPr/>
                    <a:lstStyle/>
                    <a:p>
                      <a:endParaRPr lang="zh-CN">
                        <a:solidFill>
                          <a:srgbClr val="FFFFFF"/>
                        </a:solidFill>
                      </a:endParaRPr>
                    </a:p>
                  </a:txBody>
                  <a:tcPr>
                    <a:lnL w="19050" cap="rnd">
                      <a:solidFill>
                        <a:srgbClr val="144D73"/>
                      </a:solidFill>
                      <a:prstDash val="solid"/>
                    </a:lnL>
                    <a:lnR w="3175">
                      <a:solidFill>
                        <a:srgbClr val="FFFFFF"/>
                      </a:solidFill>
                      <a:prstDash val="dot"/>
                    </a:lnR>
                    <a:lnT w="19050" cap="rnd">
                      <a:solidFill>
                        <a:srgbClr val="144D73"/>
                      </a:solidFill>
                      <a:prstDash val="solid"/>
                    </a:lnT>
                    <a:lnB w="19050">
                      <a:solidFill>
                        <a:srgbClr val="144D73"/>
                      </a:solidFill>
                      <a:prstDash val="solid"/>
                    </a:lnB>
                    <a:solidFill>
                      <a:srgbClr val="144D73"/>
                    </a:solidFill>
                  </a:tcPr>
                </a:tc>
                <a:tc>
                  <a:txBody>
                    <a:bodyPr/>
                    <a:lstStyle/>
                    <a:p>
                      <a:r>
                        <a:rPr lang="en-US" altLang="zh-CN" sz="1400" dirty="0">
                          <a:solidFill>
                            <a:srgbClr val="FFFFFF"/>
                          </a:solidFill>
                        </a:rPr>
                        <a:t>bin1</a:t>
                      </a:r>
                    </a:p>
                  </a:txBody>
                  <a:tcPr>
                    <a:lnL w="3175">
                      <a:solidFill>
                        <a:srgbClr val="FFFFFF"/>
                      </a:solidFill>
                      <a:prstDash val="dot"/>
                    </a:lnL>
                    <a:lnR w="3175">
                      <a:solidFill>
                        <a:srgbClr val="FFFFFF"/>
                      </a:solidFill>
                      <a:prstDash val="dot"/>
                    </a:lnR>
                    <a:lnT w="19050" cap="rnd">
                      <a:solidFill>
                        <a:srgbClr val="144D73"/>
                      </a:solidFill>
                      <a:prstDash val="solid"/>
                    </a:lnT>
                    <a:lnB w="19050">
                      <a:solidFill>
                        <a:srgbClr val="144D73"/>
                      </a:solidFill>
                      <a:prstDash val="solid"/>
                    </a:lnB>
                    <a:solidFill>
                      <a:srgbClr val="144D73"/>
                    </a:solidFill>
                  </a:tcPr>
                </a:tc>
                <a:tc>
                  <a:txBody>
                    <a:bodyPr/>
                    <a:lstStyle/>
                    <a:p>
                      <a:r>
                        <a:rPr lang="en-US" altLang="zh-CN" sz="1400" dirty="0">
                          <a:solidFill>
                            <a:srgbClr val="FFFFFF"/>
                          </a:solidFill>
                        </a:rPr>
                        <a:t>bin2</a:t>
                      </a:r>
                    </a:p>
                  </a:txBody>
                  <a:tcPr>
                    <a:lnL w="3175">
                      <a:solidFill>
                        <a:srgbClr val="FFFFFF"/>
                      </a:solidFill>
                      <a:prstDash val="dot"/>
                    </a:lnL>
                    <a:lnR w="3175">
                      <a:solidFill>
                        <a:srgbClr val="FFFFFF"/>
                      </a:solidFill>
                      <a:prstDash val="dot"/>
                    </a:lnR>
                    <a:lnT w="19050" cap="rnd">
                      <a:solidFill>
                        <a:srgbClr val="144D73"/>
                      </a:solidFill>
                      <a:prstDash val="solid"/>
                    </a:lnT>
                    <a:lnB w="19050">
                      <a:solidFill>
                        <a:srgbClr val="144D73"/>
                      </a:solidFill>
                      <a:prstDash val="solid"/>
                    </a:lnB>
                    <a:solidFill>
                      <a:srgbClr val="144D73"/>
                    </a:solidFill>
                  </a:tcPr>
                </a:tc>
                <a:tc>
                  <a:txBody>
                    <a:bodyPr/>
                    <a:lstStyle/>
                    <a:p>
                      <a:r>
                        <a:rPr lang="en-US" altLang="zh-CN" sz="1400" dirty="0">
                          <a:solidFill>
                            <a:srgbClr val="FFFFFF"/>
                          </a:solidFill>
                        </a:rPr>
                        <a:t>bin3</a:t>
                      </a:r>
                    </a:p>
                  </a:txBody>
                  <a:tcPr>
                    <a:lnL w="3175">
                      <a:solidFill>
                        <a:srgbClr val="FFFFFF"/>
                      </a:solidFill>
                      <a:prstDash val="dot"/>
                    </a:lnL>
                    <a:lnR w="19050" cap="rnd">
                      <a:solidFill>
                        <a:srgbClr val="144D73"/>
                      </a:solidFill>
                      <a:prstDash val="solid"/>
                    </a:lnR>
                    <a:lnT w="19050" cap="rnd">
                      <a:solidFill>
                        <a:srgbClr val="144D73"/>
                      </a:solidFill>
                      <a:prstDash val="solid"/>
                    </a:lnT>
                    <a:lnB w="19050">
                      <a:solidFill>
                        <a:srgbClr val="144D73"/>
                      </a:solidFill>
                      <a:prstDash val="solid"/>
                    </a:lnB>
                    <a:solidFill>
                      <a:srgbClr val="144D73"/>
                    </a:solidFill>
                  </a:tcPr>
                </a:tc>
                <a:extLst>
                  <a:ext uri="{0D108BD9-81ED-4DB2-BD59-A6C34878D82A}">
                    <a16:rowId xmlns:a16="http://schemas.microsoft.com/office/drawing/2014/main" val="10000"/>
                  </a:ext>
                </a:extLst>
              </a:tr>
              <a:tr h="378460">
                <a:tc>
                  <a:txBody>
                    <a:bodyPr/>
                    <a:lstStyle/>
                    <a:p>
                      <a:endParaRPr lang="zh-CN">
                        <a:solidFill>
                          <a:srgbClr val="404040"/>
                        </a:solidFill>
                      </a:endParaRPr>
                    </a:p>
                  </a:txBody>
                  <a:tcPr>
                    <a:lnL w="19050" cap="rnd">
                      <a:solidFill>
                        <a:srgbClr val="144D73"/>
                      </a:solidFill>
                      <a:prstDash val="solid"/>
                    </a:lnL>
                    <a:lnR w="3175">
                      <a:solidFill>
                        <a:srgbClr val="144D73"/>
                      </a:solidFill>
                      <a:prstDash val="dot"/>
                    </a:lnR>
                    <a:lnT w="19050">
                      <a:solidFill>
                        <a:srgbClr val="144D73"/>
                      </a:solidFill>
                      <a:prstDash val="solid"/>
                    </a:lnT>
                    <a:lnB w="3175">
                      <a:solidFill>
                        <a:srgbClr val="144D73"/>
                      </a:solidFill>
                      <a:prstDash val="dot"/>
                    </a:lnB>
                    <a:solidFill>
                      <a:srgbClr val="F2F2F2"/>
                    </a:solidFill>
                  </a:tcPr>
                </a:tc>
                <a:tc>
                  <a:txBody>
                    <a:bodyPr/>
                    <a:lstStyle/>
                    <a:p>
                      <a:r>
                        <a:rPr lang="en-US" altLang="zh-CN" sz="1400" dirty="0">
                          <a:solidFill>
                            <a:srgbClr val="404040"/>
                          </a:solidFill>
                        </a:rPr>
                        <a:t>3</a:t>
                      </a:r>
                    </a:p>
                  </a:txBody>
                  <a:tcPr>
                    <a:lnL w="3175">
                      <a:solidFill>
                        <a:srgbClr val="144D73"/>
                      </a:solidFill>
                      <a:prstDash val="dot"/>
                    </a:lnL>
                    <a:lnR w="3175">
                      <a:solidFill>
                        <a:srgbClr val="144D73"/>
                      </a:solidFill>
                      <a:prstDash val="dot"/>
                    </a:lnR>
                    <a:lnT w="19050">
                      <a:solidFill>
                        <a:srgbClr val="144D73"/>
                      </a:solidFill>
                      <a:prstDash val="solid"/>
                    </a:lnT>
                    <a:lnB w="3175">
                      <a:solidFill>
                        <a:srgbClr val="144D73"/>
                      </a:solidFill>
                      <a:prstDash val="dot"/>
                    </a:lnB>
                    <a:solidFill>
                      <a:srgbClr val="F2F2F2"/>
                    </a:solidFill>
                  </a:tcPr>
                </a:tc>
                <a:tc>
                  <a:txBody>
                    <a:bodyPr/>
                    <a:lstStyle/>
                    <a:p>
                      <a:r>
                        <a:rPr lang="en-US" altLang="zh-CN" sz="1400" dirty="0">
                          <a:solidFill>
                            <a:srgbClr val="404040"/>
                          </a:solidFill>
                        </a:rPr>
                        <a:t>3</a:t>
                      </a:r>
                    </a:p>
                  </a:txBody>
                  <a:tcPr>
                    <a:lnL w="3175">
                      <a:solidFill>
                        <a:srgbClr val="144D73"/>
                      </a:solidFill>
                      <a:prstDash val="dot"/>
                    </a:lnL>
                    <a:lnR w="3175">
                      <a:solidFill>
                        <a:srgbClr val="144D73"/>
                      </a:solidFill>
                      <a:prstDash val="dot"/>
                    </a:lnR>
                    <a:lnT w="19050">
                      <a:solidFill>
                        <a:srgbClr val="144D73"/>
                      </a:solidFill>
                      <a:prstDash val="solid"/>
                    </a:lnT>
                    <a:lnB w="3175">
                      <a:solidFill>
                        <a:srgbClr val="144D73"/>
                      </a:solidFill>
                      <a:prstDash val="dot"/>
                    </a:lnB>
                    <a:solidFill>
                      <a:srgbClr val="F2F2F2"/>
                    </a:solidFill>
                  </a:tcPr>
                </a:tc>
                <a:tc>
                  <a:txBody>
                    <a:bodyPr/>
                    <a:lstStyle/>
                    <a:p>
                      <a:r>
                        <a:rPr lang="en-US" altLang="zh-CN" sz="1400" dirty="0">
                          <a:solidFill>
                            <a:srgbClr val="404040"/>
                          </a:solidFill>
                        </a:rPr>
                        <a:t>2</a:t>
                      </a:r>
                    </a:p>
                  </a:txBody>
                  <a:tcPr>
                    <a:lnL w="3175">
                      <a:solidFill>
                        <a:srgbClr val="144D73"/>
                      </a:solidFill>
                      <a:prstDash val="dot"/>
                    </a:lnL>
                    <a:lnR w="19050" cap="rnd">
                      <a:solidFill>
                        <a:srgbClr val="144D73"/>
                      </a:solidFill>
                      <a:prstDash val="solid"/>
                    </a:lnR>
                    <a:lnT w="19050">
                      <a:solidFill>
                        <a:srgbClr val="144D73"/>
                      </a:solidFill>
                      <a:prstDash val="solid"/>
                    </a:lnT>
                    <a:lnB w="3175">
                      <a:solidFill>
                        <a:srgbClr val="144D73"/>
                      </a:solidFill>
                      <a:prstDash val="dot"/>
                    </a:lnB>
                    <a:solidFill>
                      <a:srgbClr val="F2F2F2"/>
                    </a:solidFill>
                  </a:tcPr>
                </a:tc>
                <a:extLst>
                  <a:ext uri="{0D108BD9-81ED-4DB2-BD59-A6C34878D82A}">
                    <a16:rowId xmlns:a16="http://schemas.microsoft.com/office/drawing/2014/main" val="10001"/>
                  </a:ext>
                </a:extLst>
              </a:tr>
              <a:tr h="378460">
                <a:tc>
                  <a:txBody>
                    <a:bodyPr/>
                    <a:lstStyle/>
                    <a:p>
                      <a:endParaRPr lang="zh-CN">
                        <a:solidFill>
                          <a:srgbClr val="404040"/>
                        </a:solidFill>
                      </a:endParaRPr>
                    </a:p>
                  </a:txBody>
                  <a:tcPr>
                    <a:lnL w="19050" cap="rnd">
                      <a:solidFill>
                        <a:srgbClr val="144D73"/>
                      </a:solidFill>
                      <a:prstDash val="solid"/>
                    </a:lnL>
                    <a:lnR w="3175">
                      <a:solidFill>
                        <a:srgbClr val="144D73"/>
                      </a:solidFill>
                      <a:prstDash val="dot"/>
                    </a:lnR>
                    <a:lnT w="3175">
                      <a:solidFill>
                        <a:srgbClr val="144D73"/>
                      </a:solidFill>
                      <a:prstDash val="dot"/>
                    </a:lnT>
                    <a:lnB w="3175">
                      <a:solidFill>
                        <a:srgbClr val="144D73"/>
                      </a:solidFill>
                      <a:prstDash val="dot"/>
                    </a:lnB>
                    <a:solidFill>
                      <a:srgbClr val="FFFFFF"/>
                    </a:solidFill>
                  </a:tcPr>
                </a:tc>
                <a:tc>
                  <a:txBody>
                    <a:bodyPr/>
                    <a:lstStyle/>
                    <a:p>
                      <a:r>
                        <a:rPr lang="en-US" altLang="zh-CN" sz="1400" dirty="0">
                          <a:solidFill>
                            <a:srgbClr val="404040"/>
                          </a:solidFill>
                        </a:rPr>
                        <a:t>0.1</a:t>
                      </a:r>
                    </a:p>
                  </a:txBody>
                  <a:tcPr>
                    <a:lnL w="3175">
                      <a:solidFill>
                        <a:srgbClr val="144D73"/>
                      </a:solidFill>
                      <a:prstDash val="dot"/>
                    </a:lnL>
                    <a:lnR w="3175">
                      <a:solidFill>
                        <a:srgbClr val="144D73"/>
                      </a:solidFill>
                      <a:prstDash val="dot"/>
                    </a:lnR>
                    <a:lnT w="3175">
                      <a:solidFill>
                        <a:srgbClr val="144D73"/>
                      </a:solidFill>
                      <a:prstDash val="dot"/>
                    </a:lnT>
                    <a:lnB w="3175">
                      <a:solidFill>
                        <a:srgbClr val="144D73"/>
                      </a:solidFill>
                      <a:prstDash val="dot"/>
                    </a:lnB>
                    <a:solidFill>
                      <a:srgbClr val="FFFFFF"/>
                    </a:solidFill>
                  </a:tcPr>
                </a:tc>
                <a:tc>
                  <a:txBody>
                    <a:bodyPr/>
                    <a:lstStyle/>
                    <a:p>
                      <a:r>
                        <a:rPr lang="en-US" altLang="zh-CN" sz="1400" dirty="0">
                          <a:solidFill>
                            <a:srgbClr val="404040"/>
                          </a:solidFill>
                        </a:rPr>
                        <a:t>0.79</a:t>
                      </a:r>
                    </a:p>
                  </a:txBody>
                  <a:tcPr>
                    <a:lnL w="3175">
                      <a:solidFill>
                        <a:srgbClr val="144D73"/>
                      </a:solidFill>
                      <a:prstDash val="dot"/>
                    </a:lnL>
                    <a:lnR w="3175">
                      <a:solidFill>
                        <a:srgbClr val="144D73"/>
                      </a:solidFill>
                      <a:prstDash val="dot"/>
                    </a:lnR>
                    <a:lnT w="3175">
                      <a:solidFill>
                        <a:srgbClr val="144D73"/>
                      </a:solidFill>
                      <a:prstDash val="dot"/>
                    </a:lnT>
                    <a:lnB w="3175">
                      <a:solidFill>
                        <a:srgbClr val="144D73"/>
                      </a:solidFill>
                      <a:prstDash val="dot"/>
                    </a:lnB>
                    <a:solidFill>
                      <a:srgbClr val="FFFFFF"/>
                    </a:solidFill>
                  </a:tcPr>
                </a:tc>
                <a:tc>
                  <a:txBody>
                    <a:bodyPr/>
                    <a:lstStyle/>
                    <a:p>
                      <a:r>
                        <a:rPr lang="en-US" altLang="zh-CN" sz="1400" dirty="0">
                          <a:solidFill>
                            <a:srgbClr val="404040"/>
                          </a:solidFill>
                        </a:rPr>
                        <a:t>0.67</a:t>
                      </a:r>
                    </a:p>
                  </a:txBody>
                  <a:tcPr>
                    <a:lnL w="3175">
                      <a:solidFill>
                        <a:srgbClr val="144D73"/>
                      </a:solidFill>
                      <a:prstDash val="dot"/>
                    </a:lnL>
                    <a:lnR w="19050" cap="rnd">
                      <a:solidFill>
                        <a:srgbClr val="144D73"/>
                      </a:solidFill>
                      <a:prstDash val="solid"/>
                    </a:lnR>
                    <a:lnT w="3175">
                      <a:solidFill>
                        <a:srgbClr val="144D73"/>
                      </a:solidFill>
                      <a:prstDash val="dot"/>
                    </a:lnT>
                    <a:lnB w="3175">
                      <a:solidFill>
                        <a:srgbClr val="144D73"/>
                      </a:solidFill>
                      <a:prstDash val="dot"/>
                    </a:lnB>
                    <a:solidFill>
                      <a:srgbClr val="FFFFFF"/>
                    </a:solidFill>
                  </a:tcPr>
                </a:tc>
                <a:extLst>
                  <a:ext uri="{0D108BD9-81ED-4DB2-BD59-A6C34878D82A}">
                    <a16:rowId xmlns:a16="http://schemas.microsoft.com/office/drawing/2014/main" val="10002"/>
                  </a:ext>
                </a:extLst>
              </a:tr>
              <a:tr h="378460">
                <a:tc>
                  <a:txBody>
                    <a:bodyPr/>
                    <a:lstStyle/>
                    <a:p>
                      <a:endParaRPr lang="zh-CN">
                        <a:solidFill>
                          <a:srgbClr val="404040"/>
                        </a:solidFill>
                      </a:endParaRPr>
                    </a:p>
                  </a:txBody>
                  <a:tcPr>
                    <a:lnL w="19050" cap="rnd">
                      <a:solidFill>
                        <a:srgbClr val="144D73"/>
                      </a:solidFill>
                      <a:prstDash val="solid"/>
                    </a:lnL>
                    <a:lnR w="3175">
                      <a:solidFill>
                        <a:srgbClr val="144D73"/>
                      </a:solidFill>
                      <a:prstDash val="dot"/>
                    </a:lnR>
                    <a:lnT w="3175">
                      <a:solidFill>
                        <a:srgbClr val="144D73"/>
                      </a:solidFill>
                      <a:prstDash val="dot"/>
                    </a:lnT>
                    <a:lnB w="19050" cap="rnd">
                      <a:solidFill>
                        <a:srgbClr val="144D73"/>
                      </a:solidFill>
                      <a:prstDash val="solid"/>
                    </a:lnB>
                    <a:solidFill>
                      <a:srgbClr val="F2F2F2"/>
                    </a:solidFill>
                  </a:tcPr>
                </a:tc>
                <a:tc>
                  <a:txBody>
                    <a:bodyPr/>
                    <a:lstStyle/>
                    <a:p>
                      <a:r>
                        <a:rPr lang="en-US" altLang="zh-CN" sz="1400" dirty="0">
                          <a:solidFill>
                            <a:srgbClr val="404040"/>
                          </a:solidFill>
                        </a:rPr>
                        <a:t>0.29</a:t>
                      </a:r>
                    </a:p>
                  </a:txBody>
                  <a:tcPr>
                    <a:lnL w="3175">
                      <a:solidFill>
                        <a:srgbClr val="144D73"/>
                      </a:solidFill>
                      <a:prstDash val="dot"/>
                    </a:lnL>
                    <a:lnR w="3175">
                      <a:solidFill>
                        <a:srgbClr val="144D73"/>
                      </a:solidFill>
                      <a:prstDash val="dot"/>
                    </a:lnR>
                    <a:lnT w="3175">
                      <a:solidFill>
                        <a:srgbClr val="144D73"/>
                      </a:solidFill>
                      <a:prstDash val="dot"/>
                    </a:lnT>
                    <a:lnB w="19050" cap="rnd">
                      <a:solidFill>
                        <a:srgbClr val="144D73"/>
                      </a:solidFill>
                      <a:prstDash val="solid"/>
                    </a:lnB>
                    <a:solidFill>
                      <a:srgbClr val="F2F2F2"/>
                    </a:solidFill>
                  </a:tcPr>
                </a:tc>
                <a:tc>
                  <a:txBody>
                    <a:bodyPr/>
                    <a:lstStyle/>
                    <a:p>
                      <a:r>
                        <a:rPr lang="en-US" altLang="zh-CN" sz="1400" dirty="0">
                          <a:solidFill>
                            <a:srgbClr val="404040"/>
                          </a:solidFill>
                        </a:rPr>
                        <a:t>0.12</a:t>
                      </a:r>
                    </a:p>
                  </a:txBody>
                  <a:tcPr>
                    <a:lnL w="3175">
                      <a:solidFill>
                        <a:srgbClr val="144D73"/>
                      </a:solidFill>
                      <a:prstDash val="dot"/>
                    </a:lnL>
                    <a:lnR w="3175">
                      <a:solidFill>
                        <a:srgbClr val="144D73"/>
                      </a:solidFill>
                      <a:prstDash val="dot"/>
                    </a:lnR>
                    <a:lnT w="3175">
                      <a:solidFill>
                        <a:srgbClr val="144D73"/>
                      </a:solidFill>
                      <a:prstDash val="dot"/>
                    </a:lnT>
                    <a:lnB w="19050" cap="rnd">
                      <a:solidFill>
                        <a:srgbClr val="144D73"/>
                      </a:solidFill>
                      <a:prstDash val="solid"/>
                    </a:lnB>
                    <a:solidFill>
                      <a:srgbClr val="F2F2F2"/>
                    </a:solidFill>
                  </a:tcPr>
                </a:tc>
                <a:tc>
                  <a:txBody>
                    <a:bodyPr/>
                    <a:lstStyle/>
                    <a:p>
                      <a:r>
                        <a:rPr lang="en-US" altLang="zh-CN" sz="1400" dirty="0">
                          <a:solidFill>
                            <a:srgbClr val="404040"/>
                          </a:solidFill>
                        </a:rPr>
                        <a:t>0.06</a:t>
                      </a:r>
                    </a:p>
                  </a:txBody>
                  <a:tcPr>
                    <a:lnL w="3175">
                      <a:solidFill>
                        <a:srgbClr val="144D73"/>
                      </a:solidFill>
                      <a:prstDash val="dot"/>
                    </a:lnL>
                    <a:lnR w="19050" cap="rnd">
                      <a:solidFill>
                        <a:srgbClr val="144D73"/>
                      </a:solidFill>
                      <a:prstDash val="solid"/>
                    </a:lnR>
                    <a:lnT w="3175">
                      <a:solidFill>
                        <a:srgbClr val="144D73"/>
                      </a:solidFill>
                      <a:prstDash val="dot"/>
                    </a:lnT>
                    <a:lnB w="19050" cap="rnd">
                      <a:solidFill>
                        <a:srgbClr val="144D73"/>
                      </a:solidFill>
                      <a:prstDash val="solid"/>
                    </a:lnB>
                    <a:solidFill>
                      <a:srgbClr val="F2F2F2"/>
                    </a:solidFill>
                  </a:tcPr>
                </a:tc>
                <a:extLst>
                  <a:ext uri="{0D108BD9-81ED-4DB2-BD59-A6C34878D82A}">
                    <a16:rowId xmlns:a16="http://schemas.microsoft.com/office/drawing/2014/main" val="10003"/>
                  </a:ext>
                </a:extLst>
              </a:tr>
            </a:tbl>
          </a:graphicData>
        </a:graphic>
      </p:graphicFrame>
      <p:sp>
        <p:nvSpPr>
          <p:cNvPr id="13" name="文本框 12"/>
          <p:cNvSpPr txBox="1"/>
          <p:nvPr/>
        </p:nvSpPr>
        <p:spPr>
          <a:xfrm>
            <a:off x="6849110" y="1989455"/>
            <a:ext cx="606425" cy="368300"/>
          </a:xfrm>
          <a:prstGeom prst="rect">
            <a:avLst/>
          </a:prstGeom>
          <a:noFill/>
        </p:spPr>
        <p:txBody>
          <a:bodyPr wrap="square" rtlCol="0">
            <a:spAutoFit/>
          </a:bodyPr>
          <a:lstStyle/>
          <a:p>
            <a:r>
              <a:rPr kumimoji="1" lang="en-US" altLang="zh-CN" dirty="0"/>
              <a:t>bin1</a:t>
            </a:r>
            <a:endParaRPr kumimoji="1" lang="zh-CN" altLang="en-US" dirty="0"/>
          </a:p>
        </p:txBody>
      </p:sp>
      <p:sp>
        <p:nvSpPr>
          <p:cNvPr id="24" name="文本框 23"/>
          <p:cNvSpPr txBox="1"/>
          <p:nvPr/>
        </p:nvSpPr>
        <p:spPr>
          <a:xfrm>
            <a:off x="9183370" y="1970405"/>
            <a:ext cx="606425" cy="368300"/>
          </a:xfrm>
          <a:prstGeom prst="rect">
            <a:avLst/>
          </a:prstGeom>
          <a:noFill/>
        </p:spPr>
        <p:txBody>
          <a:bodyPr wrap="square" rtlCol="0">
            <a:spAutoFit/>
          </a:bodyPr>
          <a:lstStyle/>
          <a:p>
            <a:r>
              <a:rPr kumimoji="1" lang="en-US" altLang="zh-CN" dirty="0"/>
              <a:t>bin2</a:t>
            </a:r>
            <a:endParaRPr kumimoji="1" lang="zh-CN" altLang="en-US" dirty="0"/>
          </a:p>
        </p:txBody>
      </p:sp>
      <p:sp>
        <p:nvSpPr>
          <p:cNvPr id="25" name="文本框 24"/>
          <p:cNvSpPr txBox="1"/>
          <p:nvPr/>
        </p:nvSpPr>
        <p:spPr>
          <a:xfrm>
            <a:off x="11142345" y="1970405"/>
            <a:ext cx="606425" cy="368300"/>
          </a:xfrm>
          <a:prstGeom prst="rect">
            <a:avLst/>
          </a:prstGeom>
          <a:noFill/>
        </p:spPr>
        <p:txBody>
          <a:bodyPr wrap="square" rtlCol="0">
            <a:spAutoFit/>
          </a:bodyPr>
          <a:lstStyle/>
          <a:p>
            <a:r>
              <a:rPr kumimoji="1" lang="en-US" altLang="zh-CN" dirty="0"/>
              <a:t>bin3</a:t>
            </a:r>
            <a:endParaRPr kumimoji="1" lang="zh-CN" altLang="en-US" dirty="0"/>
          </a:p>
        </p:txBody>
      </p:sp>
      <p:graphicFrame>
        <p:nvGraphicFramePr>
          <p:cNvPr id="2" name="对象 -2147482616"/>
          <p:cNvGraphicFramePr>
            <a:graphicFrameLocks noChangeAspect="1"/>
          </p:cNvGraphicFramePr>
          <p:nvPr/>
        </p:nvGraphicFramePr>
        <p:xfrm>
          <a:off x="5281295" y="3233420"/>
          <a:ext cx="318135" cy="448310"/>
        </p:xfrm>
        <a:graphic>
          <a:graphicData uri="http://schemas.openxmlformats.org/presentationml/2006/ole">
            <mc:AlternateContent xmlns:mc="http://schemas.openxmlformats.org/markup-compatibility/2006">
              <mc:Choice xmlns:v="urn:schemas-microsoft-com:vml" Requires="v">
                <p:oleObj spid="_x0000_s12305" r:id="rId7" imgW="165100" imgH="228600" progId="Equation.KSEE3">
                  <p:embed/>
                </p:oleObj>
              </mc:Choice>
              <mc:Fallback>
                <p:oleObj r:id="rId7" imgW="165100" imgH="228600" progId="Equation.KSEE3">
                  <p:embed/>
                  <p:pic>
                    <p:nvPicPr>
                      <p:cNvPr id="0" name="图片 3075"/>
                      <p:cNvPicPr/>
                      <p:nvPr/>
                    </p:nvPicPr>
                    <p:blipFill>
                      <a:blip r:embed="rId8"/>
                      <a:stretch>
                        <a:fillRect/>
                      </a:stretch>
                    </p:blipFill>
                    <p:spPr>
                      <a:xfrm>
                        <a:off x="5281295" y="3233420"/>
                        <a:ext cx="318135" cy="448310"/>
                      </a:xfrm>
                      <a:prstGeom prst="rect">
                        <a:avLst/>
                      </a:prstGeom>
                      <a:noFill/>
                      <a:ln w="38100">
                        <a:noFill/>
                        <a:miter/>
                      </a:ln>
                    </p:spPr>
                  </p:pic>
                </p:oleObj>
              </mc:Fallback>
            </mc:AlternateContent>
          </a:graphicData>
        </a:graphic>
      </p:graphicFrame>
      <p:graphicFrame>
        <p:nvGraphicFramePr>
          <p:cNvPr id="5" name="对象 -2147482616"/>
          <p:cNvGraphicFramePr>
            <a:graphicFrameLocks noChangeAspect="1"/>
          </p:cNvGraphicFramePr>
          <p:nvPr/>
        </p:nvGraphicFramePr>
        <p:xfrm>
          <a:off x="5274310" y="3623945"/>
          <a:ext cx="294005" cy="448310"/>
        </p:xfrm>
        <a:graphic>
          <a:graphicData uri="http://schemas.openxmlformats.org/presentationml/2006/ole">
            <mc:AlternateContent xmlns:mc="http://schemas.openxmlformats.org/markup-compatibility/2006">
              <mc:Choice xmlns:v="urn:schemas-microsoft-com:vml" Requires="v">
                <p:oleObj spid="_x0000_s12306" r:id="rId9" imgW="152400" imgH="228600" progId="Equation.KSEE3">
                  <p:embed/>
                </p:oleObj>
              </mc:Choice>
              <mc:Fallback>
                <p:oleObj r:id="rId9" imgW="152400" imgH="228600" progId="Equation.KSEE3">
                  <p:embed/>
                  <p:pic>
                    <p:nvPicPr>
                      <p:cNvPr id="0" name="图片 3075"/>
                      <p:cNvPicPr/>
                      <p:nvPr/>
                    </p:nvPicPr>
                    <p:blipFill>
                      <a:blip r:embed="rId10"/>
                      <a:stretch>
                        <a:fillRect/>
                      </a:stretch>
                    </p:blipFill>
                    <p:spPr>
                      <a:xfrm>
                        <a:off x="5274310" y="3623945"/>
                        <a:ext cx="294005" cy="448310"/>
                      </a:xfrm>
                      <a:prstGeom prst="rect">
                        <a:avLst/>
                      </a:prstGeom>
                      <a:noFill/>
                      <a:ln w="38100">
                        <a:noFill/>
                        <a:miter/>
                      </a:ln>
                    </p:spPr>
                  </p:pic>
                </p:oleObj>
              </mc:Fallback>
            </mc:AlternateContent>
          </a:graphicData>
        </a:graphic>
      </p:graphicFrame>
      <p:graphicFrame>
        <p:nvGraphicFramePr>
          <p:cNvPr id="7" name="对象 -2147482616"/>
          <p:cNvGraphicFramePr>
            <a:graphicFrameLocks noChangeAspect="1"/>
          </p:cNvGraphicFramePr>
          <p:nvPr/>
        </p:nvGraphicFramePr>
        <p:xfrm>
          <a:off x="5264785" y="2901950"/>
          <a:ext cx="294005" cy="448310"/>
        </p:xfrm>
        <a:graphic>
          <a:graphicData uri="http://schemas.openxmlformats.org/presentationml/2006/ole">
            <mc:AlternateContent xmlns:mc="http://schemas.openxmlformats.org/markup-compatibility/2006">
              <mc:Choice xmlns:v="urn:schemas-microsoft-com:vml" Requires="v">
                <p:oleObj spid="_x0000_s12307" r:id="rId11" imgW="152400" imgH="228600" progId="Equation.KSEE3">
                  <p:embed/>
                </p:oleObj>
              </mc:Choice>
              <mc:Fallback>
                <p:oleObj r:id="rId11" imgW="152400" imgH="228600" progId="Equation.KSEE3">
                  <p:embed/>
                  <p:pic>
                    <p:nvPicPr>
                      <p:cNvPr id="0" name="图片 3075"/>
                      <p:cNvPicPr/>
                      <p:nvPr/>
                    </p:nvPicPr>
                    <p:blipFill>
                      <a:blip r:embed="rId12"/>
                      <a:stretch>
                        <a:fillRect/>
                      </a:stretch>
                    </p:blipFill>
                    <p:spPr>
                      <a:xfrm>
                        <a:off x="5264785" y="2901950"/>
                        <a:ext cx="294005" cy="448310"/>
                      </a:xfrm>
                      <a:prstGeom prst="rect">
                        <a:avLst/>
                      </a:prstGeom>
                      <a:noFill/>
                      <a:ln w="38100">
                        <a:noFill/>
                        <a:miter/>
                      </a:ln>
                    </p:spPr>
                  </p:pic>
                </p:oleObj>
              </mc:Fallback>
            </mc:AlternateContent>
          </a:graphicData>
        </a:graphic>
      </p:graphicFrame>
      <p:graphicFrame>
        <p:nvGraphicFramePr>
          <p:cNvPr id="15" name="对象 -2147482616"/>
          <p:cNvGraphicFramePr>
            <a:graphicFrameLocks noChangeAspect="1"/>
          </p:cNvGraphicFramePr>
          <p:nvPr/>
        </p:nvGraphicFramePr>
        <p:xfrm>
          <a:off x="5333365" y="2557780"/>
          <a:ext cx="170815" cy="323850"/>
        </p:xfrm>
        <a:graphic>
          <a:graphicData uri="http://schemas.openxmlformats.org/presentationml/2006/ole">
            <mc:AlternateContent xmlns:mc="http://schemas.openxmlformats.org/markup-compatibility/2006">
              <mc:Choice xmlns:v="urn:schemas-microsoft-com:vml" Requires="v">
                <p:oleObj spid="_x0000_s12308" r:id="rId13" imgW="88265" imgH="165100" progId="Equation.KSEE3">
                  <p:embed/>
                </p:oleObj>
              </mc:Choice>
              <mc:Fallback>
                <p:oleObj r:id="rId13" imgW="88265" imgH="165100" progId="Equation.KSEE3">
                  <p:embed/>
                  <p:pic>
                    <p:nvPicPr>
                      <p:cNvPr id="0" name="图片 3075"/>
                      <p:cNvPicPr/>
                      <p:nvPr/>
                    </p:nvPicPr>
                    <p:blipFill>
                      <a:blip r:embed="rId14"/>
                      <a:stretch>
                        <a:fillRect/>
                      </a:stretch>
                    </p:blipFill>
                    <p:spPr>
                      <a:xfrm>
                        <a:off x="5333365" y="2557780"/>
                        <a:ext cx="170815" cy="323850"/>
                      </a:xfrm>
                      <a:prstGeom prst="rect">
                        <a:avLst/>
                      </a:prstGeom>
                      <a:noFill/>
                      <a:ln w="38100">
                        <a:noFill/>
                        <a:miter/>
                      </a:ln>
                    </p:spPr>
                  </p:pic>
                </p:oleObj>
              </mc:Fallback>
            </mc:AlternateContent>
          </a:graphicData>
        </a:graphic>
      </p:graphicFrame>
      <p:cxnSp>
        <p:nvCxnSpPr>
          <p:cNvPr id="9" name="直线连接符 6"/>
          <p:cNvCxnSpPr/>
          <p:nvPr/>
        </p:nvCxnSpPr>
        <p:spPr>
          <a:xfrm>
            <a:off x="8171180" y="2543810"/>
            <a:ext cx="0" cy="146685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直线连接符 6"/>
          <p:cNvCxnSpPr/>
          <p:nvPr/>
        </p:nvCxnSpPr>
        <p:spPr>
          <a:xfrm>
            <a:off x="10579100" y="2562225"/>
            <a:ext cx="0" cy="146685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aphicFrame>
        <p:nvGraphicFramePr>
          <p:cNvPr id="11" name="对象 -2147482616"/>
          <p:cNvGraphicFramePr>
            <a:graphicFrameLocks noChangeAspect="1"/>
          </p:cNvGraphicFramePr>
          <p:nvPr/>
        </p:nvGraphicFramePr>
        <p:xfrm>
          <a:off x="6873558" y="5314315"/>
          <a:ext cx="341630" cy="448310"/>
        </p:xfrm>
        <a:graphic>
          <a:graphicData uri="http://schemas.openxmlformats.org/presentationml/2006/ole">
            <mc:AlternateContent xmlns:mc="http://schemas.openxmlformats.org/markup-compatibility/2006">
              <mc:Choice xmlns:v="urn:schemas-microsoft-com:vml" Requires="v">
                <p:oleObj spid="_x0000_s12309" r:id="rId15" imgW="177165" imgH="228600" progId="Equation.KSEE3">
                  <p:embed/>
                </p:oleObj>
              </mc:Choice>
              <mc:Fallback>
                <p:oleObj r:id="rId15" imgW="177165" imgH="228600" progId="Equation.KSEE3">
                  <p:embed/>
                  <p:pic>
                    <p:nvPicPr>
                      <p:cNvPr id="0" name="图片 3075"/>
                      <p:cNvPicPr/>
                      <p:nvPr/>
                    </p:nvPicPr>
                    <p:blipFill>
                      <a:blip r:embed="rId16"/>
                      <a:stretch>
                        <a:fillRect/>
                      </a:stretch>
                    </p:blipFill>
                    <p:spPr>
                      <a:xfrm>
                        <a:off x="6873558" y="5314315"/>
                        <a:ext cx="341630" cy="448310"/>
                      </a:xfrm>
                      <a:prstGeom prst="rect">
                        <a:avLst/>
                      </a:prstGeom>
                      <a:noFill/>
                      <a:ln w="38100">
                        <a:noFill/>
                        <a:miter/>
                      </a:ln>
                    </p:spPr>
                  </p:pic>
                </p:oleObj>
              </mc:Fallback>
            </mc:AlternateContent>
          </a:graphicData>
        </a:graphic>
      </p:graphicFrame>
      <p:graphicFrame>
        <p:nvGraphicFramePr>
          <p:cNvPr id="19" name="对象 -2147482616"/>
          <p:cNvGraphicFramePr>
            <a:graphicFrameLocks noChangeAspect="1"/>
          </p:cNvGraphicFramePr>
          <p:nvPr/>
        </p:nvGraphicFramePr>
        <p:xfrm>
          <a:off x="6857683" y="5704840"/>
          <a:ext cx="392430" cy="448310"/>
        </p:xfrm>
        <a:graphic>
          <a:graphicData uri="http://schemas.openxmlformats.org/presentationml/2006/ole">
            <mc:AlternateContent xmlns:mc="http://schemas.openxmlformats.org/markup-compatibility/2006">
              <mc:Choice xmlns:v="urn:schemas-microsoft-com:vml" Requires="v">
                <p:oleObj spid="_x0000_s12310" r:id="rId17" imgW="203200" imgH="228600" progId="Equation.KSEE3">
                  <p:embed/>
                </p:oleObj>
              </mc:Choice>
              <mc:Fallback>
                <p:oleObj r:id="rId17" imgW="203200" imgH="228600" progId="Equation.KSEE3">
                  <p:embed/>
                  <p:pic>
                    <p:nvPicPr>
                      <p:cNvPr id="0" name="图片 3075"/>
                      <p:cNvPicPr/>
                      <p:nvPr/>
                    </p:nvPicPr>
                    <p:blipFill>
                      <a:blip r:embed="rId18"/>
                      <a:stretch>
                        <a:fillRect/>
                      </a:stretch>
                    </p:blipFill>
                    <p:spPr>
                      <a:xfrm>
                        <a:off x="6857683" y="5704840"/>
                        <a:ext cx="392430" cy="448310"/>
                      </a:xfrm>
                      <a:prstGeom prst="rect">
                        <a:avLst/>
                      </a:prstGeom>
                      <a:noFill/>
                      <a:ln w="38100">
                        <a:noFill/>
                        <a:miter/>
                      </a:ln>
                    </p:spPr>
                  </p:pic>
                </p:oleObj>
              </mc:Fallback>
            </mc:AlternateContent>
          </a:graphicData>
        </a:graphic>
      </p:graphicFrame>
      <p:graphicFrame>
        <p:nvGraphicFramePr>
          <p:cNvPr id="22" name="对象 -2147482616"/>
          <p:cNvGraphicFramePr>
            <a:graphicFrameLocks noChangeAspect="1"/>
          </p:cNvGraphicFramePr>
          <p:nvPr/>
        </p:nvGraphicFramePr>
        <p:xfrm>
          <a:off x="6860540" y="4982845"/>
          <a:ext cx="367665" cy="448310"/>
        </p:xfrm>
        <a:graphic>
          <a:graphicData uri="http://schemas.openxmlformats.org/presentationml/2006/ole">
            <mc:AlternateContent xmlns:mc="http://schemas.openxmlformats.org/markup-compatibility/2006">
              <mc:Choice xmlns:v="urn:schemas-microsoft-com:vml" Requires="v">
                <p:oleObj spid="_x0000_s12311" r:id="rId19" imgW="190500" imgH="228600" progId="Equation.KSEE3">
                  <p:embed/>
                </p:oleObj>
              </mc:Choice>
              <mc:Fallback>
                <p:oleObj r:id="rId19" imgW="190500" imgH="228600" progId="Equation.KSEE3">
                  <p:embed/>
                  <p:pic>
                    <p:nvPicPr>
                      <p:cNvPr id="0" name="图片 3075"/>
                      <p:cNvPicPr/>
                      <p:nvPr/>
                    </p:nvPicPr>
                    <p:blipFill>
                      <a:blip r:embed="rId20"/>
                      <a:stretch>
                        <a:fillRect/>
                      </a:stretch>
                    </p:blipFill>
                    <p:spPr>
                      <a:xfrm>
                        <a:off x="6860540" y="4982845"/>
                        <a:ext cx="367665" cy="448310"/>
                      </a:xfrm>
                      <a:prstGeom prst="rect">
                        <a:avLst/>
                      </a:prstGeom>
                      <a:noFill/>
                      <a:ln w="38100">
                        <a:noFill/>
                        <a:miter/>
                      </a:ln>
                    </p:spPr>
                  </p:pic>
                </p:oleObj>
              </mc:Fallback>
            </mc:AlternateContent>
          </a:graphicData>
        </a:graphic>
      </p:graphicFrame>
      <p:graphicFrame>
        <p:nvGraphicFramePr>
          <p:cNvPr id="29" name="对象 -2147482616"/>
          <p:cNvGraphicFramePr>
            <a:graphicFrameLocks noChangeAspect="1"/>
          </p:cNvGraphicFramePr>
          <p:nvPr/>
        </p:nvGraphicFramePr>
        <p:xfrm>
          <a:off x="6670358" y="4601210"/>
          <a:ext cx="762000" cy="398780"/>
        </p:xfrm>
        <a:graphic>
          <a:graphicData uri="http://schemas.openxmlformats.org/presentationml/2006/ole">
            <mc:AlternateContent xmlns:mc="http://schemas.openxmlformats.org/markup-compatibility/2006">
              <mc:Choice xmlns:v="urn:schemas-microsoft-com:vml" Requires="v">
                <p:oleObj spid="_x0000_s12312" r:id="rId21" imgW="393700" imgH="203200" progId="Equation.KSEE3">
                  <p:embed/>
                </p:oleObj>
              </mc:Choice>
              <mc:Fallback>
                <p:oleObj r:id="rId21" imgW="393700" imgH="203200" progId="Equation.KSEE3">
                  <p:embed/>
                  <p:pic>
                    <p:nvPicPr>
                      <p:cNvPr id="0" name="图片 3075"/>
                      <p:cNvPicPr/>
                      <p:nvPr/>
                    </p:nvPicPr>
                    <p:blipFill>
                      <a:blip r:embed="rId22"/>
                      <a:stretch>
                        <a:fillRect/>
                      </a:stretch>
                    </p:blipFill>
                    <p:spPr>
                      <a:xfrm>
                        <a:off x="6670358" y="4601210"/>
                        <a:ext cx="762000" cy="398780"/>
                      </a:xfrm>
                      <a:prstGeom prst="rect">
                        <a:avLst/>
                      </a:prstGeom>
                      <a:noFill/>
                      <a:ln w="38100">
                        <a:noFill/>
                        <a:miter/>
                      </a:ln>
                    </p:spPr>
                  </p:pic>
                </p:oleObj>
              </mc:Fallback>
            </mc:AlternateContent>
          </a:graphicData>
        </a:graphic>
      </p:graphicFrame>
      <p:sp>
        <p:nvSpPr>
          <p:cNvPr id="44" name="右箭头 43"/>
          <p:cNvSpPr/>
          <p:nvPr/>
        </p:nvSpPr>
        <p:spPr>
          <a:xfrm rot="5400000">
            <a:off x="8741410" y="4215130"/>
            <a:ext cx="421005" cy="274955"/>
          </a:xfrm>
          <a:prstGeom prst="rightArrow">
            <a:avLst/>
          </a:prstGeom>
          <a:solidFill>
            <a:srgbClr val="FFFFFF"/>
          </a:solidFill>
          <a:ln w="12700" cap="flat">
            <a:solidFill>
              <a:schemeClr val="accent1"/>
            </a:solidFill>
            <a:prstDash val="solid"/>
            <a:miter lim="8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ctr" forceAA="0">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n-lt"/>
              <a:ea typeface="+mn-ea"/>
              <a:cs typeface="+mn-cs"/>
              <a:sym typeface="Calibri" panose="020F0502020204030204"/>
            </a:endParaRPr>
          </a:p>
        </p:txBody>
      </p:sp>
    </p:spTree>
    <p:custDataLst>
      <p:tags r:id="rId2"/>
    </p:custDataLst>
  </p:cSld>
  <p:clrMapOvr>
    <a:masterClrMapping/>
  </p:clrMapOvr>
  <p:transition spd="med"/>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fontScale="90000"/>
          </a:bodyPr>
          <a:lstStyle>
            <a:lvl1pPr>
              <a:defRPr>
                <a:solidFill>
                  <a:srgbClr val="C00000"/>
                </a:solidFill>
              </a:defRPr>
            </a:lvl1pPr>
          </a:lstStyle>
          <a:p>
            <a:r>
              <a:rPr lang="en-US" dirty="0">
                <a:ea typeface="宋体" panose="02010600030101010101" pitchFamily="2" charset="-122"/>
                <a:sym typeface="+mn-ea"/>
              </a:rPr>
              <a:t>LightGBM</a:t>
            </a:r>
            <a:endParaRPr lang="en-US" altLang="zh-CN" dirty="0">
              <a:ea typeface="宋体" panose="02010600030101010101" pitchFamily="2" charset="-122"/>
              <a:sym typeface="+mn-ea"/>
            </a:endParaRPr>
          </a:p>
        </p:txBody>
      </p:sp>
      <p:sp>
        <p:nvSpPr>
          <p:cNvPr id="131" name="Content Placeholder 2"/>
          <p:cNvSpPr txBox="1">
            <a:spLocks noGrp="1"/>
          </p:cNvSpPr>
          <p:nvPr/>
        </p:nvSpPr>
        <p:spPr>
          <a:xfrm>
            <a:off x="598805" y="1452245"/>
            <a:ext cx="4410075"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sz="1600" dirty="0">
                <a:solidFill>
                  <a:schemeClr val="tx1"/>
                </a:solidFill>
                <a:ea typeface="宋体" panose="02010600030101010101" pitchFamily="2" charset="-122"/>
                <a:sym typeface="+mn-ea"/>
              </a:rPr>
              <a:t>GOSS算法</a:t>
            </a:r>
            <a:r>
              <a:rPr lang="zh-CN" altLang="en-US" sz="1600" dirty="0">
                <a:ea typeface="宋体" panose="02010600030101010101" pitchFamily="2" charset="-122"/>
                <a:sym typeface="+mn-ea"/>
              </a:rPr>
              <a:t>：</a:t>
            </a:r>
          </a:p>
          <a:p>
            <a:pPr>
              <a:lnSpc>
                <a:spcPct val="150000"/>
              </a:lnSpc>
            </a:pPr>
            <a:r>
              <a:rPr sz="1600" dirty="0">
                <a:solidFill>
                  <a:schemeClr val="tx1"/>
                </a:solidFill>
                <a:ea typeface="宋体" panose="02010600030101010101" pitchFamily="2" charset="-122"/>
                <a:sym typeface="+mn-ea"/>
              </a:rPr>
              <a:t>Gradient-based One-Side Sampling，基于梯度的单边采样算法</a:t>
            </a:r>
          </a:p>
          <a:p>
            <a:pPr>
              <a:lnSpc>
                <a:spcPct val="150000"/>
              </a:lnSpc>
            </a:pPr>
            <a:r>
              <a:rPr sz="1600" dirty="0">
                <a:solidFill>
                  <a:schemeClr val="tx1"/>
                </a:solidFill>
                <a:ea typeface="宋体" panose="02010600030101010101" pitchFamily="2" charset="-122"/>
                <a:sym typeface="+mn-ea"/>
              </a:rPr>
              <a:t>思想是通过样本采样</a:t>
            </a:r>
            <a:r>
              <a:rPr lang="zh-CN" sz="1600" dirty="0">
                <a:solidFill>
                  <a:schemeClr val="tx1"/>
                </a:solidFill>
                <a:ea typeface="宋体" panose="02010600030101010101" pitchFamily="2" charset="-122"/>
                <a:sym typeface="+mn-ea"/>
              </a:rPr>
              <a:t>，</a:t>
            </a:r>
            <a:r>
              <a:rPr sz="1600" dirty="0">
                <a:solidFill>
                  <a:schemeClr val="tx1"/>
                </a:solidFill>
                <a:ea typeface="宋体" panose="02010600030101010101" pitchFamily="2" charset="-122"/>
                <a:sym typeface="+mn-ea"/>
              </a:rPr>
              <a:t>减少目标函数增益</a:t>
            </a:r>
            <a:r>
              <a:rPr lang="en-US" sz="1600" dirty="0">
                <a:solidFill>
                  <a:schemeClr val="tx1"/>
                </a:solidFill>
                <a:ea typeface="宋体" panose="02010600030101010101" pitchFamily="2" charset="-122"/>
                <a:sym typeface="+mn-ea"/>
              </a:rPr>
              <a:t>Gain</a:t>
            </a:r>
            <a:r>
              <a:rPr lang="zh-CN" altLang="en-US" sz="1600" dirty="0">
                <a:solidFill>
                  <a:schemeClr val="tx1"/>
                </a:solidFill>
                <a:ea typeface="宋体" panose="02010600030101010101" pitchFamily="2" charset="-122"/>
                <a:sym typeface="+mn-ea"/>
              </a:rPr>
              <a:t>的计算复杂度</a:t>
            </a:r>
            <a:endParaRPr sz="1600" dirty="0">
              <a:solidFill>
                <a:schemeClr val="tx1"/>
              </a:solidFill>
              <a:ea typeface="宋体" panose="02010600030101010101" pitchFamily="2" charset="-122"/>
              <a:sym typeface="+mn-ea"/>
            </a:endParaRPr>
          </a:p>
          <a:p>
            <a:pPr>
              <a:lnSpc>
                <a:spcPct val="150000"/>
              </a:lnSpc>
            </a:pPr>
            <a:r>
              <a:rPr sz="1600" dirty="0">
                <a:solidFill>
                  <a:schemeClr val="tx1"/>
                </a:solidFill>
                <a:ea typeface="宋体" panose="02010600030101010101" pitchFamily="2" charset="-122"/>
                <a:sym typeface="+mn-ea"/>
              </a:rPr>
              <a:t>单边采样</a:t>
            </a:r>
            <a:r>
              <a:rPr lang="zh-CN" sz="1600" dirty="0">
                <a:solidFill>
                  <a:schemeClr val="tx1"/>
                </a:solidFill>
                <a:ea typeface="宋体" panose="02010600030101010101" pitchFamily="2" charset="-122"/>
                <a:sym typeface="+mn-ea"/>
              </a:rPr>
              <a:t>，</a:t>
            </a:r>
            <a:r>
              <a:rPr sz="1600" dirty="0">
                <a:solidFill>
                  <a:schemeClr val="tx1"/>
                </a:solidFill>
                <a:ea typeface="宋体" panose="02010600030101010101" pitchFamily="2" charset="-122"/>
                <a:sym typeface="+mn-ea"/>
              </a:rPr>
              <a:t>只对梯度绝对值较小的样本按照一定比例进行采样，而保留了梯度绝对值较大的样本</a:t>
            </a:r>
          </a:p>
          <a:p>
            <a:pPr>
              <a:lnSpc>
                <a:spcPct val="150000"/>
              </a:lnSpc>
            </a:pPr>
            <a:r>
              <a:rPr lang="zh-CN" sz="1600" dirty="0">
                <a:solidFill>
                  <a:schemeClr val="tx1"/>
                </a:solidFill>
                <a:ea typeface="宋体" panose="02010600030101010101" pitchFamily="2" charset="-122"/>
                <a:sym typeface="+mn-ea"/>
              </a:rPr>
              <a:t>因为</a:t>
            </a:r>
            <a:r>
              <a:rPr sz="1600" dirty="0">
                <a:solidFill>
                  <a:schemeClr val="tx1"/>
                </a:solidFill>
                <a:ea typeface="宋体" panose="02010600030101010101" pitchFamily="2" charset="-122"/>
                <a:sym typeface="+mn-ea"/>
              </a:rPr>
              <a:t>目标函数增益主要来自于梯度绝对值较大的样本 </a:t>
            </a:r>
            <a:r>
              <a:rPr lang="en-US" sz="1600" dirty="0">
                <a:solidFill>
                  <a:schemeClr val="tx1"/>
                </a:solidFill>
                <a:ea typeface="宋体" panose="02010600030101010101" pitchFamily="2" charset="-122"/>
                <a:sym typeface="+mn-ea"/>
              </a:rPr>
              <a:t>=</a:t>
            </a:r>
            <a:r>
              <a:rPr lang="en-US" altLang="zh-CN" sz="1600" dirty="0">
                <a:solidFill>
                  <a:schemeClr val="tx1"/>
                </a:solidFill>
                <a:ea typeface="宋体" panose="02010600030101010101" pitchFamily="2" charset="-122"/>
                <a:sym typeface="+mn-ea"/>
              </a:rPr>
              <a:t>&gt; GOSS</a:t>
            </a:r>
            <a:r>
              <a:rPr lang="zh-CN" altLang="zh-CN" sz="1600" dirty="0">
                <a:solidFill>
                  <a:schemeClr val="tx1"/>
                </a:solidFill>
                <a:ea typeface="宋体" panose="02010600030101010101" pitchFamily="2" charset="-122"/>
                <a:sym typeface="+mn-ea"/>
              </a:rPr>
              <a:t>算法</a:t>
            </a:r>
            <a:r>
              <a:rPr sz="1600" dirty="0">
                <a:solidFill>
                  <a:schemeClr val="tx1"/>
                </a:solidFill>
                <a:ea typeface="宋体" panose="02010600030101010101" pitchFamily="2" charset="-122"/>
                <a:sym typeface="+mn-ea"/>
              </a:rPr>
              <a:t>在性能和精度之间</a:t>
            </a:r>
            <a:r>
              <a:rPr lang="zh-CN" sz="1600" dirty="0">
                <a:solidFill>
                  <a:schemeClr val="tx1"/>
                </a:solidFill>
                <a:ea typeface="宋体" panose="02010600030101010101" pitchFamily="2" charset="-122"/>
                <a:sym typeface="+mn-ea"/>
              </a:rPr>
              <a:t>进行了很好的</a:t>
            </a:r>
            <a:r>
              <a:rPr lang="en-US" altLang="zh-CN" sz="1600" dirty="0">
                <a:solidFill>
                  <a:schemeClr val="tx1"/>
                </a:solidFill>
                <a:ea typeface="宋体" panose="02010600030101010101" pitchFamily="2" charset="-122"/>
                <a:sym typeface="+mn-ea"/>
              </a:rPr>
              <a:t>trade off</a:t>
            </a:r>
            <a:endParaRPr lang="zh-CN" altLang="en-US" sz="1600" dirty="0">
              <a:ea typeface="宋体" panose="02010600030101010101" pitchFamily="2" charset="-122"/>
              <a:sym typeface="+mn-ea"/>
            </a:endParaRPr>
          </a:p>
          <a:p>
            <a:pPr>
              <a:lnSpc>
                <a:spcPct val="150000"/>
              </a:lnSpc>
            </a:pPr>
            <a:endParaRPr lang="zh-CN" altLang="en-US" sz="1600" dirty="0">
              <a:ea typeface="宋体" panose="02010600030101010101" pitchFamily="2" charset="-122"/>
              <a:sym typeface="+mn-ea"/>
            </a:endParaRPr>
          </a:p>
          <a:p>
            <a:pPr>
              <a:lnSpc>
                <a:spcPct val="150000"/>
              </a:lnSpc>
            </a:pPr>
            <a:endParaRPr sz="1600" dirty="0">
              <a:ea typeface="宋体" panose="02010600030101010101" pitchFamily="2" charset="-122"/>
              <a:sym typeface="+mn-ea"/>
            </a:endParaRPr>
          </a:p>
        </p:txBody>
      </p:sp>
      <p:graphicFrame>
        <p:nvGraphicFramePr>
          <p:cNvPr id="8" name="表格 7"/>
          <p:cNvGraphicFramePr>
            <a:graphicFrameLocks noGrp="1"/>
          </p:cNvGraphicFramePr>
          <p:nvPr>
            <p:custDataLst>
              <p:tags r:id="rId3"/>
            </p:custDataLst>
          </p:nvPr>
        </p:nvGraphicFramePr>
        <p:xfrm>
          <a:off x="4982210" y="1934845"/>
          <a:ext cx="7218045" cy="1501775"/>
        </p:xfrm>
        <a:graphic>
          <a:graphicData uri="http://schemas.openxmlformats.org/drawingml/2006/table">
            <a:tbl>
              <a:tblPr firstRow="1" bandRow="1">
                <a:tableStyleId>{93296810-A885-4BE3-A3E7-6D5BEEA58F35}</a:tableStyleId>
              </a:tblPr>
              <a:tblGrid>
                <a:gridCol w="929640">
                  <a:extLst>
                    <a:ext uri="{9D8B030D-6E8A-4147-A177-3AD203B41FA5}">
                      <a16:colId xmlns:a16="http://schemas.microsoft.com/office/drawing/2014/main" val="20000"/>
                    </a:ext>
                  </a:extLst>
                </a:gridCol>
                <a:gridCol w="674370">
                  <a:extLst>
                    <a:ext uri="{9D8B030D-6E8A-4147-A177-3AD203B41FA5}">
                      <a16:colId xmlns:a16="http://schemas.microsoft.com/office/drawing/2014/main" val="20001"/>
                    </a:ext>
                  </a:extLst>
                </a:gridCol>
                <a:gridCol w="802005">
                  <a:extLst>
                    <a:ext uri="{9D8B030D-6E8A-4147-A177-3AD203B41FA5}">
                      <a16:colId xmlns:a16="http://schemas.microsoft.com/office/drawing/2014/main" val="20002"/>
                    </a:ext>
                  </a:extLst>
                </a:gridCol>
                <a:gridCol w="802005">
                  <a:extLst>
                    <a:ext uri="{9D8B030D-6E8A-4147-A177-3AD203B41FA5}">
                      <a16:colId xmlns:a16="http://schemas.microsoft.com/office/drawing/2014/main" val="20003"/>
                    </a:ext>
                  </a:extLst>
                </a:gridCol>
                <a:gridCol w="802005">
                  <a:extLst>
                    <a:ext uri="{9D8B030D-6E8A-4147-A177-3AD203B41FA5}">
                      <a16:colId xmlns:a16="http://schemas.microsoft.com/office/drawing/2014/main" val="20004"/>
                    </a:ext>
                  </a:extLst>
                </a:gridCol>
                <a:gridCol w="802005">
                  <a:extLst>
                    <a:ext uri="{9D8B030D-6E8A-4147-A177-3AD203B41FA5}">
                      <a16:colId xmlns:a16="http://schemas.microsoft.com/office/drawing/2014/main" val="20005"/>
                    </a:ext>
                  </a:extLst>
                </a:gridCol>
                <a:gridCol w="802005">
                  <a:extLst>
                    <a:ext uri="{9D8B030D-6E8A-4147-A177-3AD203B41FA5}">
                      <a16:colId xmlns:a16="http://schemas.microsoft.com/office/drawing/2014/main" val="20006"/>
                    </a:ext>
                  </a:extLst>
                </a:gridCol>
                <a:gridCol w="802005">
                  <a:extLst>
                    <a:ext uri="{9D8B030D-6E8A-4147-A177-3AD203B41FA5}">
                      <a16:colId xmlns:a16="http://schemas.microsoft.com/office/drawing/2014/main" val="20007"/>
                    </a:ext>
                  </a:extLst>
                </a:gridCol>
                <a:gridCol w="802005">
                  <a:extLst>
                    <a:ext uri="{9D8B030D-6E8A-4147-A177-3AD203B41FA5}">
                      <a16:colId xmlns:a16="http://schemas.microsoft.com/office/drawing/2014/main" val="20008"/>
                    </a:ext>
                  </a:extLst>
                </a:gridCol>
              </a:tblGrid>
              <a:tr h="368300">
                <a:tc>
                  <a:txBody>
                    <a:bodyPr/>
                    <a:lstStyle/>
                    <a:p>
                      <a:endParaRPr lang="zh-CN">
                        <a:solidFill>
                          <a:srgbClr val="FFFFFF"/>
                        </a:solidFill>
                      </a:endParaRPr>
                    </a:p>
                  </a:txBody>
                  <a:tcPr>
                    <a:lnL w="19050" cap="rnd">
                      <a:solidFill>
                        <a:srgbClr val="144D73"/>
                      </a:solidFill>
                      <a:prstDash val="solid"/>
                    </a:lnL>
                    <a:lnR w="3175">
                      <a:solidFill>
                        <a:srgbClr val="FFFFFF"/>
                      </a:solidFill>
                      <a:prstDash val="dot"/>
                    </a:lnR>
                    <a:lnT w="19050" cap="rnd">
                      <a:solidFill>
                        <a:srgbClr val="144D73"/>
                      </a:solidFill>
                      <a:prstDash val="solid"/>
                    </a:lnT>
                    <a:lnB w="19050">
                      <a:solidFill>
                        <a:srgbClr val="144D73"/>
                      </a:solidFill>
                      <a:prstDash val="solid"/>
                    </a:lnB>
                    <a:solidFill>
                      <a:srgbClr val="144D73"/>
                    </a:solidFill>
                  </a:tcPr>
                </a:tc>
                <a:tc>
                  <a:txBody>
                    <a:bodyPr/>
                    <a:lstStyle/>
                    <a:p>
                      <a:r>
                        <a:rPr lang="en-US" altLang="zh-CN" sz="1400" dirty="0">
                          <a:solidFill>
                            <a:srgbClr val="FFFFFF"/>
                          </a:solidFill>
                        </a:rPr>
                        <a:t>1</a:t>
                      </a:r>
                    </a:p>
                  </a:txBody>
                  <a:tcPr>
                    <a:lnL w="3175">
                      <a:solidFill>
                        <a:srgbClr val="FFFFFF"/>
                      </a:solidFill>
                      <a:prstDash val="dot"/>
                    </a:lnL>
                    <a:lnR w="3175">
                      <a:solidFill>
                        <a:srgbClr val="FFFFFF"/>
                      </a:solidFill>
                      <a:prstDash val="dot"/>
                    </a:lnR>
                    <a:lnT w="19050" cap="rnd">
                      <a:solidFill>
                        <a:srgbClr val="144D73"/>
                      </a:solidFill>
                      <a:prstDash val="solid"/>
                    </a:lnT>
                    <a:lnB w="19050">
                      <a:solidFill>
                        <a:srgbClr val="144D73"/>
                      </a:solidFill>
                      <a:prstDash val="solid"/>
                    </a:lnB>
                    <a:solidFill>
                      <a:srgbClr val="144D73"/>
                    </a:solidFill>
                  </a:tcPr>
                </a:tc>
                <a:tc>
                  <a:txBody>
                    <a:bodyPr/>
                    <a:lstStyle/>
                    <a:p>
                      <a:r>
                        <a:rPr lang="en-US" altLang="zh-CN" sz="1400" dirty="0">
                          <a:solidFill>
                            <a:srgbClr val="FFFFFF"/>
                          </a:solidFill>
                        </a:rPr>
                        <a:t>2</a:t>
                      </a:r>
                    </a:p>
                  </a:txBody>
                  <a:tcPr>
                    <a:lnL w="3175">
                      <a:solidFill>
                        <a:srgbClr val="FFFFFF"/>
                      </a:solidFill>
                      <a:prstDash val="dot"/>
                    </a:lnL>
                    <a:lnR w="3175">
                      <a:solidFill>
                        <a:srgbClr val="FFFFFF"/>
                      </a:solidFill>
                      <a:prstDash val="dot"/>
                    </a:lnR>
                    <a:lnT w="19050" cap="rnd">
                      <a:solidFill>
                        <a:srgbClr val="144D73"/>
                      </a:solidFill>
                      <a:prstDash val="solid"/>
                    </a:lnT>
                    <a:lnB w="19050">
                      <a:solidFill>
                        <a:srgbClr val="144D73"/>
                      </a:solidFill>
                      <a:prstDash val="solid"/>
                    </a:lnB>
                    <a:solidFill>
                      <a:srgbClr val="144D73"/>
                    </a:solidFill>
                  </a:tcPr>
                </a:tc>
                <a:tc>
                  <a:txBody>
                    <a:bodyPr/>
                    <a:lstStyle/>
                    <a:p>
                      <a:r>
                        <a:rPr lang="en-US" altLang="zh-CN" sz="1400" dirty="0">
                          <a:solidFill>
                            <a:srgbClr val="FFFFFF"/>
                          </a:solidFill>
                        </a:rPr>
                        <a:t>3</a:t>
                      </a:r>
                    </a:p>
                  </a:txBody>
                  <a:tcPr>
                    <a:lnL w="3175">
                      <a:solidFill>
                        <a:srgbClr val="FFFFFF"/>
                      </a:solidFill>
                      <a:prstDash val="dot"/>
                    </a:lnL>
                    <a:lnR w="3175">
                      <a:solidFill>
                        <a:srgbClr val="FFFFFF"/>
                      </a:solidFill>
                      <a:prstDash val="dot"/>
                    </a:lnR>
                    <a:lnT w="19050" cap="rnd">
                      <a:solidFill>
                        <a:srgbClr val="144D73"/>
                      </a:solidFill>
                      <a:prstDash val="solid"/>
                    </a:lnT>
                    <a:lnB w="19050">
                      <a:solidFill>
                        <a:srgbClr val="144D73"/>
                      </a:solidFill>
                      <a:prstDash val="solid"/>
                    </a:lnB>
                    <a:solidFill>
                      <a:srgbClr val="144D73"/>
                    </a:solidFill>
                  </a:tcPr>
                </a:tc>
                <a:tc>
                  <a:txBody>
                    <a:bodyPr/>
                    <a:lstStyle/>
                    <a:p>
                      <a:r>
                        <a:rPr lang="en-US" altLang="zh-CN" sz="1400" dirty="0">
                          <a:solidFill>
                            <a:srgbClr val="FFFFFF"/>
                          </a:solidFill>
                        </a:rPr>
                        <a:t>4</a:t>
                      </a:r>
                    </a:p>
                  </a:txBody>
                  <a:tcPr>
                    <a:lnL w="3175">
                      <a:solidFill>
                        <a:srgbClr val="FFFFFF"/>
                      </a:solidFill>
                      <a:prstDash val="dot"/>
                    </a:lnL>
                    <a:lnR w="3175">
                      <a:solidFill>
                        <a:srgbClr val="FFFFFF"/>
                      </a:solidFill>
                      <a:prstDash val="dot"/>
                    </a:lnR>
                    <a:lnT w="19050" cap="rnd">
                      <a:solidFill>
                        <a:srgbClr val="144D73"/>
                      </a:solidFill>
                      <a:prstDash val="solid"/>
                    </a:lnT>
                    <a:lnB w="19050">
                      <a:solidFill>
                        <a:srgbClr val="144D73"/>
                      </a:solidFill>
                      <a:prstDash val="solid"/>
                    </a:lnB>
                    <a:solidFill>
                      <a:srgbClr val="144D73"/>
                    </a:solidFill>
                  </a:tcPr>
                </a:tc>
                <a:tc>
                  <a:txBody>
                    <a:bodyPr/>
                    <a:lstStyle/>
                    <a:p>
                      <a:r>
                        <a:rPr lang="en-US" altLang="zh-CN" sz="1400" dirty="0">
                          <a:solidFill>
                            <a:srgbClr val="FFFFFF"/>
                          </a:solidFill>
                        </a:rPr>
                        <a:t>5</a:t>
                      </a:r>
                    </a:p>
                  </a:txBody>
                  <a:tcPr>
                    <a:lnL w="3175">
                      <a:solidFill>
                        <a:srgbClr val="FFFFFF"/>
                      </a:solidFill>
                      <a:prstDash val="dot"/>
                    </a:lnL>
                    <a:lnR w="3175">
                      <a:solidFill>
                        <a:srgbClr val="FFFFFF"/>
                      </a:solidFill>
                      <a:prstDash val="dot"/>
                    </a:lnR>
                    <a:lnT w="19050" cap="rnd">
                      <a:solidFill>
                        <a:srgbClr val="144D73"/>
                      </a:solidFill>
                      <a:prstDash val="solid"/>
                    </a:lnT>
                    <a:lnB w="19050">
                      <a:solidFill>
                        <a:srgbClr val="144D73"/>
                      </a:solidFill>
                      <a:prstDash val="solid"/>
                    </a:lnB>
                    <a:solidFill>
                      <a:srgbClr val="144D73"/>
                    </a:solidFill>
                  </a:tcPr>
                </a:tc>
                <a:tc>
                  <a:txBody>
                    <a:bodyPr/>
                    <a:lstStyle/>
                    <a:p>
                      <a:r>
                        <a:rPr lang="en-US" altLang="zh-CN" sz="1400" dirty="0">
                          <a:solidFill>
                            <a:srgbClr val="FFFFFF"/>
                          </a:solidFill>
                        </a:rPr>
                        <a:t>6</a:t>
                      </a:r>
                    </a:p>
                  </a:txBody>
                  <a:tcPr>
                    <a:lnL w="3175">
                      <a:solidFill>
                        <a:srgbClr val="FFFFFF"/>
                      </a:solidFill>
                      <a:prstDash val="dot"/>
                    </a:lnL>
                    <a:lnR w="3175">
                      <a:solidFill>
                        <a:srgbClr val="FFFFFF"/>
                      </a:solidFill>
                      <a:prstDash val="dot"/>
                    </a:lnR>
                    <a:lnT w="19050" cap="rnd">
                      <a:solidFill>
                        <a:srgbClr val="144D73"/>
                      </a:solidFill>
                      <a:prstDash val="solid"/>
                    </a:lnT>
                    <a:lnB w="19050">
                      <a:solidFill>
                        <a:srgbClr val="144D73"/>
                      </a:solidFill>
                      <a:prstDash val="solid"/>
                    </a:lnB>
                    <a:solidFill>
                      <a:srgbClr val="144D73"/>
                    </a:solidFill>
                  </a:tcPr>
                </a:tc>
                <a:tc>
                  <a:txBody>
                    <a:bodyPr/>
                    <a:lstStyle/>
                    <a:p>
                      <a:r>
                        <a:rPr lang="en-US" altLang="zh-CN" sz="1400" dirty="0">
                          <a:solidFill>
                            <a:srgbClr val="FFFFFF"/>
                          </a:solidFill>
                        </a:rPr>
                        <a:t>7</a:t>
                      </a:r>
                    </a:p>
                  </a:txBody>
                  <a:tcPr>
                    <a:lnL w="3175">
                      <a:solidFill>
                        <a:srgbClr val="FFFFFF"/>
                      </a:solidFill>
                      <a:prstDash val="dot"/>
                    </a:lnL>
                    <a:lnR w="3175">
                      <a:solidFill>
                        <a:srgbClr val="FFFFFF"/>
                      </a:solidFill>
                      <a:prstDash val="dot"/>
                    </a:lnR>
                    <a:lnT w="19050" cap="rnd">
                      <a:solidFill>
                        <a:srgbClr val="144D73"/>
                      </a:solidFill>
                      <a:prstDash val="solid"/>
                    </a:lnT>
                    <a:lnB w="19050">
                      <a:solidFill>
                        <a:srgbClr val="144D73"/>
                      </a:solidFill>
                      <a:prstDash val="solid"/>
                    </a:lnB>
                    <a:solidFill>
                      <a:srgbClr val="144D73"/>
                    </a:solidFill>
                  </a:tcPr>
                </a:tc>
                <a:tc>
                  <a:txBody>
                    <a:bodyPr/>
                    <a:lstStyle/>
                    <a:p>
                      <a:r>
                        <a:rPr lang="en-US" altLang="zh-CN" sz="1400" dirty="0">
                          <a:solidFill>
                            <a:srgbClr val="FFFFFF"/>
                          </a:solidFill>
                        </a:rPr>
                        <a:t>8</a:t>
                      </a:r>
                    </a:p>
                  </a:txBody>
                  <a:tcPr>
                    <a:lnL w="3175">
                      <a:solidFill>
                        <a:srgbClr val="FFFFFF"/>
                      </a:solidFill>
                      <a:prstDash val="dot"/>
                    </a:lnL>
                    <a:lnR w="19050" cap="rnd">
                      <a:solidFill>
                        <a:srgbClr val="144D73"/>
                      </a:solidFill>
                      <a:prstDash val="solid"/>
                    </a:lnR>
                    <a:lnT w="19050" cap="rnd">
                      <a:solidFill>
                        <a:srgbClr val="144D73"/>
                      </a:solidFill>
                      <a:prstDash val="solid"/>
                    </a:lnT>
                    <a:lnB w="19050">
                      <a:solidFill>
                        <a:srgbClr val="144D73"/>
                      </a:solidFill>
                      <a:prstDash val="solid"/>
                    </a:lnB>
                    <a:solidFill>
                      <a:srgbClr val="144D73"/>
                    </a:solidFill>
                  </a:tcPr>
                </a:tc>
                <a:extLst>
                  <a:ext uri="{0D108BD9-81ED-4DB2-BD59-A6C34878D82A}">
                    <a16:rowId xmlns:a16="http://schemas.microsoft.com/office/drawing/2014/main" val="10000"/>
                  </a:ext>
                </a:extLst>
              </a:tr>
              <a:tr h="368935">
                <a:tc>
                  <a:txBody>
                    <a:bodyPr/>
                    <a:lstStyle/>
                    <a:p>
                      <a:endParaRPr lang="zh-CN">
                        <a:solidFill>
                          <a:srgbClr val="404040"/>
                        </a:solidFill>
                      </a:endParaRPr>
                    </a:p>
                  </a:txBody>
                  <a:tcPr>
                    <a:lnL w="19050" cap="rnd">
                      <a:solidFill>
                        <a:srgbClr val="144D73"/>
                      </a:solidFill>
                      <a:prstDash val="solid"/>
                    </a:lnL>
                    <a:lnR w="3175">
                      <a:solidFill>
                        <a:srgbClr val="144D73"/>
                      </a:solidFill>
                      <a:prstDash val="dot"/>
                    </a:lnR>
                    <a:lnT w="19050">
                      <a:solidFill>
                        <a:srgbClr val="144D73"/>
                      </a:solidFill>
                      <a:prstDash val="solid"/>
                    </a:lnT>
                    <a:lnB w="3175">
                      <a:solidFill>
                        <a:srgbClr val="144D73"/>
                      </a:solidFill>
                      <a:prstDash val="dot"/>
                    </a:lnB>
                    <a:solidFill>
                      <a:srgbClr val="F2F2F2"/>
                    </a:solidFill>
                  </a:tcPr>
                </a:tc>
                <a:tc>
                  <a:txBody>
                    <a:bodyPr/>
                    <a:lstStyle/>
                    <a:p>
                      <a:r>
                        <a:rPr lang="en-US" altLang="zh-CN" sz="1400" dirty="0">
                          <a:solidFill>
                            <a:srgbClr val="404040"/>
                          </a:solidFill>
                        </a:rPr>
                        <a:t>0.1</a:t>
                      </a:r>
                    </a:p>
                  </a:txBody>
                  <a:tcPr>
                    <a:lnL w="3175">
                      <a:solidFill>
                        <a:srgbClr val="144D73"/>
                      </a:solidFill>
                      <a:prstDash val="dot"/>
                    </a:lnL>
                    <a:lnR w="3175">
                      <a:solidFill>
                        <a:srgbClr val="144D73"/>
                      </a:solidFill>
                      <a:prstDash val="dot"/>
                    </a:lnR>
                    <a:lnT w="19050">
                      <a:solidFill>
                        <a:srgbClr val="144D73"/>
                      </a:solidFill>
                      <a:prstDash val="solid"/>
                    </a:lnT>
                    <a:lnB w="3175">
                      <a:solidFill>
                        <a:srgbClr val="144D73"/>
                      </a:solidFill>
                      <a:prstDash val="dot"/>
                    </a:lnB>
                    <a:solidFill>
                      <a:srgbClr val="F2F2F2"/>
                    </a:solidFill>
                  </a:tcPr>
                </a:tc>
                <a:tc>
                  <a:txBody>
                    <a:bodyPr/>
                    <a:lstStyle/>
                    <a:p>
                      <a:r>
                        <a:rPr lang="en-US" altLang="zh-CN" sz="1400" dirty="0">
                          <a:solidFill>
                            <a:srgbClr val="404040"/>
                          </a:solidFill>
                        </a:rPr>
                        <a:t>2.1</a:t>
                      </a:r>
                    </a:p>
                  </a:txBody>
                  <a:tcPr>
                    <a:lnL w="3175">
                      <a:solidFill>
                        <a:srgbClr val="144D73"/>
                      </a:solidFill>
                      <a:prstDash val="dot"/>
                    </a:lnL>
                    <a:lnR w="3175">
                      <a:solidFill>
                        <a:srgbClr val="144D73"/>
                      </a:solidFill>
                      <a:prstDash val="dot"/>
                    </a:lnR>
                    <a:lnT w="19050">
                      <a:solidFill>
                        <a:srgbClr val="144D73"/>
                      </a:solidFill>
                      <a:prstDash val="solid"/>
                    </a:lnT>
                    <a:lnB w="3175">
                      <a:solidFill>
                        <a:srgbClr val="144D73"/>
                      </a:solidFill>
                      <a:prstDash val="dot"/>
                    </a:lnB>
                    <a:solidFill>
                      <a:srgbClr val="F2F2F2"/>
                    </a:solidFill>
                  </a:tcPr>
                </a:tc>
                <a:tc>
                  <a:txBody>
                    <a:bodyPr/>
                    <a:lstStyle/>
                    <a:p>
                      <a:r>
                        <a:rPr lang="en-US" altLang="zh-CN" sz="1400" dirty="0">
                          <a:solidFill>
                            <a:srgbClr val="404040"/>
                          </a:solidFill>
                        </a:rPr>
                        <a:t>2.5</a:t>
                      </a:r>
                    </a:p>
                  </a:txBody>
                  <a:tcPr>
                    <a:lnL w="3175">
                      <a:solidFill>
                        <a:srgbClr val="144D73"/>
                      </a:solidFill>
                      <a:prstDash val="dot"/>
                    </a:lnL>
                    <a:lnR w="3175">
                      <a:solidFill>
                        <a:srgbClr val="144D73"/>
                      </a:solidFill>
                      <a:prstDash val="dot"/>
                    </a:lnR>
                    <a:lnT w="19050">
                      <a:solidFill>
                        <a:srgbClr val="144D73"/>
                      </a:solidFill>
                      <a:prstDash val="solid"/>
                    </a:lnT>
                    <a:lnB w="3175">
                      <a:solidFill>
                        <a:srgbClr val="144D73"/>
                      </a:solidFill>
                      <a:prstDash val="dot"/>
                    </a:lnB>
                    <a:solidFill>
                      <a:srgbClr val="F2F2F2"/>
                    </a:solidFill>
                  </a:tcPr>
                </a:tc>
                <a:tc>
                  <a:txBody>
                    <a:bodyPr/>
                    <a:lstStyle/>
                    <a:p>
                      <a:r>
                        <a:rPr lang="en-US" altLang="zh-CN" sz="1400" dirty="0">
                          <a:solidFill>
                            <a:srgbClr val="404040"/>
                          </a:solidFill>
                        </a:rPr>
                        <a:t>3.0</a:t>
                      </a:r>
                    </a:p>
                  </a:txBody>
                  <a:tcPr>
                    <a:lnL w="3175">
                      <a:solidFill>
                        <a:srgbClr val="144D73"/>
                      </a:solidFill>
                      <a:prstDash val="dot"/>
                    </a:lnL>
                    <a:lnR w="3175">
                      <a:solidFill>
                        <a:srgbClr val="144D73"/>
                      </a:solidFill>
                      <a:prstDash val="dot"/>
                    </a:lnR>
                    <a:lnT w="19050">
                      <a:solidFill>
                        <a:srgbClr val="144D73"/>
                      </a:solidFill>
                      <a:prstDash val="solid"/>
                    </a:lnT>
                    <a:lnB w="3175">
                      <a:solidFill>
                        <a:srgbClr val="144D73"/>
                      </a:solidFill>
                      <a:prstDash val="dot"/>
                    </a:lnB>
                    <a:solidFill>
                      <a:srgbClr val="F2F2F2"/>
                    </a:solidFill>
                  </a:tcPr>
                </a:tc>
                <a:tc>
                  <a:txBody>
                    <a:bodyPr/>
                    <a:lstStyle/>
                    <a:p>
                      <a:r>
                        <a:rPr lang="en-US" altLang="zh-CN" sz="1400" dirty="0">
                          <a:solidFill>
                            <a:srgbClr val="404040"/>
                          </a:solidFill>
                        </a:rPr>
                        <a:t>3.0</a:t>
                      </a:r>
                    </a:p>
                  </a:txBody>
                  <a:tcPr>
                    <a:lnL w="3175">
                      <a:solidFill>
                        <a:srgbClr val="144D73"/>
                      </a:solidFill>
                      <a:prstDash val="dot"/>
                    </a:lnL>
                    <a:lnR w="3175">
                      <a:solidFill>
                        <a:srgbClr val="144D73"/>
                      </a:solidFill>
                      <a:prstDash val="dot"/>
                    </a:lnR>
                    <a:lnT w="19050">
                      <a:solidFill>
                        <a:srgbClr val="144D73"/>
                      </a:solidFill>
                      <a:prstDash val="solid"/>
                    </a:lnT>
                    <a:lnB w="3175">
                      <a:solidFill>
                        <a:srgbClr val="144D73"/>
                      </a:solidFill>
                      <a:prstDash val="dot"/>
                    </a:lnB>
                    <a:solidFill>
                      <a:srgbClr val="F2F2F2"/>
                    </a:solidFill>
                  </a:tcPr>
                </a:tc>
                <a:tc>
                  <a:txBody>
                    <a:bodyPr/>
                    <a:lstStyle/>
                    <a:p>
                      <a:r>
                        <a:rPr lang="en-US" altLang="zh-CN" sz="1400" dirty="0">
                          <a:solidFill>
                            <a:srgbClr val="404040"/>
                          </a:solidFill>
                        </a:rPr>
                        <a:t>4.0</a:t>
                      </a:r>
                    </a:p>
                  </a:txBody>
                  <a:tcPr>
                    <a:lnL w="3175">
                      <a:solidFill>
                        <a:srgbClr val="144D73"/>
                      </a:solidFill>
                      <a:prstDash val="dot"/>
                    </a:lnL>
                    <a:lnR w="3175">
                      <a:solidFill>
                        <a:srgbClr val="144D73"/>
                      </a:solidFill>
                      <a:prstDash val="dot"/>
                    </a:lnR>
                    <a:lnT w="19050">
                      <a:solidFill>
                        <a:srgbClr val="144D73"/>
                      </a:solidFill>
                      <a:prstDash val="solid"/>
                    </a:lnT>
                    <a:lnB w="3175">
                      <a:solidFill>
                        <a:srgbClr val="144D73"/>
                      </a:solidFill>
                      <a:prstDash val="dot"/>
                    </a:lnB>
                    <a:solidFill>
                      <a:srgbClr val="F2F2F2"/>
                    </a:solidFill>
                  </a:tcPr>
                </a:tc>
                <a:tc>
                  <a:txBody>
                    <a:bodyPr/>
                    <a:lstStyle/>
                    <a:p>
                      <a:r>
                        <a:rPr lang="en-US" altLang="zh-CN" sz="1400" dirty="0">
                          <a:solidFill>
                            <a:srgbClr val="404040"/>
                          </a:solidFill>
                        </a:rPr>
                        <a:t>4.5</a:t>
                      </a:r>
                    </a:p>
                  </a:txBody>
                  <a:tcPr>
                    <a:lnL w="3175">
                      <a:solidFill>
                        <a:srgbClr val="144D73"/>
                      </a:solidFill>
                      <a:prstDash val="dot"/>
                    </a:lnL>
                    <a:lnR w="3175">
                      <a:solidFill>
                        <a:srgbClr val="144D73"/>
                      </a:solidFill>
                      <a:prstDash val="dot"/>
                    </a:lnR>
                    <a:lnT w="19050">
                      <a:solidFill>
                        <a:srgbClr val="144D73"/>
                      </a:solidFill>
                      <a:prstDash val="solid"/>
                    </a:lnT>
                    <a:lnB w="3175">
                      <a:solidFill>
                        <a:srgbClr val="144D73"/>
                      </a:solidFill>
                      <a:prstDash val="dot"/>
                    </a:lnB>
                    <a:solidFill>
                      <a:srgbClr val="F2F2F2"/>
                    </a:solidFill>
                  </a:tcPr>
                </a:tc>
                <a:tc>
                  <a:txBody>
                    <a:bodyPr/>
                    <a:lstStyle/>
                    <a:p>
                      <a:r>
                        <a:rPr lang="en-US" altLang="zh-CN" sz="1400" dirty="0">
                          <a:solidFill>
                            <a:srgbClr val="404040"/>
                          </a:solidFill>
                        </a:rPr>
                        <a:t>5.0</a:t>
                      </a:r>
                    </a:p>
                  </a:txBody>
                  <a:tcPr>
                    <a:lnL w="3175">
                      <a:solidFill>
                        <a:srgbClr val="144D73"/>
                      </a:solidFill>
                      <a:prstDash val="dot"/>
                    </a:lnL>
                    <a:lnR w="19050" cap="rnd">
                      <a:solidFill>
                        <a:srgbClr val="144D73"/>
                      </a:solidFill>
                      <a:prstDash val="solid"/>
                    </a:lnR>
                    <a:lnT w="19050">
                      <a:solidFill>
                        <a:srgbClr val="144D73"/>
                      </a:solidFill>
                      <a:prstDash val="solid"/>
                    </a:lnT>
                    <a:lnB w="3175">
                      <a:solidFill>
                        <a:srgbClr val="144D73"/>
                      </a:solidFill>
                      <a:prstDash val="dot"/>
                    </a:lnB>
                    <a:solidFill>
                      <a:srgbClr val="F2F2F2"/>
                    </a:solidFill>
                  </a:tcPr>
                </a:tc>
                <a:extLst>
                  <a:ext uri="{0D108BD9-81ED-4DB2-BD59-A6C34878D82A}">
                    <a16:rowId xmlns:a16="http://schemas.microsoft.com/office/drawing/2014/main" val="10001"/>
                  </a:ext>
                </a:extLst>
              </a:tr>
              <a:tr h="396240">
                <a:tc>
                  <a:txBody>
                    <a:bodyPr/>
                    <a:lstStyle/>
                    <a:p>
                      <a:endParaRPr lang="zh-CN">
                        <a:solidFill>
                          <a:srgbClr val="404040"/>
                        </a:solidFill>
                      </a:endParaRPr>
                    </a:p>
                  </a:txBody>
                  <a:tcPr>
                    <a:lnL w="19050" cap="rnd">
                      <a:solidFill>
                        <a:srgbClr val="144D73"/>
                      </a:solidFill>
                      <a:prstDash val="solid"/>
                    </a:lnL>
                    <a:lnR w="3175">
                      <a:solidFill>
                        <a:srgbClr val="144D73"/>
                      </a:solidFill>
                      <a:prstDash val="dot"/>
                    </a:lnR>
                    <a:lnT w="3175">
                      <a:solidFill>
                        <a:srgbClr val="144D73"/>
                      </a:solidFill>
                      <a:prstDash val="dot"/>
                    </a:lnT>
                    <a:lnB w="3175">
                      <a:solidFill>
                        <a:srgbClr val="144D73"/>
                      </a:solidFill>
                      <a:prstDash val="dot"/>
                    </a:lnB>
                    <a:solidFill>
                      <a:srgbClr val="FFFFFF"/>
                    </a:solidFill>
                  </a:tcPr>
                </a:tc>
                <a:tc>
                  <a:txBody>
                    <a:bodyPr/>
                    <a:lstStyle/>
                    <a:p>
                      <a:r>
                        <a:rPr lang="en-US" altLang="zh-CN" sz="1400" dirty="0">
                          <a:solidFill>
                            <a:srgbClr val="404040"/>
                          </a:solidFill>
                        </a:rPr>
                        <a:t>0.01</a:t>
                      </a:r>
                    </a:p>
                  </a:txBody>
                  <a:tcPr>
                    <a:lnL w="3175">
                      <a:solidFill>
                        <a:srgbClr val="144D73"/>
                      </a:solidFill>
                      <a:prstDash val="dot"/>
                    </a:lnL>
                    <a:lnR w="3175">
                      <a:solidFill>
                        <a:srgbClr val="144D73"/>
                      </a:solidFill>
                      <a:prstDash val="dot"/>
                    </a:lnR>
                    <a:lnT w="3175">
                      <a:solidFill>
                        <a:srgbClr val="144D73"/>
                      </a:solidFill>
                      <a:prstDash val="dot"/>
                    </a:lnT>
                    <a:lnB w="3175">
                      <a:solidFill>
                        <a:srgbClr val="144D73"/>
                      </a:solidFill>
                      <a:prstDash val="dot"/>
                    </a:lnB>
                    <a:solidFill>
                      <a:srgbClr val="FFFFFF"/>
                    </a:solidFill>
                  </a:tcPr>
                </a:tc>
                <a:tc>
                  <a:txBody>
                    <a:bodyPr/>
                    <a:lstStyle/>
                    <a:p>
                      <a:r>
                        <a:rPr lang="en-US" altLang="zh-CN" sz="1400" dirty="0">
                          <a:solidFill>
                            <a:srgbClr val="404040"/>
                          </a:solidFill>
                        </a:rPr>
                        <a:t>0.03</a:t>
                      </a:r>
                    </a:p>
                  </a:txBody>
                  <a:tcPr>
                    <a:lnL w="3175">
                      <a:solidFill>
                        <a:srgbClr val="144D73"/>
                      </a:solidFill>
                      <a:prstDash val="dot"/>
                    </a:lnL>
                    <a:lnR w="3175">
                      <a:solidFill>
                        <a:srgbClr val="144D73"/>
                      </a:solidFill>
                      <a:prstDash val="dot"/>
                    </a:lnR>
                    <a:lnT w="3175">
                      <a:solidFill>
                        <a:srgbClr val="144D73"/>
                      </a:solidFill>
                      <a:prstDash val="dot"/>
                    </a:lnT>
                    <a:lnB w="3175">
                      <a:solidFill>
                        <a:srgbClr val="144D73"/>
                      </a:solidFill>
                      <a:prstDash val="dot"/>
                    </a:lnB>
                    <a:solidFill>
                      <a:srgbClr val="FFFFFF"/>
                    </a:solidFill>
                  </a:tcPr>
                </a:tc>
                <a:tc>
                  <a:txBody>
                    <a:bodyPr/>
                    <a:lstStyle/>
                    <a:p>
                      <a:r>
                        <a:rPr lang="en-US" altLang="zh-CN" sz="1400" dirty="0">
                          <a:solidFill>
                            <a:srgbClr val="404040"/>
                          </a:solidFill>
                        </a:rPr>
                        <a:t>0.06</a:t>
                      </a:r>
                    </a:p>
                  </a:txBody>
                  <a:tcPr>
                    <a:lnL w="3175">
                      <a:solidFill>
                        <a:srgbClr val="144D73"/>
                      </a:solidFill>
                      <a:prstDash val="dot"/>
                    </a:lnL>
                    <a:lnR w="3175">
                      <a:solidFill>
                        <a:srgbClr val="144D73"/>
                      </a:solidFill>
                      <a:prstDash val="dot"/>
                    </a:lnR>
                    <a:lnT w="3175">
                      <a:solidFill>
                        <a:srgbClr val="144D73"/>
                      </a:solidFill>
                      <a:prstDash val="dot"/>
                    </a:lnT>
                    <a:lnB w="3175">
                      <a:solidFill>
                        <a:srgbClr val="144D73"/>
                      </a:solidFill>
                      <a:prstDash val="dot"/>
                    </a:lnB>
                    <a:solidFill>
                      <a:srgbClr val="FFFFFF"/>
                    </a:solidFill>
                  </a:tcPr>
                </a:tc>
                <a:tc>
                  <a:txBody>
                    <a:bodyPr/>
                    <a:lstStyle/>
                    <a:p>
                      <a:r>
                        <a:rPr lang="en-US" altLang="zh-CN" sz="1400" dirty="0">
                          <a:solidFill>
                            <a:srgbClr val="404040"/>
                          </a:solidFill>
                        </a:rPr>
                        <a:t>0.05</a:t>
                      </a:r>
                    </a:p>
                  </a:txBody>
                  <a:tcPr>
                    <a:lnL w="3175">
                      <a:solidFill>
                        <a:srgbClr val="144D73"/>
                      </a:solidFill>
                      <a:prstDash val="dot"/>
                    </a:lnL>
                    <a:lnR w="3175">
                      <a:solidFill>
                        <a:srgbClr val="144D73"/>
                      </a:solidFill>
                      <a:prstDash val="dot"/>
                    </a:lnR>
                    <a:lnT w="3175">
                      <a:solidFill>
                        <a:srgbClr val="144D73"/>
                      </a:solidFill>
                      <a:prstDash val="dot"/>
                    </a:lnT>
                    <a:lnB w="3175">
                      <a:solidFill>
                        <a:srgbClr val="144D73"/>
                      </a:solidFill>
                      <a:prstDash val="dot"/>
                    </a:lnB>
                    <a:solidFill>
                      <a:srgbClr val="FFFFFF"/>
                    </a:solidFill>
                  </a:tcPr>
                </a:tc>
                <a:tc>
                  <a:txBody>
                    <a:bodyPr/>
                    <a:lstStyle/>
                    <a:p>
                      <a:r>
                        <a:rPr lang="en-US" altLang="zh-CN" sz="1400" dirty="0">
                          <a:solidFill>
                            <a:srgbClr val="404040"/>
                          </a:solidFill>
                        </a:rPr>
                        <a:t>0.04</a:t>
                      </a:r>
                    </a:p>
                  </a:txBody>
                  <a:tcPr>
                    <a:lnL w="3175">
                      <a:solidFill>
                        <a:srgbClr val="144D73"/>
                      </a:solidFill>
                      <a:prstDash val="dot"/>
                    </a:lnL>
                    <a:lnR w="3175">
                      <a:solidFill>
                        <a:srgbClr val="144D73"/>
                      </a:solidFill>
                      <a:prstDash val="dot"/>
                    </a:lnR>
                    <a:lnT w="3175">
                      <a:solidFill>
                        <a:srgbClr val="144D73"/>
                      </a:solidFill>
                      <a:prstDash val="dot"/>
                    </a:lnT>
                    <a:lnB w="3175">
                      <a:solidFill>
                        <a:srgbClr val="144D73"/>
                      </a:solidFill>
                      <a:prstDash val="dot"/>
                    </a:lnB>
                    <a:solidFill>
                      <a:srgbClr val="FFFFFF"/>
                    </a:solidFill>
                  </a:tcPr>
                </a:tc>
                <a:tc>
                  <a:txBody>
                    <a:bodyPr/>
                    <a:lstStyle/>
                    <a:p>
                      <a:r>
                        <a:rPr lang="en-US" altLang="zh-CN" sz="1400" b="1" dirty="0">
                          <a:solidFill>
                            <a:srgbClr val="404040"/>
                          </a:solidFill>
                        </a:rPr>
                        <a:t>0.7</a:t>
                      </a:r>
                    </a:p>
                  </a:txBody>
                  <a:tcPr>
                    <a:lnL w="3175">
                      <a:solidFill>
                        <a:srgbClr val="144D73"/>
                      </a:solidFill>
                      <a:prstDash val="dot"/>
                    </a:lnL>
                    <a:lnR w="3175">
                      <a:solidFill>
                        <a:srgbClr val="144D73"/>
                      </a:solidFill>
                      <a:prstDash val="dot"/>
                    </a:lnR>
                    <a:lnT w="3175">
                      <a:solidFill>
                        <a:srgbClr val="144D73"/>
                      </a:solidFill>
                      <a:prstDash val="dot"/>
                    </a:lnT>
                    <a:lnB w="3175">
                      <a:solidFill>
                        <a:srgbClr val="144D73"/>
                      </a:solidFill>
                      <a:prstDash val="dot"/>
                    </a:lnB>
                    <a:solidFill>
                      <a:srgbClr val="FFFFFF"/>
                    </a:solidFill>
                  </a:tcPr>
                </a:tc>
                <a:tc>
                  <a:txBody>
                    <a:bodyPr/>
                    <a:lstStyle/>
                    <a:p>
                      <a:r>
                        <a:rPr lang="en-US" altLang="zh-CN" sz="1400" b="1" dirty="0">
                          <a:solidFill>
                            <a:srgbClr val="404040"/>
                          </a:solidFill>
                        </a:rPr>
                        <a:t>0.6</a:t>
                      </a:r>
                    </a:p>
                  </a:txBody>
                  <a:tcPr>
                    <a:lnL w="3175">
                      <a:solidFill>
                        <a:srgbClr val="144D73"/>
                      </a:solidFill>
                      <a:prstDash val="dot"/>
                    </a:lnL>
                    <a:lnR w="3175">
                      <a:solidFill>
                        <a:srgbClr val="144D73"/>
                      </a:solidFill>
                      <a:prstDash val="dot"/>
                    </a:lnR>
                    <a:lnT w="3175">
                      <a:solidFill>
                        <a:srgbClr val="144D73"/>
                      </a:solidFill>
                      <a:prstDash val="dot"/>
                    </a:lnT>
                    <a:lnB w="3175">
                      <a:solidFill>
                        <a:srgbClr val="144D73"/>
                      </a:solidFill>
                      <a:prstDash val="dot"/>
                    </a:lnB>
                    <a:solidFill>
                      <a:srgbClr val="FFFFFF"/>
                    </a:solidFill>
                  </a:tcPr>
                </a:tc>
                <a:tc>
                  <a:txBody>
                    <a:bodyPr/>
                    <a:lstStyle/>
                    <a:p>
                      <a:r>
                        <a:rPr lang="en-US" altLang="zh-CN" sz="1400" dirty="0">
                          <a:solidFill>
                            <a:srgbClr val="404040"/>
                          </a:solidFill>
                        </a:rPr>
                        <a:t>0.07</a:t>
                      </a:r>
                    </a:p>
                  </a:txBody>
                  <a:tcPr>
                    <a:lnL w="3175">
                      <a:solidFill>
                        <a:srgbClr val="144D73"/>
                      </a:solidFill>
                      <a:prstDash val="dot"/>
                    </a:lnL>
                    <a:lnR w="19050" cap="rnd">
                      <a:solidFill>
                        <a:srgbClr val="144D73"/>
                      </a:solidFill>
                      <a:prstDash val="solid"/>
                    </a:lnR>
                    <a:lnT w="3175">
                      <a:solidFill>
                        <a:srgbClr val="144D73"/>
                      </a:solidFill>
                      <a:prstDash val="dot"/>
                    </a:lnT>
                    <a:lnB w="3175">
                      <a:solidFill>
                        <a:srgbClr val="144D73"/>
                      </a:solidFill>
                      <a:prstDash val="dot"/>
                    </a:lnB>
                    <a:solidFill>
                      <a:srgbClr val="FFFFFF"/>
                    </a:solidFill>
                  </a:tcPr>
                </a:tc>
                <a:extLst>
                  <a:ext uri="{0D108BD9-81ED-4DB2-BD59-A6C34878D82A}">
                    <a16:rowId xmlns:a16="http://schemas.microsoft.com/office/drawing/2014/main" val="10002"/>
                  </a:ext>
                </a:extLst>
              </a:tr>
              <a:tr h="368300">
                <a:tc>
                  <a:txBody>
                    <a:bodyPr/>
                    <a:lstStyle/>
                    <a:p>
                      <a:endParaRPr lang="zh-CN">
                        <a:solidFill>
                          <a:srgbClr val="404040"/>
                        </a:solidFill>
                      </a:endParaRPr>
                    </a:p>
                  </a:txBody>
                  <a:tcPr>
                    <a:lnL w="19050" cap="rnd">
                      <a:solidFill>
                        <a:srgbClr val="144D73"/>
                      </a:solidFill>
                      <a:prstDash val="solid"/>
                    </a:lnL>
                    <a:lnR w="3175">
                      <a:solidFill>
                        <a:srgbClr val="144D73"/>
                      </a:solidFill>
                      <a:prstDash val="dot"/>
                    </a:lnR>
                    <a:lnT w="3175">
                      <a:solidFill>
                        <a:srgbClr val="144D73"/>
                      </a:solidFill>
                      <a:prstDash val="dot"/>
                    </a:lnT>
                    <a:lnB w="19050" cap="rnd">
                      <a:solidFill>
                        <a:srgbClr val="144D73"/>
                      </a:solidFill>
                      <a:prstDash val="solid"/>
                    </a:lnB>
                    <a:solidFill>
                      <a:srgbClr val="F2F2F2"/>
                    </a:solidFill>
                  </a:tcPr>
                </a:tc>
                <a:tc>
                  <a:txBody>
                    <a:bodyPr/>
                    <a:lstStyle/>
                    <a:p>
                      <a:r>
                        <a:rPr lang="en-US" altLang="zh-CN" sz="1400" dirty="0">
                          <a:solidFill>
                            <a:srgbClr val="404040"/>
                          </a:solidFill>
                        </a:rPr>
                        <a:t>0.2</a:t>
                      </a:r>
                    </a:p>
                  </a:txBody>
                  <a:tcPr>
                    <a:lnL w="3175">
                      <a:solidFill>
                        <a:srgbClr val="144D73"/>
                      </a:solidFill>
                      <a:prstDash val="dot"/>
                    </a:lnL>
                    <a:lnR w="3175">
                      <a:solidFill>
                        <a:srgbClr val="144D73"/>
                      </a:solidFill>
                      <a:prstDash val="dot"/>
                    </a:lnR>
                    <a:lnT w="3175">
                      <a:solidFill>
                        <a:srgbClr val="144D73"/>
                      </a:solidFill>
                      <a:prstDash val="dot"/>
                    </a:lnT>
                    <a:lnB w="19050" cap="rnd">
                      <a:solidFill>
                        <a:srgbClr val="144D73"/>
                      </a:solidFill>
                      <a:prstDash val="solid"/>
                    </a:lnB>
                    <a:solidFill>
                      <a:srgbClr val="F2F2F2"/>
                    </a:solidFill>
                  </a:tcPr>
                </a:tc>
                <a:tc>
                  <a:txBody>
                    <a:bodyPr/>
                    <a:lstStyle/>
                    <a:p>
                      <a:r>
                        <a:rPr lang="en-US" altLang="zh-CN" sz="1400" dirty="0">
                          <a:solidFill>
                            <a:srgbClr val="404040"/>
                          </a:solidFill>
                        </a:rPr>
                        <a:t>0.04</a:t>
                      </a:r>
                    </a:p>
                  </a:txBody>
                  <a:tcPr>
                    <a:lnL w="3175">
                      <a:solidFill>
                        <a:srgbClr val="144D73"/>
                      </a:solidFill>
                      <a:prstDash val="dot"/>
                    </a:lnL>
                    <a:lnR w="3175">
                      <a:solidFill>
                        <a:srgbClr val="144D73"/>
                      </a:solidFill>
                      <a:prstDash val="dot"/>
                    </a:lnR>
                    <a:lnT w="3175">
                      <a:solidFill>
                        <a:srgbClr val="144D73"/>
                      </a:solidFill>
                      <a:prstDash val="dot"/>
                    </a:lnT>
                    <a:lnB w="19050" cap="rnd">
                      <a:solidFill>
                        <a:srgbClr val="144D73"/>
                      </a:solidFill>
                      <a:prstDash val="solid"/>
                    </a:lnB>
                    <a:solidFill>
                      <a:srgbClr val="F2F2F2"/>
                    </a:solidFill>
                  </a:tcPr>
                </a:tc>
                <a:tc>
                  <a:txBody>
                    <a:bodyPr/>
                    <a:lstStyle/>
                    <a:p>
                      <a:r>
                        <a:rPr lang="en-US" altLang="zh-CN" sz="1400" dirty="0">
                          <a:solidFill>
                            <a:srgbClr val="404040"/>
                          </a:solidFill>
                        </a:rPr>
                        <a:t>0.05</a:t>
                      </a:r>
                    </a:p>
                  </a:txBody>
                  <a:tcPr>
                    <a:lnL w="3175">
                      <a:solidFill>
                        <a:srgbClr val="144D73"/>
                      </a:solidFill>
                      <a:prstDash val="dot"/>
                    </a:lnL>
                    <a:lnR w="3175">
                      <a:solidFill>
                        <a:srgbClr val="144D73"/>
                      </a:solidFill>
                      <a:prstDash val="dot"/>
                    </a:lnR>
                    <a:lnT w="3175">
                      <a:solidFill>
                        <a:srgbClr val="144D73"/>
                      </a:solidFill>
                      <a:prstDash val="dot"/>
                    </a:lnT>
                    <a:lnB w="19050" cap="rnd">
                      <a:solidFill>
                        <a:srgbClr val="144D73"/>
                      </a:solidFill>
                      <a:prstDash val="solid"/>
                    </a:lnB>
                    <a:solidFill>
                      <a:srgbClr val="F2F2F2"/>
                    </a:solidFill>
                  </a:tcPr>
                </a:tc>
                <a:tc>
                  <a:txBody>
                    <a:bodyPr/>
                    <a:lstStyle/>
                    <a:p>
                      <a:r>
                        <a:rPr lang="en-US" altLang="zh-CN" sz="1400" dirty="0">
                          <a:solidFill>
                            <a:srgbClr val="404040"/>
                          </a:solidFill>
                        </a:rPr>
                        <a:t>0.02</a:t>
                      </a:r>
                    </a:p>
                  </a:txBody>
                  <a:tcPr>
                    <a:lnL w="3175">
                      <a:solidFill>
                        <a:srgbClr val="144D73"/>
                      </a:solidFill>
                      <a:prstDash val="dot"/>
                    </a:lnL>
                    <a:lnR w="3175">
                      <a:solidFill>
                        <a:srgbClr val="144D73"/>
                      </a:solidFill>
                      <a:prstDash val="dot"/>
                    </a:lnR>
                    <a:lnT w="3175">
                      <a:solidFill>
                        <a:srgbClr val="144D73"/>
                      </a:solidFill>
                      <a:prstDash val="dot"/>
                    </a:lnT>
                    <a:lnB w="19050" cap="rnd">
                      <a:solidFill>
                        <a:srgbClr val="144D73"/>
                      </a:solidFill>
                      <a:prstDash val="solid"/>
                    </a:lnB>
                    <a:solidFill>
                      <a:srgbClr val="F2F2F2"/>
                    </a:solidFill>
                  </a:tcPr>
                </a:tc>
                <a:tc>
                  <a:txBody>
                    <a:bodyPr/>
                    <a:lstStyle/>
                    <a:p>
                      <a:r>
                        <a:rPr lang="en-US" altLang="zh-CN" sz="1400" dirty="0">
                          <a:solidFill>
                            <a:srgbClr val="404040"/>
                          </a:solidFill>
                        </a:rPr>
                        <a:t>0.08</a:t>
                      </a:r>
                    </a:p>
                  </a:txBody>
                  <a:tcPr>
                    <a:lnL w="3175">
                      <a:solidFill>
                        <a:srgbClr val="144D73"/>
                      </a:solidFill>
                      <a:prstDash val="dot"/>
                    </a:lnL>
                    <a:lnR w="3175">
                      <a:solidFill>
                        <a:srgbClr val="144D73"/>
                      </a:solidFill>
                      <a:prstDash val="dot"/>
                    </a:lnR>
                    <a:lnT w="3175">
                      <a:solidFill>
                        <a:srgbClr val="144D73"/>
                      </a:solidFill>
                      <a:prstDash val="dot"/>
                    </a:lnT>
                    <a:lnB w="19050" cap="rnd">
                      <a:solidFill>
                        <a:srgbClr val="144D73"/>
                      </a:solidFill>
                      <a:prstDash val="solid"/>
                    </a:lnB>
                    <a:solidFill>
                      <a:srgbClr val="F2F2F2"/>
                    </a:solidFill>
                  </a:tcPr>
                </a:tc>
                <a:tc>
                  <a:txBody>
                    <a:bodyPr/>
                    <a:lstStyle/>
                    <a:p>
                      <a:r>
                        <a:rPr lang="en-US" altLang="zh-CN" sz="1400" dirty="0">
                          <a:solidFill>
                            <a:srgbClr val="404040"/>
                          </a:solidFill>
                        </a:rPr>
                        <a:t>0.02</a:t>
                      </a:r>
                    </a:p>
                  </a:txBody>
                  <a:tcPr>
                    <a:lnL w="3175">
                      <a:solidFill>
                        <a:srgbClr val="144D73"/>
                      </a:solidFill>
                      <a:prstDash val="dot"/>
                    </a:lnL>
                    <a:lnR w="3175">
                      <a:solidFill>
                        <a:srgbClr val="144D73"/>
                      </a:solidFill>
                      <a:prstDash val="dot"/>
                    </a:lnR>
                    <a:lnT w="3175">
                      <a:solidFill>
                        <a:srgbClr val="144D73"/>
                      </a:solidFill>
                      <a:prstDash val="dot"/>
                    </a:lnT>
                    <a:lnB w="19050" cap="rnd">
                      <a:solidFill>
                        <a:srgbClr val="144D73"/>
                      </a:solidFill>
                      <a:prstDash val="solid"/>
                    </a:lnB>
                    <a:solidFill>
                      <a:srgbClr val="F2F2F2"/>
                    </a:solidFill>
                  </a:tcPr>
                </a:tc>
                <a:tc>
                  <a:txBody>
                    <a:bodyPr/>
                    <a:lstStyle/>
                    <a:p>
                      <a:r>
                        <a:rPr lang="en-US" altLang="zh-CN" sz="1400" dirty="0">
                          <a:solidFill>
                            <a:srgbClr val="404040"/>
                          </a:solidFill>
                        </a:rPr>
                        <a:t>0.03</a:t>
                      </a:r>
                    </a:p>
                  </a:txBody>
                  <a:tcPr>
                    <a:lnL w="3175">
                      <a:solidFill>
                        <a:srgbClr val="144D73"/>
                      </a:solidFill>
                      <a:prstDash val="dot"/>
                    </a:lnL>
                    <a:lnR w="3175">
                      <a:solidFill>
                        <a:srgbClr val="144D73"/>
                      </a:solidFill>
                      <a:prstDash val="dot"/>
                    </a:lnR>
                    <a:lnT w="3175">
                      <a:solidFill>
                        <a:srgbClr val="144D73"/>
                      </a:solidFill>
                      <a:prstDash val="dot"/>
                    </a:lnT>
                    <a:lnB w="19050" cap="rnd">
                      <a:solidFill>
                        <a:srgbClr val="144D73"/>
                      </a:solidFill>
                      <a:prstDash val="solid"/>
                    </a:lnB>
                    <a:solidFill>
                      <a:srgbClr val="F2F2F2"/>
                    </a:solidFill>
                  </a:tcPr>
                </a:tc>
                <a:tc>
                  <a:txBody>
                    <a:bodyPr/>
                    <a:lstStyle/>
                    <a:p>
                      <a:r>
                        <a:rPr lang="en-US" altLang="zh-CN" sz="1400" dirty="0">
                          <a:solidFill>
                            <a:srgbClr val="404040"/>
                          </a:solidFill>
                        </a:rPr>
                        <a:t>0.03</a:t>
                      </a:r>
                    </a:p>
                  </a:txBody>
                  <a:tcPr>
                    <a:lnL w="3175">
                      <a:solidFill>
                        <a:srgbClr val="144D73"/>
                      </a:solidFill>
                      <a:prstDash val="dot"/>
                    </a:lnL>
                    <a:lnR w="19050" cap="rnd">
                      <a:solidFill>
                        <a:srgbClr val="144D73"/>
                      </a:solidFill>
                      <a:prstDash val="solid"/>
                    </a:lnR>
                    <a:lnT w="3175">
                      <a:solidFill>
                        <a:srgbClr val="144D73"/>
                      </a:solidFill>
                      <a:prstDash val="dot"/>
                    </a:lnT>
                    <a:lnB w="19050" cap="rnd">
                      <a:solidFill>
                        <a:srgbClr val="144D73"/>
                      </a:solidFill>
                      <a:prstDash val="solid"/>
                    </a:lnB>
                    <a:solidFill>
                      <a:srgbClr val="F2F2F2"/>
                    </a:solidFill>
                  </a:tcPr>
                </a:tc>
                <a:extLst>
                  <a:ext uri="{0D108BD9-81ED-4DB2-BD59-A6C34878D82A}">
                    <a16:rowId xmlns:a16="http://schemas.microsoft.com/office/drawing/2014/main" val="10003"/>
                  </a:ext>
                </a:extLst>
              </a:tr>
            </a:tbl>
          </a:graphicData>
        </a:graphic>
      </p:graphicFrame>
      <p:sp>
        <p:nvSpPr>
          <p:cNvPr id="11" name="矩形 10"/>
          <p:cNvSpPr/>
          <p:nvPr/>
        </p:nvSpPr>
        <p:spPr>
          <a:xfrm>
            <a:off x="6632575" y="1934210"/>
            <a:ext cx="702945" cy="1501775"/>
          </a:xfrm>
          <a:prstGeom prst="rect">
            <a:avLst/>
          </a:prstGeom>
          <a:noFill/>
          <a:ln>
            <a:solidFill>
              <a:srgbClr val="92D050"/>
            </a:solidFill>
          </a:ln>
          <a:extLst>
            <a:ext uri="{909E8E84-426E-40DD-AFC4-6F175D3DCCD1}">
              <a14:hiddenFill xmlns:a14="http://schemas.microsoft.com/office/drawing/2010/main">
                <a:solidFill>
                  <a:srgbClr val="FF0004">
                    <a:alpha val="18824"/>
                  </a:srgb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3" name="矩形 22"/>
          <p:cNvSpPr/>
          <p:nvPr/>
        </p:nvSpPr>
        <p:spPr>
          <a:xfrm>
            <a:off x="5734050" y="3843655"/>
            <a:ext cx="5329555" cy="953135"/>
          </a:xfrm>
          <a:prstGeom prst="rect">
            <a:avLst/>
          </a:prstGeom>
        </p:spPr>
        <p:txBody>
          <a:bodyPr wrap="square">
            <a:spAutoFit/>
          </a:bodyPr>
          <a:lstStyle/>
          <a:p>
            <a:r>
              <a:rPr lang="en-US" altLang="zh-CN" sz="1400" dirty="0">
                <a:solidFill>
                  <a:schemeClr val="tx1"/>
                </a:solidFill>
              </a:rPr>
              <a:t>gi</a:t>
            </a:r>
            <a:r>
              <a:rPr lang="zh-CN" altLang="en-US" sz="1400" dirty="0">
                <a:solidFill>
                  <a:schemeClr val="tx1"/>
                </a:solidFill>
                <a:ea typeface="宋体" panose="02010600030101010101" pitchFamily="2" charset="-122"/>
              </a:rPr>
              <a:t>：梯度绝对值，假设阈值为</a:t>
            </a:r>
            <a:r>
              <a:rPr lang="en-US" altLang="zh-CN" sz="1400" dirty="0">
                <a:solidFill>
                  <a:schemeClr val="tx1"/>
                </a:solidFill>
                <a:ea typeface="宋体" panose="02010600030101010101" pitchFamily="2" charset="-122"/>
              </a:rPr>
              <a:t>0.1</a:t>
            </a:r>
            <a:endParaRPr lang="zh-CN" altLang="en-US" sz="1400" dirty="0">
              <a:solidFill>
                <a:schemeClr val="tx1"/>
              </a:solidFill>
            </a:endParaRPr>
          </a:p>
          <a:p>
            <a:r>
              <a:rPr lang="zh-CN" altLang="en-US" sz="1400" dirty="0">
                <a:solidFill>
                  <a:schemeClr val="tx1"/>
                </a:solidFill>
              </a:rPr>
              <a:t>对</a:t>
            </a:r>
            <a:r>
              <a:rPr lang="en-US" altLang="zh-CN" sz="1400" dirty="0">
                <a:solidFill>
                  <a:schemeClr val="tx1"/>
                </a:solidFill>
              </a:rPr>
              <a:t>gi&lt;0.1</a:t>
            </a:r>
            <a:r>
              <a:rPr lang="zh-CN" altLang="en-US" sz="1400" dirty="0">
                <a:solidFill>
                  <a:schemeClr val="tx1"/>
                </a:solidFill>
              </a:rPr>
              <a:t>的样本 </a:t>
            </a:r>
            <a:r>
              <a:rPr lang="en-US" altLang="zh-CN" sz="1400" dirty="0">
                <a:solidFill>
                  <a:schemeClr val="tx1"/>
                </a:solidFill>
              </a:rPr>
              <a:t>=&gt; 1/3</a:t>
            </a:r>
            <a:r>
              <a:rPr lang="zh-CN" altLang="en-US" sz="1400" dirty="0">
                <a:solidFill>
                  <a:schemeClr val="tx1"/>
                </a:solidFill>
              </a:rPr>
              <a:t>概率进行采样</a:t>
            </a:r>
          </a:p>
          <a:p>
            <a:r>
              <a:rPr lang="zh-CN" altLang="en-US" sz="1400" dirty="0">
                <a:solidFill>
                  <a:schemeClr val="tx1"/>
                </a:solidFill>
                <a:sym typeface="+mn-ea"/>
              </a:rPr>
              <a:t>对</a:t>
            </a:r>
            <a:r>
              <a:rPr lang="en-US" altLang="zh-CN" sz="1400" dirty="0">
                <a:solidFill>
                  <a:schemeClr val="tx1"/>
                </a:solidFill>
                <a:sym typeface="+mn-ea"/>
              </a:rPr>
              <a:t>gi&gt;=0.1</a:t>
            </a:r>
            <a:r>
              <a:rPr lang="zh-CN" altLang="en-US" sz="1400" dirty="0">
                <a:solidFill>
                  <a:schemeClr val="tx1"/>
                </a:solidFill>
                <a:sym typeface="+mn-ea"/>
              </a:rPr>
              <a:t>的样本 </a:t>
            </a:r>
            <a:r>
              <a:rPr lang="en-US" altLang="zh-CN" sz="1400" dirty="0">
                <a:solidFill>
                  <a:schemeClr val="tx1"/>
                </a:solidFill>
                <a:sym typeface="+mn-ea"/>
              </a:rPr>
              <a:t>=&gt; </a:t>
            </a:r>
            <a:r>
              <a:rPr lang="zh-CN" altLang="en-US" sz="1400" dirty="0">
                <a:solidFill>
                  <a:schemeClr val="tx1"/>
                </a:solidFill>
                <a:sym typeface="+mn-ea"/>
              </a:rPr>
              <a:t>全部保留</a:t>
            </a:r>
            <a:endParaRPr lang="zh-CN" altLang="en-US" sz="1400" dirty="0">
              <a:solidFill>
                <a:schemeClr val="tx1"/>
              </a:solidFill>
            </a:endParaRPr>
          </a:p>
          <a:p>
            <a:endParaRPr lang="zh-CN" altLang="en-US" sz="1400" dirty="0">
              <a:solidFill>
                <a:schemeClr val="tx1"/>
              </a:solidFill>
            </a:endParaRPr>
          </a:p>
        </p:txBody>
      </p:sp>
      <p:graphicFrame>
        <p:nvGraphicFramePr>
          <p:cNvPr id="39" name="表格 38"/>
          <p:cNvGraphicFramePr>
            <a:graphicFrameLocks noGrp="1"/>
          </p:cNvGraphicFramePr>
          <p:nvPr>
            <p:custDataLst>
              <p:tags r:id="rId4"/>
            </p:custDataLst>
          </p:nvPr>
        </p:nvGraphicFramePr>
        <p:xfrm>
          <a:off x="6512560" y="4796790"/>
          <a:ext cx="4784725" cy="1475740"/>
        </p:xfrm>
        <a:graphic>
          <a:graphicData uri="http://schemas.openxmlformats.org/drawingml/2006/table">
            <a:tbl>
              <a:tblPr firstRow="1" bandRow="1">
                <a:tableStyleId>{93296810-A885-4BE3-A3E7-6D5BEEA58F35}</a:tableStyleId>
              </a:tblPr>
              <a:tblGrid>
                <a:gridCol w="929640">
                  <a:extLst>
                    <a:ext uri="{9D8B030D-6E8A-4147-A177-3AD203B41FA5}">
                      <a16:colId xmlns:a16="http://schemas.microsoft.com/office/drawing/2014/main" val="20000"/>
                    </a:ext>
                  </a:extLst>
                </a:gridCol>
                <a:gridCol w="1197610">
                  <a:extLst>
                    <a:ext uri="{9D8B030D-6E8A-4147-A177-3AD203B41FA5}">
                      <a16:colId xmlns:a16="http://schemas.microsoft.com/office/drawing/2014/main" val="20001"/>
                    </a:ext>
                  </a:extLst>
                </a:gridCol>
                <a:gridCol w="1461135">
                  <a:extLst>
                    <a:ext uri="{9D8B030D-6E8A-4147-A177-3AD203B41FA5}">
                      <a16:colId xmlns:a16="http://schemas.microsoft.com/office/drawing/2014/main" val="20002"/>
                    </a:ext>
                  </a:extLst>
                </a:gridCol>
                <a:gridCol w="1196340">
                  <a:extLst>
                    <a:ext uri="{9D8B030D-6E8A-4147-A177-3AD203B41FA5}">
                      <a16:colId xmlns:a16="http://schemas.microsoft.com/office/drawing/2014/main" val="20003"/>
                    </a:ext>
                  </a:extLst>
                </a:gridCol>
              </a:tblGrid>
              <a:tr h="368935">
                <a:tc>
                  <a:txBody>
                    <a:bodyPr/>
                    <a:lstStyle/>
                    <a:p>
                      <a:endParaRPr lang="zh-CN">
                        <a:solidFill>
                          <a:srgbClr val="FFFFFF"/>
                        </a:solidFill>
                      </a:endParaRPr>
                    </a:p>
                  </a:txBody>
                  <a:tcPr>
                    <a:lnL w="19050" cap="rnd">
                      <a:solidFill>
                        <a:srgbClr val="144D73"/>
                      </a:solidFill>
                      <a:prstDash val="solid"/>
                    </a:lnL>
                    <a:lnR w="3175">
                      <a:solidFill>
                        <a:srgbClr val="FFFFFF"/>
                      </a:solidFill>
                      <a:prstDash val="dot"/>
                    </a:lnR>
                    <a:lnT w="19050" cap="rnd">
                      <a:solidFill>
                        <a:srgbClr val="144D73"/>
                      </a:solidFill>
                      <a:prstDash val="solid"/>
                    </a:lnT>
                    <a:lnB w="19050">
                      <a:solidFill>
                        <a:srgbClr val="144D73"/>
                      </a:solidFill>
                      <a:prstDash val="solid"/>
                    </a:lnB>
                    <a:solidFill>
                      <a:srgbClr val="144D73"/>
                    </a:solidFill>
                  </a:tcPr>
                </a:tc>
                <a:tc>
                  <a:txBody>
                    <a:bodyPr/>
                    <a:lstStyle/>
                    <a:p>
                      <a:r>
                        <a:rPr lang="en-US" altLang="zh-CN" sz="1400" dirty="0">
                          <a:solidFill>
                            <a:srgbClr val="FFFFFF"/>
                          </a:solidFill>
                        </a:rPr>
                        <a:t>bin1</a:t>
                      </a:r>
                    </a:p>
                  </a:txBody>
                  <a:tcPr>
                    <a:lnL w="3175">
                      <a:solidFill>
                        <a:srgbClr val="FFFFFF"/>
                      </a:solidFill>
                      <a:prstDash val="dot"/>
                    </a:lnL>
                    <a:lnR w="3175">
                      <a:solidFill>
                        <a:srgbClr val="FFFFFF"/>
                      </a:solidFill>
                      <a:prstDash val="dot"/>
                    </a:lnR>
                    <a:lnT w="19050" cap="rnd">
                      <a:solidFill>
                        <a:srgbClr val="144D73"/>
                      </a:solidFill>
                      <a:prstDash val="solid"/>
                    </a:lnT>
                    <a:lnB w="19050">
                      <a:solidFill>
                        <a:srgbClr val="144D73"/>
                      </a:solidFill>
                      <a:prstDash val="solid"/>
                    </a:lnB>
                    <a:solidFill>
                      <a:srgbClr val="144D73"/>
                    </a:solidFill>
                  </a:tcPr>
                </a:tc>
                <a:tc>
                  <a:txBody>
                    <a:bodyPr/>
                    <a:lstStyle/>
                    <a:p>
                      <a:r>
                        <a:rPr lang="en-US" altLang="zh-CN" sz="1400" dirty="0">
                          <a:solidFill>
                            <a:srgbClr val="FFFFFF"/>
                          </a:solidFill>
                        </a:rPr>
                        <a:t>bin2</a:t>
                      </a:r>
                    </a:p>
                  </a:txBody>
                  <a:tcPr>
                    <a:lnL w="3175">
                      <a:solidFill>
                        <a:srgbClr val="FFFFFF"/>
                      </a:solidFill>
                      <a:prstDash val="dot"/>
                    </a:lnL>
                    <a:lnR w="3175">
                      <a:solidFill>
                        <a:srgbClr val="FFFFFF"/>
                      </a:solidFill>
                      <a:prstDash val="dot"/>
                    </a:lnR>
                    <a:lnT w="19050" cap="rnd">
                      <a:solidFill>
                        <a:srgbClr val="144D73"/>
                      </a:solidFill>
                      <a:prstDash val="solid"/>
                    </a:lnT>
                    <a:lnB w="19050">
                      <a:solidFill>
                        <a:srgbClr val="144D73"/>
                      </a:solidFill>
                      <a:prstDash val="solid"/>
                    </a:lnB>
                    <a:solidFill>
                      <a:srgbClr val="144D73"/>
                    </a:solidFill>
                  </a:tcPr>
                </a:tc>
                <a:tc>
                  <a:txBody>
                    <a:bodyPr/>
                    <a:lstStyle/>
                    <a:p>
                      <a:r>
                        <a:rPr lang="en-US" altLang="zh-CN" sz="1400" dirty="0">
                          <a:solidFill>
                            <a:srgbClr val="FFFFFF"/>
                          </a:solidFill>
                        </a:rPr>
                        <a:t>bin3</a:t>
                      </a:r>
                    </a:p>
                  </a:txBody>
                  <a:tcPr>
                    <a:lnL w="3175">
                      <a:solidFill>
                        <a:srgbClr val="FFFFFF"/>
                      </a:solidFill>
                      <a:prstDash val="dot"/>
                    </a:lnL>
                    <a:lnR w="19050" cap="rnd">
                      <a:solidFill>
                        <a:srgbClr val="144D73"/>
                      </a:solidFill>
                      <a:prstDash val="solid"/>
                    </a:lnR>
                    <a:lnT w="19050" cap="rnd">
                      <a:solidFill>
                        <a:srgbClr val="144D73"/>
                      </a:solidFill>
                      <a:prstDash val="solid"/>
                    </a:lnT>
                    <a:lnB w="19050">
                      <a:solidFill>
                        <a:srgbClr val="144D73"/>
                      </a:solidFill>
                      <a:prstDash val="solid"/>
                    </a:lnB>
                    <a:solidFill>
                      <a:srgbClr val="144D73"/>
                    </a:solidFill>
                  </a:tcPr>
                </a:tc>
                <a:extLst>
                  <a:ext uri="{0D108BD9-81ED-4DB2-BD59-A6C34878D82A}">
                    <a16:rowId xmlns:a16="http://schemas.microsoft.com/office/drawing/2014/main" val="10000"/>
                  </a:ext>
                </a:extLst>
              </a:tr>
              <a:tr h="368935">
                <a:tc>
                  <a:txBody>
                    <a:bodyPr/>
                    <a:lstStyle/>
                    <a:p>
                      <a:endParaRPr lang="zh-CN">
                        <a:solidFill>
                          <a:srgbClr val="404040"/>
                        </a:solidFill>
                      </a:endParaRPr>
                    </a:p>
                  </a:txBody>
                  <a:tcPr>
                    <a:lnL w="19050" cap="rnd">
                      <a:solidFill>
                        <a:srgbClr val="144D73"/>
                      </a:solidFill>
                      <a:prstDash val="solid"/>
                    </a:lnL>
                    <a:lnR w="3175">
                      <a:solidFill>
                        <a:srgbClr val="144D73"/>
                      </a:solidFill>
                      <a:prstDash val="dot"/>
                    </a:lnR>
                    <a:lnT w="19050">
                      <a:solidFill>
                        <a:srgbClr val="144D73"/>
                      </a:solidFill>
                      <a:prstDash val="solid"/>
                    </a:lnT>
                    <a:lnB w="3175">
                      <a:solidFill>
                        <a:srgbClr val="144D73"/>
                      </a:solidFill>
                      <a:prstDash val="dot"/>
                    </a:lnB>
                    <a:solidFill>
                      <a:srgbClr val="F2F2F2"/>
                    </a:solidFill>
                  </a:tcPr>
                </a:tc>
                <a:tc>
                  <a:txBody>
                    <a:bodyPr/>
                    <a:lstStyle/>
                    <a:p>
                      <a:r>
                        <a:rPr lang="en-US" altLang="zh-CN" sz="1400" dirty="0">
                          <a:solidFill>
                            <a:srgbClr val="404040"/>
                          </a:solidFill>
                        </a:rPr>
                        <a:t>3=0+1</a:t>
                      </a:r>
                      <a:r>
                        <a:rPr lang="zh-CN" altLang="en-US" sz="1400" dirty="0">
                          <a:solidFill>
                            <a:srgbClr val="404040"/>
                          </a:solidFill>
                        </a:rPr>
                        <a:t>*</a:t>
                      </a:r>
                      <a:r>
                        <a:rPr lang="en-US" altLang="zh-CN" sz="1400" dirty="0">
                          <a:solidFill>
                            <a:srgbClr val="404040"/>
                          </a:solidFill>
                        </a:rPr>
                        <a:t>3</a:t>
                      </a:r>
                    </a:p>
                  </a:txBody>
                  <a:tcPr>
                    <a:lnL w="3175">
                      <a:solidFill>
                        <a:srgbClr val="144D73"/>
                      </a:solidFill>
                      <a:prstDash val="dot"/>
                    </a:lnL>
                    <a:lnR w="3175">
                      <a:solidFill>
                        <a:srgbClr val="144D73"/>
                      </a:solidFill>
                      <a:prstDash val="dot"/>
                    </a:lnR>
                    <a:lnT w="19050">
                      <a:solidFill>
                        <a:srgbClr val="144D73"/>
                      </a:solidFill>
                      <a:prstDash val="solid"/>
                    </a:lnT>
                    <a:lnB w="3175">
                      <a:solidFill>
                        <a:srgbClr val="144D73"/>
                      </a:solidFill>
                      <a:prstDash val="dot"/>
                    </a:lnB>
                    <a:solidFill>
                      <a:srgbClr val="F2F2F2"/>
                    </a:solidFill>
                  </a:tcPr>
                </a:tc>
                <a:tc>
                  <a:txBody>
                    <a:bodyPr/>
                    <a:lstStyle/>
                    <a:p>
                      <a:r>
                        <a:rPr lang="en-US" altLang="zh-CN" sz="1400" dirty="0">
                          <a:solidFill>
                            <a:srgbClr val="404040"/>
                          </a:solidFill>
                        </a:rPr>
                        <a:t>4=1+1</a:t>
                      </a:r>
                      <a:r>
                        <a:rPr lang="zh-CN" altLang="en-US" sz="1400" dirty="0">
                          <a:solidFill>
                            <a:srgbClr val="404040"/>
                          </a:solidFill>
                        </a:rPr>
                        <a:t>*</a:t>
                      </a:r>
                      <a:r>
                        <a:rPr lang="en-US" altLang="zh-CN" sz="1400" dirty="0">
                          <a:solidFill>
                            <a:srgbClr val="404040"/>
                          </a:solidFill>
                        </a:rPr>
                        <a:t>3</a:t>
                      </a:r>
                    </a:p>
                  </a:txBody>
                  <a:tcPr>
                    <a:lnL w="3175">
                      <a:solidFill>
                        <a:srgbClr val="144D73"/>
                      </a:solidFill>
                      <a:prstDash val="dot"/>
                    </a:lnL>
                    <a:lnR w="3175">
                      <a:solidFill>
                        <a:srgbClr val="144D73"/>
                      </a:solidFill>
                      <a:prstDash val="dot"/>
                    </a:lnR>
                    <a:lnT w="19050">
                      <a:solidFill>
                        <a:srgbClr val="144D73"/>
                      </a:solidFill>
                      <a:prstDash val="solid"/>
                    </a:lnT>
                    <a:lnB w="3175">
                      <a:solidFill>
                        <a:srgbClr val="144D73"/>
                      </a:solidFill>
                      <a:prstDash val="dot"/>
                    </a:lnB>
                    <a:solidFill>
                      <a:srgbClr val="F2F2F2"/>
                    </a:solidFill>
                  </a:tcPr>
                </a:tc>
                <a:tc>
                  <a:txBody>
                    <a:bodyPr/>
                    <a:lstStyle/>
                    <a:p>
                      <a:r>
                        <a:rPr lang="en-US" altLang="zh-CN" sz="1400" dirty="0">
                          <a:solidFill>
                            <a:srgbClr val="404040"/>
                          </a:solidFill>
                        </a:rPr>
                        <a:t>1=1+0</a:t>
                      </a:r>
                      <a:r>
                        <a:rPr lang="zh-CN" altLang="en-US" sz="1400" dirty="0">
                          <a:solidFill>
                            <a:srgbClr val="404040"/>
                          </a:solidFill>
                        </a:rPr>
                        <a:t>*</a:t>
                      </a:r>
                      <a:r>
                        <a:rPr lang="en-US" altLang="zh-CN" sz="1400" dirty="0">
                          <a:solidFill>
                            <a:srgbClr val="404040"/>
                          </a:solidFill>
                        </a:rPr>
                        <a:t>3</a:t>
                      </a:r>
                    </a:p>
                  </a:txBody>
                  <a:tcPr>
                    <a:lnL w="3175">
                      <a:solidFill>
                        <a:srgbClr val="144D73"/>
                      </a:solidFill>
                      <a:prstDash val="dot"/>
                    </a:lnL>
                    <a:lnR w="19050" cap="rnd">
                      <a:solidFill>
                        <a:srgbClr val="144D73"/>
                      </a:solidFill>
                      <a:prstDash val="solid"/>
                    </a:lnR>
                    <a:lnT w="19050">
                      <a:solidFill>
                        <a:srgbClr val="144D73"/>
                      </a:solidFill>
                      <a:prstDash val="solid"/>
                    </a:lnT>
                    <a:lnB w="3175">
                      <a:solidFill>
                        <a:srgbClr val="144D73"/>
                      </a:solidFill>
                      <a:prstDash val="dot"/>
                    </a:lnB>
                    <a:solidFill>
                      <a:srgbClr val="F2F2F2"/>
                    </a:solidFill>
                  </a:tcPr>
                </a:tc>
                <a:extLst>
                  <a:ext uri="{0D108BD9-81ED-4DB2-BD59-A6C34878D82A}">
                    <a16:rowId xmlns:a16="http://schemas.microsoft.com/office/drawing/2014/main" val="10001"/>
                  </a:ext>
                </a:extLst>
              </a:tr>
              <a:tr h="368935">
                <a:tc>
                  <a:txBody>
                    <a:bodyPr/>
                    <a:lstStyle/>
                    <a:p>
                      <a:endParaRPr lang="zh-CN">
                        <a:solidFill>
                          <a:srgbClr val="404040"/>
                        </a:solidFill>
                      </a:endParaRPr>
                    </a:p>
                  </a:txBody>
                  <a:tcPr>
                    <a:lnL w="19050" cap="rnd">
                      <a:solidFill>
                        <a:srgbClr val="144D73"/>
                      </a:solidFill>
                      <a:prstDash val="solid"/>
                    </a:lnL>
                    <a:lnR w="3175">
                      <a:solidFill>
                        <a:srgbClr val="144D73"/>
                      </a:solidFill>
                      <a:prstDash val="dot"/>
                    </a:lnR>
                    <a:lnT w="3175">
                      <a:solidFill>
                        <a:srgbClr val="144D73"/>
                      </a:solidFill>
                      <a:prstDash val="dot"/>
                    </a:lnT>
                    <a:lnB w="3175">
                      <a:solidFill>
                        <a:srgbClr val="144D73"/>
                      </a:solidFill>
                      <a:prstDash val="dot"/>
                    </a:lnB>
                    <a:solidFill>
                      <a:srgbClr val="FFFFFF"/>
                    </a:solidFill>
                  </a:tcPr>
                </a:tc>
                <a:tc>
                  <a:txBody>
                    <a:bodyPr/>
                    <a:lstStyle/>
                    <a:p>
                      <a:r>
                        <a:rPr lang="en-US" altLang="zh-CN" sz="1400" dirty="0">
                          <a:solidFill>
                            <a:srgbClr val="404040"/>
                          </a:solidFill>
                        </a:rPr>
                        <a:t>0.09</a:t>
                      </a:r>
                    </a:p>
                  </a:txBody>
                  <a:tcPr>
                    <a:lnL w="3175">
                      <a:solidFill>
                        <a:srgbClr val="144D73"/>
                      </a:solidFill>
                      <a:prstDash val="dot"/>
                    </a:lnL>
                    <a:lnR w="3175">
                      <a:solidFill>
                        <a:srgbClr val="144D73"/>
                      </a:solidFill>
                      <a:prstDash val="dot"/>
                    </a:lnR>
                    <a:lnT w="3175">
                      <a:solidFill>
                        <a:srgbClr val="144D73"/>
                      </a:solidFill>
                      <a:prstDash val="dot"/>
                    </a:lnT>
                    <a:lnB w="3175">
                      <a:solidFill>
                        <a:srgbClr val="144D73"/>
                      </a:solidFill>
                      <a:prstDash val="dot"/>
                    </a:lnB>
                    <a:solidFill>
                      <a:srgbClr val="FFFFFF"/>
                    </a:solidFill>
                  </a:tcPr>
                </a:tc>
                <a:tc>
                  <a:txBody>
                    <a:bodyPr/>
                    <a:lstStyle/>
                    <a:p>
                      <a:r>
                        <a:rPr lang="en-US" altLang="zh-CN" sz="1400" dirty="0">
                          <a:solidFill>
                            <a:srgbClr val="404040"/>
                          </a:solidFill>
                        </a:rPr>
                        <a:t>0.85</a:t>
                      </a:r>
                    </a:p>
                  </a:txBody>
                  <a:tcPr>
                    <a:lnL w="3175">
                      <a:solidFill>
                        <a:srgbClr val="144D73"/>
                      </a:solidFill>
                      <a:prstDash val="dot"/>
                    </a:lnL>
                    <a:lnR w="3175">
                      <a:solidFill>
                        <a:srgbClr val="144D73"/>
                      </a:solidFill>
                      <a:prstDash val="dot"/>
                    </a:lnR>
                    <a:lnT w="3175">
                      <a:solidFill>
                        <a:srgbClr val="144D73"/>
                      </a:solidFill>
                      <a:prstDash val="dot"/>
                    </a:lnT>
                    <a:lnB w="3175">
                      <a:solidFill>
                        <a:srgbClr val="144D73"/>
                      </a:solidFill>
                      <a:prstDash val="dot"/>
                    </a:lnB>
                    <a:solidFill>
                      <a:srgbClr val="FFFFFF"/>
                    </a:solidFill>
                  </a:tcPr>
                </a:tc>
                <a:tc>
                  <a:txBody>
                    <a:bodyPr/>
                    <a:lstStyle/>
                    <a:p>
                      <a:r>
                        <a:rPr lang="en-US" altLang="zh-CN" sz="1400" dirty="0">
                          <a:solidFill>
                            <a:srgbClr val="404040"/>
                          </a:solidFill>
                        </a:rPr>
                        <a:t>0.6</a:t>
                      </a:r>
                    </a:p>
                  </a:txBody>
                  <a:tcPr>
                    <a:lnL w="3175">
                      <a:solidFill>
                        <a:srgbClr val="144D73"/>
                      </a:solidFill>
                      <a:prstDash val="dot"/>
                    </a:lnL>
                    <a:lnR w="19050" cap="rnd">
                      <a:solidFill>
                        <a:srgbClr val="144D73"/>
                      </a:solidFill>
                      <a:prstDash val="solid"/>
                    </a:lnR>
                    <a:lnT w="3175">
                      <a:solidFill>
                        <a:srgbClr val="144D73"/>
                      </a:solidFill>
                      <a:prstDash val="dot"/>
                    </a:lnT>
                    <a:lnB w="3175">
                      <a:solidFill>
                        <a:srgbClr val="144D73"/>
                      </a:solidFill>
                      <a:prstDash val="dot"/>
                    </a:lnB>
                    <a:solidFill>
                      <a:srgbClr val="FFFFFF"/>
                    </a:solidFill>
                  </a:tcPr>
                </a:tc>
                <a:extLst>
                  <a:ext uri="{0D108BD9-81ED-4DB2-BD59-A6C34878D82A}">
                    <a16:rowId xmlns:a16="http://schemas.microsoft.com/office/drawing/2014/main" val="10002"/>
                  </a:ext>
                </a:extLst>
              </a:tr>
              <a:tr h="368935">
                <a:tc>
                  <a:txBody>
                    <a:bodyPr/>
                    <a:lstStyle/>
                    <a:p>
                      <a:endParaRPr lang="zh-CN">
                        <a:solidFill>
                          <a:srgbClr val="404040"/>
                        </a:solidFill>
                      </a:endParaRPr>
                    </a:p>
                  </a:txBody>
                  <a:tcPr>
                    <a:lnL w="19050" cap="rnd">
                      <a:solidFill>
                        <a:srgbClr val="144D73"/>
                      </a:solidFill>
                      <a:prstDash val="solid"/>
                    </a:lnL>
                    <a:lnR w="3175">
                      <a:solidFill>
                        <a:srgbClr val="144D73"/>
                      </a:solidFill>
                      <a:prstDash val="dot"/>
                    </a:lnR>
                    <a:lnT w="3175">
                      <a:solidFill>
                        <a:srgbClr val="144D73"/>
                      </a:solidFill>
                      <a:prstDash val="dot"/>
                    </a:lnT>
                    <a:lnB w="19050" cap="rnd">
                      <a:solidFill>
                        <a:srgbClr val="144D73"/>
                      </a:solidFill>
                      <a:prstDash val="solid"/>
                    </a:lnB>
                    <a:solidFill>
                      <a:srgbClr val="F2F2F2"/>
                    </a:solidFill>
                  </a:tcPr>
                </a:tc>
                <a:tc>
                  <a:txBody>
                    <a:bodyPr/>
                    <a:lstStyle/>
                    <a:p>
                      <a:r>
                        <a:rPr lang="en-US" altLang="zh-CN" sz="1400" dirty="0">
                          <a:solidFill>
                            <a:srgbClr val="404040"/>
                          </a:solidFill>
                        </a:rPr>
                        <a:t>0.12</a:t>
                      </a:r>
                    </a:p>
                  </a:txBody>
                  <a:tcPr>
                    <a:lnL w="3175">
                      <a:solidFill>
                        <a:srgbClr val="144D73"/>
                      </a:solidFill>
                      <a:prstDash val="dot"/>
                    </a:lnL>
                    <a:lnR w="3175">
                      <a:solidFill>
                        <a:srgbClr val="144D73"/>
                      </a:solidFill>
                      <a:prstDash val="dot"/>
                    </a:lnR>
                    <a:lnT w="3175">
                      <a:solidFill>
                        <a:srgbClr val="144D73"/>
                      </a:solidFill>
                      <a:prstDash val="dot"/>
                    </a:lnT>
                    <a:lnB w="19050" cap="rnd">
                      <a:solidFill>
                        <a:srgbClr val="144D73"/>
                      </a:solidFill>
                      <a:prstDash val="solid"/>
                    </a:lnB>
                    <a:solidFill>
                      <a:srgbClr val="F2F2F2"/>
                    </a:solidFill>
                  </a:tcPr>
                </a:tc>
                <a:tc>
                  <a:txBody>
                    <a:bodyPr/>
                    <a:lstStyle/>
                    <a:p>
                      <a:r>
                        <a:rPr lang="en-US" altLang="zh-CN" sz="1400" dirty="0">
                          <a:solidFill>
                            <a:srgbClr val="404040"/>
                          </a:solidFill>
                        </a:rPr>
                        <a:t>0.08</a:t>
                      </a:r>
                    </a:p>
                  </a:txBody>
                  <a:tcPr>
                    <a:lnL w="3175">
                      <a:solidFill>
                        <a:srgbClr val="144D73"/>
                      </a:solidFill>
                      <a:prstDash val="dot"/>
                    </a:lnL>
                    <a:lnR w="3175">
                      <a:solidFill>
                        <a:srgbClr val="144D73"/>
                      </a:solidFill>
                      <a:prstDash val="dot"/>
                    </a:lnR>
                    <a:lnT w="3175">
                      <a:solidFill>
                        <a:srgbClr val="144D73"/>
                      </a:solidFill>
                      <a:prstDash val="dot"/>
                    </a:lnT>
                    <a:lnB w="19050" cap="rnd">
                      <a:solidFill>
                        <a:srgbClr val="144D73"/>
                      </a:solidFill>
                      <a:prstDash val="solid"/>
                    </a:lnB>
                    <a:solidFill>
                      <a:srgbClr val="F2F2F2"/>
                    </a:solidFill>
                  </a:tcPr>
                </a:tc>
                <a:tc>
                  <a:txBody>
                    <a:bodyPr/>
                    <a:lstStyle/>
                    <a:p>
                      <a:r>
                        <a:rPr lang="en-US" altLang="zh-CN" sz="1400" dirty="0">
                          <a:solidFill>
                            <a:srgbClr val="404040"/>
                          </a:solidFill>
                        </a:rPr>
                        <a:t>0.03</a:t>
                      </a:r>
                    </a:p>
                  </a:txBody>
                  <a:tcPr>
                    <a:lnL w="3175">
                      <a:solidFill>
                        <a:srgbClr val="144D73"/>
                      </a:solidFill>
                      <a:prstDash val="dot"/>
                    </a:lnL>
                    <a:lnR w="19050" cap="rnd">
                      <a:solidFill>
                        <a:srgbClr val="144D73"/>
                      </a:solidFill>
                      <a:prstDash val="solid"/>
                    </a:lnR>
                    <a:lnT w="3175">
                      <a:solidFill>
                        <a:srgbClr val="144D73"/>
                      </a:solidFill>
                      <a:prstDash val="dot"/>
                    </a:lnT>
                    <a:lnB w="19050" cap="rnd">
                      <a:solidFill>
                        <a:srgbClr val="144D73"/>
                      </a:solidFill>
                      <a:prstDash val="solid"/>
                    </a:lnB>
                    <a:solidFill>
                      <a:srgbClr val="F2F2F2"/>
                    </a:solidFill>
                  </a:tcPr>
                </a:tc>
                <a:extLst>
                  <a:ext uri="{0D108BD9-81ED-4DB2-BD59-A6C34878D82A}">
                    <a16:rowId xmlns:a16="http://schemas.microsoft.com/office/drawing/2014/main" val="10003"/>
                  </a:ext>
                </a:extLst>
              </a:tr>
            </a:tbl>
          </a:graphicData>
        </a:graphic>
      </p:graphicFrame>
      <p:sp>
        <p:nvSpPr>
          <p:cNvPr id="44" name="右箭头 43"/>
          <p:cNvSpPr/>
          <p:nvPr/>
        </p:nvSpPr>
        <p:spPr>
          <a:xfrm rot="5400000">
            <a:off x="8791575" y="4079240"/>
            <a:ext cx="421005" cy="274955"/>
          </a:xfrm>
          <a:prstGeom prst="rightArrow">
            <a:avLst/>
          </a:prstGeom>
          <a:solidFill>
            <a:srgbClr val="FFFFFF"/>
          </a:solidFill>
          <a:ln w="12700" cap="flat">
            <a:solidFill>
              <a:schemeClr val="accent1"/>
            </a:solidFill>
            <a:prstDash val="solid"/>
            <a:miter lim="8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ctr" forceAA="0">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n-lt"/>
              <a:ea typeface="+mn-ea"/>
              <a:cs typeface="+mn-cs"/>
              <a:sym typeface="Calibri" panose="020F0502020204030204"/>
            </a:endParaRPr>
          </a:p>
        </p:txBody>
      </p:sp>
      <p:graphicFrame>
        <p:nvGraphicFramePr>
          <p:cNvPr id="2" name="对象 -2147482616"/>
          <p:cNvGraphicFramePr>
            <a:graphicFrameLocks noChangeAspect="1"/>
          </p:cNvGraphicFramePr>
          <p:nvPr/>
        </p:nvGraphicFramePr>
        <p:xfrm>
          <a:off x="5334000" y="2626360"/>
          <a:ext cx="318135" cy="448310"/>
        </p:xfrm>
        <a:graphic>
          <a:graphicData uri="http://schemas.openxmlformats.org/presentationml/2006/ole">
            <mc:AlternateContent xmlns:mc="http://schemas.openxmlformats.org/markup-compatibility/2006">
              <mc:Choice xmlns:v="urn:schemas-microsoft-com:vml" Requires="v">
                <p:oleObj spid="_x0000_s13329" r:id="rId7" imgW="165100" imgH="228600" progId="Equation.KSEE3">
                  <p:embed/>
                </p:oleObj>
              </mc:Choice>
              <mc:Fallback>
                <p:oleObj r:id="rId7" imgW="165100" imgH="228600" progId="Equation.KSEE3">
                  <p:embed/>
                  <p:pic>
                    <p:nvPicPr>
                      <p:cNvPr id="0" name="图片 3075"/>
                      <p:cNvPicPr/>
                      <p:nvPr/>
                    </p:nvPicPr>
                    <p:blipFill>
                      <a:blip r:embed="rId8"/>
                      <a:stretch>
                        <a:fillRect/>
                      </a:stretch>
                    </p:blipFill>
                    <p:spPr>
                      <a:xfrm>
                        <a:off x="5334000" y="2626360"/>
                        <a:ext cx="318135" cy="448310"/>
                      </a:xfrm>
                      <a:prstGeom prst="rect">
                        <a:avLst/>
                      </a:prstGeom>
                      <a:noFill/>
                      <a:ln w="38100">
                        <a:noFill/>
                        <a:miter/>
                      </a:ln>
                    </p:spPr>
                  </p:pic>
                </p:oleObj>
              </mc:Fallback>
            </mc:AlternateContent>
          </a:graphicData>
        </a:graphic>
      </p:graphicFrame>
      <p:graphicFrame>
        <p:nvGraphicFramePr>
          <p:cNvPr id="5" name="对象 -2147482616"/>
          <p:cNvGraphicFramePr>
            <a:graphicFrameLocks noChangeAspect="1"/>
          </p:cNvGraphicFramePr>
          <p:nvPr/>
        </p:nvGraphicFramePr>
        <p:xfrm>
          <a:off x="5327015" y="3016885"/>
          <a:ext cx="294005" cy="448310"/>
        </p:xfrm>
        <a:graphic>
          <a:graphicData uri="http://schemas.openxmlformats.org/presentationml/2006/ole">
            <mc:AlternateContent xmlns:mc="http://schemas.openxmlformats.org/markup-compatibility/2006">
              <mc:Choice xmlns:v="urn:schemas-microsoft-com:vml" Requires="v">
                <p:oleObj spid="_x0000_s13330" r:id="rId9" imgW="152400" imgH="228600" progId="Equation.KSEE3">
                  <p:embed/>
                </p:oleObj>
              </mc:Choice>
              <mc:Fallback>
                <p:oleObj r:id="rId9" imgW="152400" imgH="228600" progId="Equation.KSEE3">
                  <p:embed/>
                  <p:pic>
                    <p:nvPicPr>
                      <p:cNvPr id="0" name="图片 3075"/>
                      <p:cNvPicPr/>
                      <p:nvPr/>
                    </p:nvPicPr>
                    <p:blipFill>
                      <a:blip r:embed="rId10"/>
                      <a:stretch>
                        <a:fillRect/>
                      </a:stretch>
                    </p:blipFill>
                    <p:spPr>
                      <a:xfrm>
                        <a:off x="5327015" y="3016885"/>
                        <a:ext cx="294005" cy="448310"/>
                      </a:xfrm>
                      <a:prstGeom prst="rect">
                        <a:avLst/>
                      </a:prstGeom>
                      <a:noFill/>
                      <a:ln w="38100">
                        <a:noFill/>
                        <a:miter/>
                      </a:ln>
                    </p:spPr>
                  </p:pic>
                </p:oleObj>
              </mc:Fallback>
            </mc:AlternateContent>
          </a:graphicData>
        </a:graphic>
      </p:graphicFrame>
      <p:graphicFrame>
        <p:nvGraphicFramePr>
          <p:cNvPr id="7" name="对象 -2147482616"/>
          <p:cNvGraphicFramePr>
            <a:graphicFrameLocks noChangeAspect="1"/>
          </p:cNvGraphicFramePr>
          <p:nvPr/>
        </p:nvGraphicFramePr>
        <p:xfrm>
          <a:off x="5317490" y="2294890"/>
          <a:ext cx="294005" cy="448310"/>
        </p:xfrm>
        <a:graphic>
          <a:graphicData uri="http://schemas.openxmlformats.org/presentationml/2006/ole">
            <mc:AlternateContent xmlns:mc="http://schemas.openxmlformats.org/markup-compatibility/2006">
              <mc:Choice xmlns:v="urn:schemas-microsoft-com:vml" Requires="v">
                <p:oleObj spid="_x0000_s13331" r:id="rId11" imgW="152400" imgH="228600" progId="Equation.KSEE3">
                  <p:embed/>
                </p:oleObj>
              </mc:Choice>
              <mc:Fallback>
                <p:oleObj r:id="rId11" imgW="152400" imgH="228600" progId="Equation.KSEE3">
                  <p:embed/>
                  <p:pic>
                    <p:nvPicPr>
                      <p:cNvPr id="0" name="图片 3075"/>
                      <p:cNvPicPr/>
                      <p:nvPr/>
                    </p:nvPicPr>
                    <p:blipFill>
                      <a:blip r:embed="rId12"/>
                      <a:stretch>
                        <a:fillRect/>
                      </a:stretch>
                    </p:blipFill>
                    <p:spPr>
                      <a:xfrm>
                        <a:off x="5317490" y="2294890"/>
                        <a:ext cx="294005" cy="448310"/>
                      </a:xfrm>
                      <a:prstGeom prst="rect">
                        <a:avLst/>
                      </a:prstGeom>
                      <a:noFill/>
                      <a:ln w="38100">
                        <a:noFill/>
                        <a:miter/>
                      </a:ln>
                    </p:spPr>
                  </p:pic>
                </p:oleObj>
              </mc:Fallback>
            </mc:AlternateContent>
          </a:graphicData>
        </a:graphic>
      </p:graphicFrame>
      <p:graphicFrame>
        <p:nvGraphicFramePr>
          <p:cNvPr id="15" name="对象 -2147482616"/>
          <p:cNvGraphicFramePr>
            <a:graphicFrameLocks noChangeAspect="1"/>
          </p:cNvGraphicFramePr>
          <p:nvPr/>
        </p:nvGraphicFramePr>
        <p:xfrm>
          <a:off x="5386070" y="1950720"/>
          <a:ext cx="170815" cy="323850"/>
        </p:xfrm>
        <a:graphic>
          <a:graphicData uri="http://schemas.openxmlformats.org/presentationml/2006/ole">
            <mc:AlternateContent xmlns:mc="http://schemas.openxmlformats.org/markup-compatibility/2006">
              <mc:Choice xmlns:v="urn:schemas-microsoft-com:vml" Requires="v">
                <p:oleObj spid="_x0000_s13332" r:id="rId13" imgW="88265" imgH="165100" progId="Equation.KSEE3">
                  <p:embed/>
                </p:oleObj>
              </mc:Choice>
              <mc:Fallback>
                <p:oleObj r:id="rId13" imgW="88265" imgH="165100" progId="Equation.KSEE3">
                  <p:embed/>
                  <p:pic>
                    <p:nvPicPr>
                      <p:cNvPr id="0" name="图片 3075"/>
                      <p:cNvPicPr/>
                      <p:nvPr/>
                    </p:nvPicPr>
                    <p:blipFill>
                      <a:blip r:embed="rId14"/>
                      <a:stretch>
                        <a:fillRect/>
                      </a:stretch>
                    </p:blipFill>
                    <p:spPr>
                      <a:xfrm>
                        <a:off x="5386070" y="1950720"/>
                        <a:ext cx="170815" cy="323850"/>
                      </a:xfrm>
                      <a:prstGeom prst="rect">
                        <a:avLst/>
                      </a:prstGeom>
                      <a:noFill/>
                      <a:ln w="38100">
                        <a:noFill/>
                        <a:miter/>
                      </a:ln>
                    </p:spPr>
                  </p:pic>
                </p:oleObj>
              </mc:Fallback>
            </mc:AlternateContent>
          </a:graphicData>
        </a:graphic>
      </p:graphicFrame>
      <p:sp>
        <p:nvSpPr>
          <p:cNvPr id="13" name="矩形 12"/>
          <p:cNvSpPr/>
          <p:nvPr/>
        </p:nvSpPr>
        <p:spPr>
          <a:xfrm>
            <a:off x="8255000" y="1937385"/>
            <a:ext cx="702945" cy="1501775"/>
          </a:xfrm>
          <a:prstGeom prst="rect">
            <a:avLst/>
          </a:prstGeom>
          <a:noFill/>
          <a:ln>
            <a:solidFill>
              <a:srgbClr val="92D050"/>
            </a:solidFill>
          </a:ln>
          <a:extLst>
            <a:ext uri="{909E8E84-426E-40DD-AFC4-6F175D3DCCD1}">
              <a14:hiddenFill xmlns:a14="http://schemas.microsoft.com/office/drawing/2010/main">
                <a:solidFill>
                  <a:srgbClr val="FF0004">
                    <a:alpha val="18824"/>
                  </a:srgb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矩形 15"/>
          <p:cNvSpPr/>
          <p:nvPr/>
        </p:nvSpPr>
        <p:spPr>
          <a:xfrm>
            <a:off x="9844405" y="1944370"/>
            <a:ext cx="702945" cy="1501775"/>
          </a:xfrm>
          <a:prstGeom prst="rect">
            <a:avLst/>
          </a:prstGeom>
          <a:noFill/>
          <a:ln>
            <a:solidFill>
              <a:srgbClr val="92D050"/>
            </a:solidFill>
          </a:ln>
          <a:extLst>
            <a:ext uri="{909E8E84-426E-40DD-AFC4-6F175D3DCCD1}">
              <a14:hiddenFill xmlns:a14="http://schemas.microsoft.com/office/drawing/2010/main">
                <a:solidFill>
                  <a:srgbClr val="FF0004">
                    <a:alpha val="18824"/>
                  </a:srgb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矩形 16"/>
          <p:cNvSpPr/>
          <p:nvPr/>
        </p:nvSpPr>
        <p:spPr>
          <a:xfrm>
            <a:off x="10686415" y="1934210"/>
            <a:ext cx="702945" cy="1501775"/>
          </a:xfrm>
          <a:prstGeom prst="rect">
            <a:avLst/>
          </a:prstGeom>
          <a:noFill/>
          <a:ln>
            <a:solidFill>
              <a:srgbClr val="92D050"/>
            </a:solidFill>
          </a:ln>
          <a:extLst>
            <a:ext uri="{909E8E84-426E-40DD-AFC4-6F175D3DCCD1}">
              <a14:hiddenFill xmlns:a14="http://schemas.microsoft.com/office/drawing/2010/main">
                <a:solidFill>
                  <a:srgbClr val="FF0004">
                    <a:alpha val="18824"/>
                  </a:srgb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8" name="直线连接符 6"/>
          <p:cNvCxnSpPr/>
          <p:nvPr/>
        </p:nvCxnSpPr>
        <p:spPr>
          <a:xfrm>
            <a:off x="8178800" y="1969770"/>
            <a:ext cx="0" cy="146685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直线连接符 6"/>
          <p:cNvCxnSpPr/>
          <p:nvPr/>
        </p:nvCxnSpPr>
        <p:spPr>
          <a:xfrm>
            <a:off x="10604500" y="1962150"/>
            <a:ext cx="0" cy="146685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aphicFrame>
        <p:nvGraphicFramePr>
          <p:cNvPr id="20" name="对象 -2147482616"/>
          <p:cNvGraphicFramePr>
            <a:graphicFrameLocks noChangeAspect="1"/>
          </p:cNvGraphicFramePr>
          <p:nvPr/>
        </p:nvGraphicFramePr>
        <p:xfrm>
          <a:off x="6835458" y="5504815"/>
          <a:ext cx="341630" cy="448310"/>
        </p:xfrm>
        <a:graphic>
          <a:graphicData uri="http://schemas.openxmlformats.org/presentationml/2006/ole">
            <mc:AlternateContent xmlns:mc="http://schemas.openxmlformats.org/markup-compatibility/2006">
              <mc:Choice xmlns:v="urn:schemas-microsoft-com:vml" Requires="v">
                <p:oleObj spid="_x0000_s13333" r:id="rId15" imgW="177165" imgH="228600" progId="Equation.KSEE3">
                  <p:embed/>
                </p:oleObj>
              </mc:Choice>
              <mc:Fallback>
                <p:oleObj r:id="rId15" imgW="177165" imgH="228600" progId="Equation.KSEE3">
                  <p:embed/>
                  <p:pic>
                    <p:nvPicPr>
                      <p:cNvPr id="0" name="图片 3075"/>
                      <p:cNvPicPr/>
                      <p:nvPr/>
                    </p:nvPicPr>
                    <p:blipFill>
                      <a:blip r:embed="rId16"/>
                      <a:stretch>
                        <a:fillRect/>
                      </a:stretch>
                    </p:blipFill>
                    <p:spPr>
                      <a:xfrm>
                        <a:off x="6835458" y="5504815"/>
                        <a:ext cx="341630" cy="448310"/>
                      </a:xfrm>
                      <a:prstGeom prst="rect">
                        <a:avLst/>
                      </a:prstGeom>
                      <a:noFill/>
                      <a:ln w="38100">
                        <a:noFill/>
                        <a:miter/>
                      </a:ln>
                    </p:spPr>
                  </p:pic>
                </p:oleObj>
              </mc:Fallback>
            </mc:AlternateContent>
          </a:graphicData>
        </a:graphic>
      </p:graphicFrame>
      <p:graphicFrame>
        <p:nvGraphicFramePr>
          <p:cNvPr id="22" name="对象 -2147482616"/>
          <p:cNvGraphicFramePr>
            <a:graphicFrameLocks noChangeAspect="1"/>
          </p:cNvGraphicFramePr>
          <p:nvPr/>
        </p:nvGraphicFramePr>
        <p:xfrm>
          <a:off x="6819583" y="5895340"/>
          <a:ext cx="392430" cy="448310"/>
        </p:xfrm>
        <a:graphic>
          <a:graphicData uri="http://schemas.openxmlformats.org/presentationml/2006/ole">
            <mc:AlternateContent xmlns:mc="http://schemas.openxmlformats.org/markup-compatibility/2006">
              <mc:Choice xmlns:v="urn:schemas-microsoft-com:vml" Requires="v">
                <p:oleObj spid="_x0000_s13334" r:id="rId17" imgW="203200" imgH="228600" progId="Equation.KSEE3">
                  <p:embed/>
                </p:oleObj>
              </mc:Choice>
              <mc:Fallback>
                <p:oleObj r:id="rId17" imgW="203200" imgH="228600" progId="Equation.KSEE3">
                  <p:embed/>
                  <p:pic>
                    <p:nvPicPr>
                      <p:cNvPr id="0" name="图片 3075"/>
                      <p:cNvPicPr/>
                      <p:nvPr/>
                    </p:nvPicPr>
                    <p:blipFill>
                      <a:blip r:embed="rId18"/>
                      <a:stretch>
                        <a:fillRect/>
                      </a:stretch>
                    </p:blipFill>
                    <p:spPr>
                      <a:xfrm>
                        <a:off x="6819583" y="5895340"/>
                        <a:ext cx="392430" cy="448310"/>
                      </a:xfrm>
                      <a:prstGeom prst="rect">
                        <a:avLst/>
                      </a:prstGeom>
                      <a:noFill/>
                      <a:ln w="38100">
                        <a:noFill/>
                        <a:miter/>
                      </a:ln>
                    </p:spPr>
                  </p:pic>
                </p:oleObj>
              </mc:Fallback>
            </mc:AlternateContent>
          </a:graphicData>
        </a:graphic>
      </p:graphicFrame>
      <p:graphicFrame>
        <p:nvGraphicFramePr>
          <p:cNvPr id="25" name="对象 -2147482616"/>
          <p:cNvGraphicFramePr>
            <a:graphicFrameLocks noChangeAspect="1"/>
          </p:cNvGraphicFramePr>
          <p:nvPr/>
        </p:nvGraphicFramePr>
        <p:xfrm>
          <a:off x="6822440" y="5173345"/>
          <a:ext cx="367665" cy="448310"/>
        </p:xfrm>
        <a:graphic>
          <a:graphicData uri="http://schemas.openxmlformats.org/presentationml/2006/ole">
            <mc:AlternateContent xmlns:mc="http://schemas.openxmlformats.org/markup-compatibility/2006">
              <mc:Choice xmlns:v="urn:schemas-microsoft-com:vml" Requires="v">
                <p:oleObj spid="_x0000_s13335" r:id="rId19" imgW="190500" imgH="228600" progId="Equation.KSEE3">
                  <p:embed/>
                </p:oleObj>
              </mc:Choice>
              <mc:Fallback>
                <p:oleObj r:id="rId19" imgW="190500" imgH="228600" progId="Equation.KSEE3">
                  <p:embed/>
                  <p:pic>
                    <p:nvPicPr>
                      <p:cNvPr id="0" name="图片 3075"/>
                      <p:cNvPicPr/>
                      <p:nvPr/>
                    </p:nvPicPr>
                    <p:blipFill>
                      <a:blip r:embed="rId20"/>
                      <a:stretch>
                        <a:fillRect/>
                      </a:stretch>
                    </p:blipFill>
                    <p:spPr>
                      <a:xfrm>
                        <a:off x="6822440" y="5173345"/>
                        <a:ext cx="367665" cy="448310"/>
                      </a:xfrm>
                      <a:prstGeom prst="rect">
                        <a:avLst/>
                      </a:prstGeom>
                      <a:noFill/>
                      <a:ln w="38100">
                        <a:noFill/>
                        <a:miter/>
                      </a:ln>
                    </p:spPr>
                  </p:pic>
                </p:oleObj>
              </mc:Fallback>
            </mc:AlternateContent>
          </a:graphicData>
        </a:graphic>
      </p:graphicFrame>
      <p:graphicFrame>
        <p:nvGraphicFramePr>
          <p:cNvPr id="29" name="对象 -2147482616"/>
          <p:cNvGraphicFramePr>
            <a:graphicFrameLocks noChangeAspect="1"/>
          </p:cNvGraphicFramePr>
          <p:nvPr/>
        </p:nvGraphicFramePr>
        <p:xfrm>
          <a:off x="6632258" y="4791710"/>
          <a:ext cx="762000" cy="398780"/>
        </p:xfrm>
        <a:graphic>
          <a:graphicData uri="http://schemas.openxmlformats.org/presentationml/2006/ole">
            <mc:AlternateContent xmlns:mc="http://schemas.openxmlformats.org/markup-compatibility/2006">
              <mc:Choice xmlns:v="urn:schemas-microsoft-com:vml" Requires="v">
                <p:oleObj spid="_x0000_s13336" r:id="rId21" imgW="393700" imgH="203200" progId="Equation.KSEE3">
                  <p:embed/>
                </p:oleObj>
              </mc:Choice>
              <mc:Fallback>
                <p:oleObj r:id="rId21" imgW="393700" imgH="203200" progId="Equation.KSEE3">
                  <p:embed/>
                  <p:pic>
                    <p:nvPicPr>
                      <p:cNvPr id="0" name="图片 3075"/>
                      <p:cNvPicPr/>
                      <p:nvPr/>
                    </p:nvPicPr>
                    <p:blipFill>
                      <a:blip r:embed="rId22"/>
                      <a:stretch>
                        <a:fillRect/>
                      </a:stretch>
                    </p:blipFill>
                    <p:spPr>
                      <a:xfrm>
                        <a:off x="6632258" y="4791710"/>
                        <a:ext cx="762000" cy="398780"/>
                      </a:xfrm>
                      <a:prstGeom prst="rect">
                        <a:avLst/>
                      </a:prstGeom>
                      <a:noFill/>
                      <a:ln w="38100">
                        <a:noFill/>
                        <a:miter/>
                      </a:ln>
                    </p:spPr>
                  </p:pic>
                </p:oleObj>
              </mc:Fallback>
            </mc:AlternateContent>
          </a:graphicData>
        </a:graphic>
      </p:graphicFrame>
    </p:spTree>
    <p:custDataLst>
      <p:tags r:id="rId2"/>
    </p:custDataLst>
  </p:cSld>
  <p:clrMapOvr>
    <a:masterClrMapping/>
  </p:clrMapOvr>
  <p:transition spd="med"/>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fontScale="90000"/>
          </a:bodyPr>
          <a:lstStyle>
            <a:lvl1pPr>
              <a:defRPr>
                <a:solidFill>
                  <a:srgbClr val="C00000"/>
                </a:solidFill>
              </a:defRPr>
            </a:lvl1pPr>
          </a:lstStyle>
          <a:p>
            <a:r>
              <a:rPr lang="en-US" dirty="0">
                <a:ea typeface="宋体" panose="02010600030101010101" pitchFamily="2" charset="-122"/>
                <a:sym typeface="+mn-ea"/>
              </a:rPr>
              <a:t>LightGBM</a:t>
            </a:r>
            <a:endParaRPr lang="en-US" altLang="zh-CN" dirty="0">
              <a:ea typeface="宋体" panose="02010600030101010101" pitchFamily="2" charset="-122"/>
              <a:sym typeface="+mn-ea"/>
            </a:endParaRPr>
          </a:p>
        </p:txBody>
      </p:sp>
      <p:sp>
        <p:nvSpPr>
          <p:cNvPr id="131" name="Content Placeholder 2"/>
          <p:cNvSpPr txBox="1">
            <a:spLocks noGrp="1"/>
          </p:cNvSpPr>
          <p:nvPr/>
        </p:nvSpPr>
        <p:spPr>
          <a:xfrm>
            <a:off x="598805" y="1452245"/>
            <a:ext cx="5647055"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en-US" altLang="zh-CN" sz="1600" dirty="0">
                <a:solidFill>
                  <a:schemeClr val="tx1"/>
                </a:solidFill>
                <a:ea typeface="宋体" panose="02010600030101010101" pitchFamily="2" charset="-122"/>
                <a:sym typeface="+mn-ea"/>
              </a:rPr>
              <a:t>E</a:t>
            </a:r>
            <a:r>
              <a:rPr lang="zh-CN" sz="1600" dirty="0">
                <a:solidFill>
                  <a:schemeClr val="tx1"/>
                </a:solidFill>
                <a:ea typeface="宋体" panose="02010600030101010101" pitchFamily="2" charset="-122"/>
                <a:sym typeface="+mn-ea"/>
              </a:rPr>
              <a:t>FB算法</a:t>
            </a:r>
            <a:r>
              <a:rPr lang="zh-CN" altLang="en-US" sz="1600" dirty="0">
                <a:ea typeface="宋体" panose="02010600030101010101" pitchFamily="2" charset="-122"/>
                <a:sym typeface="+mn-ea"/>
              </a:rPr>
              <a:t>：</a:t>
            </a:r>
          </a:p>
          <a:p>
            <a:pPr>
              <a:lnSpc>
                <a:spcPct val="150000"/>
              </a:lnSpc>
            </a:pPr>
            <a:r>
              <a:rPr lang="zh-CN" sz="1600" dirty="0">
                <a:solidFill>
                  <a:schemeClr val="tx1"/>
                </a:solidFill>
                <a:ea typeface="宋体" panose="02010600030101010101" pitchFamily="2" charset="-122"/>
                <a:sym typeface="+mn-ea"/>
              </a:rPr>
              <a:t>Exclusive Feature Bundling，互斥特征绑定算法</a:t>
            </a:r>
          </a:p>
          <a:p>
            <a:pPr>
              <a:lnSpc>
                <a:spcPct val="150000"/>
              </a:lnSpc>
            </a:pPr>
            <a:r>
              <a:rPr lang="zh-CN" altLang="en-US" sz="1600" dirty="0">
                <a:ea typeface="宋体" panose="02010600030101010101" pitchFamily="2" charset="-122"/>
                <a:sym typeface="+mn-ea"/>
              </a:rPr>
              <a:t>思想是特征中包含大量稀疏特征的时候，减少构建直方图的特征数量，从而降低计算复杂度</a:t>
            </a:r>
            <a:endParaRPr lang="en-US" altLang="zh-CN" sz="1600" dirty="0">
              <a:ea typeface="宋体" panose="02010600030101010101" pitchFamily="2" charset="-122"/>
              <a:sym typeface="+mn-ea"/>
            </a:endParaRPr>
          </a:p>
          <a:p>
            <a:pPr>
              <a:lnSpc>
                <a:spcPct val="150000"/>
              </a:lnSpc>
            </a:pPr>
            <a:r>
              <a:rPr lang="zh-CN" altLang="en-US" sz="1600" dirty="0">
                <a:ea typeface="宋体" panose="02010600030101010101" pitchFamily="2" charset="-122"/>
                <a:sym typeface="+mn-ea"/>
              </a:rPr>
              <a:t>数据集中通常会有大量的稀疏特征（大部分为0，少量为非</a:t>
            </a:r>
            <a:r>
              <a:rPr lang="en-US" altLang="zh-CN" sz="1600" dirty="0">
                <a:ea typeface="宋体" panose="02010600030101010101" pitchFamily="2" charset="-122"/>
                <a:sym typeface="+mn-ea"/>
              </a:rPr>
              <a:t>0</a:t>
            </a:r>
            <a:r>
              <a:rPr lang="zh-CN" altLang="en-US" sz="1600" dirty="0">
                <a:ea typeface="宋体" panose="02010600030101010101" pitchFamily="2" charset="-122"/>
                <a:sym typeface="+mn-ea"/>
              </a:rPr>
              <a:t>）我们认为这些稀疏特征是互斥的，即不会同时取非零值</a:t>
            </a:r>
          </a:p>
          <a:p>
            <a:pPr>
              <a:lnSpc>
                <a:spcPct val="150000"/>
              </a:lnSpc>
            </a:pPr>
            <a:r>
              <a:rPr lang="en-US" altLang="zh-CN" sz="1600" dirty="0">
                <a:ea typeface="宋体" panose="02010600030101010101" pitchFamily="2" charset="-122"/>
                <a:sym typeface="+mn-ea"/>
              </a:rPr>
              <a:t>EFB</a:t>
            </a:r>
            <a:r>
              <a:rPr lang="zh-CN" altLang="en-US" sz="1600" dirty="0">
                <a:ea typeface="宋体" panose="02010600030101010101" pitchFamily="2" charset="-122"/>
                <a:sym typeface="+mn-ea"/>
              </a:rPr>
              <a:t>算法可以通过对某些特征的取值重新编码，将多个这样互斥的特征绑定为一个新的特征</a:t>
            </a:r>
          </a:p>
          <a:p>
            <a:pPr>
              <a:lnSpc>
                <a:spcPct val="150000"/>
              </a:lnSpc>
            </a:pPr>
            <a:r>
              <a:rPr lang="zh-CN" altLang="en-US" sz="1600" dirty="0">
                <a:ea typeface="宋体" panose="02010600030101010101" pitchFamily="2" charset="-122"/>
                <a:sym typeface="+mn-ea"/>
              </a:rPr>
              <a:t>类别特征可以转换成onehot编码，这些多个特征的onehot编码是互斥的，可以使用</a:t>
            </a:r>
            <a:r>
              <a:rPr lang="en-US" altLang="zh-CN" sz="1600" dirty="0">
                <a:ea typeface="宋体" panose="02010600030101010101" pitchFamily="2" charset="-122"/>
                <a:sym typeface="+mn-ea"/>
              </a:rPr>
              <a:t>EFB</a:t>
            </a:r>
            <a:r>
              <a:rPr lang="zh-CN" altLang="en-US" sz="1600" dirty="0">
                <a:ea typeface="宋体" panose="02010600030101010101" pitchFamily="2" charset="-122"/>
                <a:sym typeface="+mn-ea"/>
              </a:rPr>
              <a:t>将他们绑定为一个特征</a:t>
            </a:r>
          </a:p>
          <a:p>
            <a:pPr>
              <a:lnSpc>
                <a:spcPct val="150000"/>
              </a:lnSpc>
            </a:pPr>
            <a:r>
              <a:rPr lang="zh-CN" altLang="en-US" sz="1600" dirty="0">
                <a:ea typeface="宋体" panose="02010600030101010101" pitchFamily="2" charset="-122"/>
                <a:sym typeface="+mn-ea"/>
              </a:rPr>
              <a:t>在</a:t>
            </a:r>
            <a:r>
              <a:rPr lang="en-US" altLang="zh-CN" sz="1600" dirty="0">
                <a:ea typeface="宋体" panose="02010600030101010101" pitchFamily="2" charset="-122"/>
                <a:sym typeface="+mn-ea"/>
              </a:rPr>
              <a:t>LightGBM</a:t>
            </a:r>
            <a:r>
              <a:rPr lang="zh-CN" altLang="en-US" sz="1600" dirty="0">
                <a:ea typeface="宋体" panose="02010600030101010101" pitchFamily="2" charset="-122"/>
                <a:sym typeface="+mn-ea"/>
              </a:rPr>
              <a:t>中，可以直接将每个类别取值和一个bin关联，从而自动地处理它们，也就无需预处理成onehot编码</a:t>
            </a:r>
          </a:p>
          <a:p>
            <a:pPr>
              <a:lnSpc>
                <a:spcPct val="150000"/>
              </a:lnSpc>
            </a:pPr>
            <a:endParaRPr lang="zh-CN" altLang="en-US" sz="1600" dirty="0">
              <a:ea typeface="宋体" panose="02010600030101010101" pitchFamily="2" charset="-122"/>
              <a:sym typeface="+mn-ea"/>
            </a:endParaRPr>
          </a:p>
          <a:p>
            <a:pPr>
              <a:lnSpc>
                <a:spcPct val="150000"/>
              </a:lnSpc>
            </a:pPr>
            <a:endParaRPr sz="1600" dirty="0">
              <a:ea typeface="宋体" panose="02010600030101010101" pitchFamily="2" charset="-122"/>
              <a:sym typeface="+mn-ea"/>
            </a:endParaRPr>
          </a:p>
        </p:txBody>
      </p:sp>
      <p:cxnSp>
        <p:nvCxnSpPr>
          <p:cNvPr id="5" name="直线箭头连接符 4"/>
          <p:cNvCxnSpPr/>
          <p:nvPr/>
        </p:nvCxnSpPr>
        <p:spPr>
          <a:xfrm>
            <a:off x="6859240" y="3626485"/>
            <a:ext cx="20828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 name="直线箭头连接符 5"/>
          <p:cNvCxnSpPr/>
          <p:nvPr/>
        </p:nvCxnSpPr>
        <p:spPr>
          <a:xfrm flipV="1">
            <a:off x="6859240" y="2229485"/>
            <a:ext cx="0" cy="1397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7014210" y="2508885"/>
            <a:ext cx="292100" cy="111760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文本框 7"/>
          <p:cNvSpPr txBox="1"/>
          <p:nvPr/>
        </p:nvSpPr>
        <p:spPr>
          <a:xfrm>
            <a:off x="6946099" y="2176150"/>
            <a:ext cx="428322" cy="369332"/>
          </a:xfrm>
          <a:prstGeom prst="rect">
            <a:avLst/>
          </a:prstGeom>
          <a:noFill/>
        </p:spPr>
        <p:txBody>
          <a:bodyPr wrap="none" rtlCol="0">
            <a:spAutoFit/>
          </a:bodyPr>
          <a:lstStyle/>
          <a:p>
            <a:r>
              <a:rPr kumimoji="1" lang="en-US" altLang="zh-CN" dirty="0"/>
              <a:t>90</a:t>
            </a:r>
            <a:endParaRPr kumimoji="1" lang="zh-CN" altLang="en-US" dirty="0"/>
          </a:p>
        </p:txBody>
      </p:sp>
      <p:sp>
        <p:nvSpPr>
          <p:cNvPr id="9" name="文本框 8"/>
          <p:cNvSpPr txBox="1"/>
          <p:nvPr/>
        </p:nvSpPr>
        <p:spPr>
          <a:xfrm>
            <a:off x="8636024" y="3626484"/>
            <a:ext cx="732893" cy="276999"/>
          </a:xfrm>
          <a:prstGeom prst="rect">
            <a:avLst/>
          </a:prstGeom>
          <a:noFill/>
        </p:spPr>
        <p:txBody>
          <a:bodyPr wrap="none" rtlCol="0">
            <a:spAutoFit/>
          </a:bodyPr>
          <a:lstStyle/>
          <a:p>
            <a:r>
              <a:rPr kumimoji="1" lang="en-US" altLang="zh-CN" sz="1200" dirty="0"/>
              <a:t>feature1</a:t>
            </a:r>
            <a:endParaRPr kumimoji="1" lang="zh-CN" altLang="en-US" sz="1200" dirty="0"/>
          </a:p>
        </p:txBody>
      </p:sp>
      <p:sp>
        <p:nvSpPr>
          <p:cNvPr id="10" name="文本框 9"/>
          <p:cNvSpPr txBox="1"/>
          <p:nvPr/>
        </p:nvSpPr>
        <p:spPr>
          <a:xfrm>
            <a:off x="6520742" y="2231886"/>
            <a:ext cx="296876" cy="276999"/>
          </a:xfrm>
          <a:prstGeom prst="rect">
            <a:avLst/>
          </a:prstGeom>
          <a:noFill/>
        </p:spPr>
        <p:txBody>
          <a:bodyPr wrap="none" rtlCol="0">
            <a:spAutoFit/>
          </a:bodyPr>
          <a:lstStyle/>
          <a:p>
            <a:r>
              <a:rPr kumimoji="1" lang="en-US" altLang="zh-CN" sz="1200" dirty="0"/>
              <a:t>N</a:t>
            </a:r>
            <a:endParaRPr kumimoji="1" lang="zh-CN" altLang="en-US" sz="1200" dirty="0"/>
          </a:p>
        </p:txBody>
      </p:sp>
      <p:sp>
        <p:nvSpPr>
          <p:cNvPr id="17" name="文本框 16"/>
          <p:cNvSpPr txBox="1"/>
          <p:nvPr/>
        </p:nvSpPr>
        <p:spPr>
          <a:xfrm>
            <a:off x="7007013" y="3626484"/>
            <a:ext cx="306494" cy="369332"/>
          </a:xfrm>
          <a:prstGeom prst="rect">
            <a:avLst/>
          </a:prstGeom>
          <a:noFill/>
        </p:spPr>
        <p:txBody>
          <a:bodyPr wrap="none" rtlCol="0">
            <a:spAutoFit/>
          </a:bodyPr>
          <a:lstStyle/>
          <a:p>
            <a:r>
              <a:rPr kumimoji="1" lang="en-US" altLang="zh-CN" dirty="0"/>
              <a:t>0</a:t>
            </a:r>
            <a:endParaRPr kumimoji="1" lang="zh-CN" altLang="en-US" dirty="0"/>
          </a:p>
        </p:txBody>
      </p:sp>
      <p:sp>
        <p:nvSpPr>
          <p:cNvPr id="18" name="矩形 17"/>
          <p:cNvSpPr/>
          <p:nvPr/>
        </p:nvSpPr>
        <p:spPr>
          <a:xfrm>
            <a:off x="7334510" y="3310017"/>
            <a:ext cx="292096" cy="316467"/>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矩形 18"/>
          <p:cNvSpPr/>
          <p:nvPr/>
        </p:nvSpPr>
        <p:spPr>
          <a:xfrm>
            <a:off x="7664710" y="3448685"/>
            <a:ext cx="292098" cy="177799"/>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0" name="文本框 19"/>
          <p:cNvSpPr txBox="1"/>
          <p:nvPr/>
        </p:nvSpPr>
        <p:spPr>
          <a:xfrm>
            <a:off x="7322757" y="3626484"/>
            <a:ext cx="306494" cy="369332"/>
          </a:xfrm>
          <a:prstGeom prst="rect">
            <a:avLst/>
          </a:prstGeom>
          <a:noFill/>
        </p:spPr>
        <p:txBody>
          <a:bodyPr wrap="none" rtlCol="0">
            <a:spAutoFit/>
          </a:bodyPr>
          <a:lstStyle/>
          <a:p>
            <a:r>
              <a:rPr kumimoji="1" lang="en-US" altLang="zh-CN" dirty="0"/>
              <a:t>1</a:t>
            </a:r>
            <a:endParaRPr kumimoji="1" lang="zh-CN" altLang="en-US" dirty="0"/>
          </a:p>
        </p:txBody>
      </p:sp>
      <p:sp>
        <p:nvSpPr>
          <p:cNvPr id="21" name="文本框 20"/>
          <p:cNvSpPr txBox="1"/>
          <p:nvPr/>
        </p:nvSpPr>
        <p:spPr>
          <a:xfrm>
            <a:off x="7664673" y="3635751"/>
            <a:ext cx="306494" cy="369332"/>
          </a:xfrm>
          <a:prstGeom prst="rect">
            <a:avLst/>
          </a:prstGeom>
          <a:noFill/>
        </p:spPr>
        <p:txBody>
          <a:bodyPr wrap="none" rtlCol="0">
            <a:spAutoFit/>
          </a:bodyPr>
          <a:lstStyle/>
          <a:p>
            <a:r>
              <a:rPr kumimoji="1" lang="en-US" altLang="zh-CN" dirty="0"/>
              <a:t>2</a:t>
            </a:r>
            <a:endParaRPr kumimoji="1" lang="zh-CN" altLang="en-US" dirty="0"/>
          </a:p>
        </p:txBody>
      </p:sp>
      <p:sp>
        <p:nvSpPr>
          <p:cNvPr id="22" name="文本框 21"/>
          <p:cNvSpPr txBox="1"/>
          <p:nvPr/>
        </p:nvSpPr>
        <p:spPr>
          <a:xfrm>
            <a:off x="7324690" y="2940685"/>
            <a:ext cx="306494" cy="369332"/>
          </a:xfrm>
          <a:prstGeom prst="rect">
            <a:avLst/>
          </a:prstGeom>
          <a:noFill/>
        </p:spPr>
        <p:txBody>
          <a:bodyPr wrap="none" rtlCol="0">
            <a:spAutoFit/>
          </a:bodyPr>
          <a:lstStyle/>
          <a:p>
            <a:r>
              <a:rPr kumimoji="1" lang="en-US" altLang="zh-CN" dirty="0"/>
              <a:t>6</a:t>
            </a:r>
            <a:endParaRPr kumimoji="1" lang="zh-CN" altLang="en-US" dirty="0"/>
          </a:p>
        </p:txBody>
      </p:sp>
      <p:sp>
        <p:nvSpPr>
          <p:cNvPr id="23" name="文本框 22"/>
          <p:cNvSpPr txBox="1"/>
          <p:nvPr/>
        </p:nvSpPr>
        <p:spPr>
          <a:xfrm>
            <a:off x="7664673" y="3067685"/>
            <a:ext cx="306494" cy="369332"/>
          </a:xfrm>
          <a:prstGeom prst="rect">
            <a:avLst/>
          </a:prstGeom>
          <a:noFill/>
        </p:spPr>
        <p:txBody>
          <a:bodyPr wrap="none" rtlCol="0">
            <a:spAutoFit/>
          </a:bodyPr>
          <a:lstStyle/>
          <a:p>
            <a:r>
              <a:rPr kumimoji="1" lang="en-US" altLang="zh-CN" dirty="0"/>
              <a:t>4</a:t>
            </a:r>
            <a:endParaRPr kumimoji="1" lang="zh-CN" altLang="en-US" dirty="0"/>
          </a:p>
        </p:txBody>
      </p:sp>
      <p:cxnSp>
        <p:nvCxnSpPr>
          <p:cNvPr id="24" name="直线箭头连接符 23"/>
          <p:cNvCxnSpPr/>
          <p:nvPr/>
        </p:nvCxnSpPr>
        <p:spPr>
          <a:xfrm>
            <a:off x="9748490" y="3664585"/>
            <a:ext cx="20828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直线箭头连接符 24"/>
          <p:cNvCxnSpPr/>
          <p:nvPr/>
        </p:nvCxnSpPr>
        <p:spPr>
          <a:xfrm flipV="1">
            <a:off x="9748490" y="2267585"/>
            <a:ext cx="0" cy="1397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9903460" y="2546985"/>
            <a:ext cx="292100" cy="111760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7" name="文本框 26"/>
          <p:cNvSpPr txBox="1"/>
          <p:nvPr/>
        </p:nvSpPr>
        <p:spPr>
          <a:xfrm>
            <a:off x="9835349" y="2214250"/>
            <a:ext cx="428322" cy="369332"/>
          </a:xfrm>
          <a:prstGeom prst="rect">
            <a:avLst/>
          </a:prstGeom>
          <a:noFill/>
        </p:spPr>
        <p:txBody>
          <a:bodyPr wrap="none" rtlCol="0">
            <a:spAutoFit/>
          </a:bodyPr>
          <a:lstStyle/>
          <a:p>
            <a:r>
              <a:rPr kumimoji="1" lang="en-US" altLang="zh-CN" dirty="0"/>
              <a:t>95</a:t>
            </a:r>
            <a:endParaRPr kumimoji="1" lang="zh-CN" altLang="en-US" dirty="0"/>
          </a:p>
        </p:txBody>
      </p:sp>
      <p:sp>
        <p:nvSpPr>
          <p:cNvPr id="28" name="文本框 27"/>
          <p:cNvSpPr txBox="1"/>
          <p:nvPr/>
        </p:nvSpPr>
        <p:spPr>
          <a:xfrm>
            <a:off x="11525274" y="3664584"/>
            <a:ext cx="732893" cy="276999"/>
          </a:xfrm>
          <a:prstGeom prst="rect">
            <a:avLst/>
          </a:prstGeom>
          <a:noFill/>
        </p:spPr>
        <p:txBody>
          <a:bodyPr wrap="none" rtlCol="0">
            <a:spAutoFit/>
          </a:bodyPr>
          <a:lstStyle/>
          <a:p>
            <a:r>
              <a:rPr kumimoji="1" lang="en-US" altLang="zh-CN" sz="1200" dirty="0"/>
              <a:t>feature2</a:t>
            </a:r>
            <a:endParaRPr kumimoji="1" lang="zh-CN" altLang="en-US" sz="1200" dirty="0"/>
          </a:p>
        </p:txBody>
      </p:sp>
      <p:sp>
        <p:nvSpPr>
          <p:cNvPr id="29" name="文本框 28"/>
          <p:cNvSpPr txBox="1"/>
          <p:nvPr/>
        </p:nvSpPr>
        <p:spPr>
          <a:xfrm>
            <a:off x="9409992" y="2269986"/>
            <a:ext cx="296876" cy="276999"/>
          </a:xfrm>
          <a:prstGeom prst="rect">
            <a:avLst/>
          </a:prstGeom>
          <a:noFill/>
        </p:spPr>
        <p:txBody>
          <a:bodyPr wrap="none" rtlCol="0">
            <a:spAutoFit/>
          </a:bodyPr>
          <a:lstStyle/>
          <a:p>
            <a:r>
              <a:rPr kumimoji="1" lang="en-US" altLang="zh-CN" sz="1200" dirty="0"/>
              <a:t>N</a:t>
            </a:r>
            <a:endParaRPr kumimoji="1" lang="zh-CN" altLang="en-US" sz="1200" dirty="0"/>
          </a:p>
        </p:txBody>
      </p:sp>
      <p:sp>
        <p:nvSpPr>
          <p:cNvPr id="30" name="文本框 29"/>
          <p:cNvSpPr txBox="1"/>
          <p:nvPr/>
        </p:nvSpPr>
        <p:spPr>
          <a:xfrm>
            <a:off x="9896263" y="3664584"/>
            <a:ext cx="306494" cy="369332"/>
          </a:xfrm>
          <a:prstGeom prst="rect">
            <a:avLst/>
          </a:prstGeom>
          <a:noFill/>
        </p:spPr>
        <p:txBody>
          <a:bodyPr wrap="none" rtlCol="0">
            <a:spAutoFit/>
          </a:bodyPr>
          <a:lstStyle/>
          <a:p>
            <a:r>
              <a:rPr kumimoji="1" lang="en-US" altLang="zh-CN" dirty="0"/>
              <a:t>0</a:t>
            </a:r>
            <a:endParaRPr kumimoji="1" lang="zh-CN" altLang="en-US" dirty="0"/>
          </a:p>
        </p:txBody>
      </p:sp>
      <p:sp>
        <p:nvSpPr>
          <p:cNvPr id="31" name="矩形 30"/>
          <p:cNvSpPr/>
          <p:nvPr/>
        </p:nvSpPr>
        <p:spPr>
          <a:xfrm>
            <a:off x="10223760" y="3484551"/>
            <a:ext cx="285491" cy="180033"/>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2" name="矩形 31"/>
          <p:cNvSpPr/>
          <p:nvPr/>
        </p:nvSpPr>
        <p:spPr>
          <a:xfrm>
            <a:off x="10553960" y="3618866"/>
            <a:ext cx="313176" cy="45719"/>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3" name="文本框 32"/>
          <p:cNvSpPr txBox="1"/>
          <p:nvPr/>
        </p:nvSpPr>
        <p:spPr>
          <a:xfrm>
            <a:off x="10212007" y="3664584"/>
            <a:ext cx="306494" cy="369332"/>
          </a:xfrm>
          <a:prstGeom prst="rect">
            <a:avLst/>
          </a:prstGeom>
          <a:noFill/>
        </p:spPr>
        <p:txBody>
          <a:bodyPr wrap="none" rtlCol="0">
            <a:spAutoFit/>
          </a:bodyPr>
          <a:lstStyle/>
          <a:p>
            <a:r>
              <a:rPr kumimoji="1" lang="en-US" altLang="zh-CN" dirty="0"/>
              <a:t>1</a:t>
            </a:r>
            <a:endParaRPr kumimoji="1" lang="zh-CN" altLang="en-US" dirty="0"/>
          </a:p>
        </p:txBody>
      </p:sp>
      <p:sp>
        <p:nvSpPr>
          <p:cNvPr id="34" name="文本框 33"/>
          <p:cNvSpPr txBox="1"/>
          <p:nvPr/>
        </p:nvSpPr>
        <p:spPr>
          <a:xfrm>
            <a:off x="10553923" y="3673851"/>
            <a:ext cx="306494" cy="369332"/>
          </a:xfrm>
          <a:prstGeom prst="rect">
            <a:avLst/>
          </a:prstGeom>
          <a:noFill/>
        </p:spPr>
        <p:txBody>
          <a:bodyPr wrap="none" rtlCol="0">
            <a:spAutoFit/>
          </a:bodyPr>
          <a:lstStyle/>
          <a:p>
            <a:r>
              <a:rPr kumimoji="1" lang="en-US" altLang="zh-CN" dirty="0"/>
              <a:t>2</a:t>
            </a:r>
            <a:endParaRPr kumimoji="1" lang="zh-CN" altLang="en-US" dirty="0"/>
          </a:p>
        </p:txBody>
      </p:sp>
      <p:sp>
        <p:nvSpPr>
          <p:cNvPr id="35" name="文本框 34"/>
          <p:cNvSpPr txBox="1"/>
          <p:nvPr/>
        </p:nvSpPr>
        <p:spPr>
          <a:xfrm>
            <a:off x="10202757" y="3115219"/>
            <a:ext cx="306494" cy="369332"/>
          </a:xfrm>
          <a:prstGeom prst="rect">
            <a:avLst/>
          </a:prstGeom>
          <a:noFill/>
        </p:spPr>
        <p:txBody>
          <a:bodyPr wrap="none" rtlCol="0">
            <a:spAutoFit/>
          </a:bodyPr>
          <a:lstStyle/>
          <a:p>
            <a:r>
              <a:rPr kumimoji="1" lang="en-US" altLang="zh-CN" dirty="0"/>
              <a:t>4</a:t>
            </a:r>
            <a:endParaRPr kumimoji="1" lang="zh-CN" altLang="en-US" dirty="0"/>
          </a:p>
        </p:txBody>
      </p:sp>
      <p:sp>
        <p:nvSpPr>
          <p:cNvPr id="37" name="文本框 36"/>
          <p:cNvSpPr txBox="1"/>
          <p:nvPr/>
        </p:nvSpPr>
        <p:spPr>
          <a:xfrm>
            <a:off x="10566623" y="3207385"/>
            <a:ext cx="306494" cy="369332"/>
          </a:xfrm>
          <a:prstGeom prst="rect">
            <a:avLst/>
          </a:prstGeom>
          <a:noFill/>
        </p:spPr>
        <p:txBody>
          <a:bodyPr wrap="none" rtlCol="0">
            <a:spAutoFit/>
          </a:bodyPr>
          <a:lstStyle/>
          <a:p>
            <a:r>
              <a:rPr kumimoji="1" lang="en-US" altLang="zh-CN" dirty="0"/>
              <a:t>1</a:t>
            </a:r>
            <a:endParaRPr kumimoji="1" lang="zh-CN" altLang="en-US" dirty="0"/>
          </a:p>
        </p:txBody>
      </p:sp>
      <p:cxnSp>
        <p:nvCxnSpPr>
          <p:cNvPr id="38" name="直线箭头连接符 37"/>
          <p:cNvCxnSpPr/>
          <p:nvPr/>
        </p:nvCxnSpPr>
        <p:spPr>
          <a:xfrm>
            <a:off x="9780875" y="5936615"/>
            <a:ext cx="20828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直线箭头连接符 38"/>
          <p:cNvCxnSpPr/>
          <p:nvPr/>
        </p:nvCxnSpPr>
        <p:spPr>
          <a:xfrm flipV="1">
            <a:off x="9780875" y="4539615"/>
            <a:ext cx="0" cy="1397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矩形 39"/>
          <p:cNvSpPr/>
          <p:nvPr/>
        </p:nvSpPr>
        <p:spPr>
          <a:xfrm>
            <a:off x="9935845" y="4819015"/>
            <a:ext cx="292100" cy="111760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1" name="文本框 40"/>
          <p:cNvSpPr txBox="1"/>
          <p:nvPr/>
        </p:nvSpPr>
        <p:spPr>
          <a:xfrm>
            <a:off x="9867734" y="4486280"/>
            <a:ext cx="1063112" cy="369332"/>
          </a:xfrm>
          <a:prstGeom prst="rect">
            <a:avLst/>
          </a:prstGeom>
          <a:noFill/>
        </p:spPr>
        <p:txBody>
          <a:bodyPr wrap="none" rtlCol="0">
            <a:spAutoFit/>
          </a:bodyPr>
          <a:lstStyle/>
          <a:p>
            <a:r>
              <a:rPr kumimoji="1" lang="en-US" altLang="zh-CN" dirty="0"/>
              <a:t>90-5=85</a:t>
            </a:r>
            <a:endParaRPr kumimoji="1" lang="zh-CN" altLang="en-US" dirty="0"/>
          </a:p>
        </p:txBody>
      </p:sp>
      <p:sp>
        <p:nvSpPr>
          <p:cNvPr id="42" name="文本框 41"/>
          <p:cNvSpPr txBox="1"/>
          <p:nvPr/>
        </p:nvSpPr>
        <p:spPr>
          <a:xfrm>
            <a:off x="11557659" y="5936614"/>
            <a:ext cx="643125" cy="276999"/>
          </a:xfrm>
          <a:prstGeom prst="rect">
            <a:avLst/>
          </a:prstGeom>
          <a:noFill/>
        </p:spPr>
        <p:txBody>
          <a:bodyPr wrap="none" rtlCol="0">
            <a:spAutoFit/>
          </a:bodyPr>
          <a:lstStyle/>
          <a:p>
            <a:r>
              <a:rPr kumimoji="1" lang="en-US" altLang="zh-CN" sz="1200" dirty="0"/>
              <a:t>bundle</a:t>
            </a:r>
            <a:endParaRPr kumimoji="1" lang="zh-CN" altLang="en-US" sz="1200" dirty="0"/>
          </a:p>
        </p:txBody>
      </p:sp>
      <p:sp>
        <p:nvSpPr>
          <p:cNvPr id="43" name="文本框 42"/>
          <p:cNvSpPr txBox="1"/>
          <p:nvPr/>
        </p:nvSpPr>
        <p:spPr>
          <a:xfrm>
            <a:off x="9442377" y="4542016"/>
            <a:ext cx="296876" cy="276999"/>
          </a:xfrm>
          <a:prstGeom prst="rect">
            <a:avLst/>
          </a:prstGeom>
          <a:noFill/>
        </p:spPr>
        <p:txBody>
          <a:bodyPr wrap="none" rtlCol="0">
            <a:spAutoFit/>
          </a:bodyPr>
          <a:lstStyle/>
          <a:p>
            <a:r>
              <a:rPr kumimoji="1" lang="en-US" altLang="zh-CN" sz="1200" dirty="0"/>
              <a:t>N</a:t>
            </a:r>
            <a:endParaRPr kumimoji="1" lang="zh-CN" altLang="en-US" sz="1200" dirty="0"/>
          </a:p>
        </p:txBody>
      </p:sp>
      <p:sp>
        <p:nvSpPr>
          <p:cNvPr id="44" name="文本框 43"/>
          <p:cNvSpPr txBox="1"/>
          <p:nvPr/>
        </p:nvSpPr>
        <p:spPr>
          <a:xfrm>
            <a:off x="9928648" y="5936614"/>
            <a:ext cx="306494" cy="369332"/>
          </a:xfrm>
          <a:prstGeom prst="rect">
            <a:avLst/>
          </a:prstGeom>
          <a:noFill/>
        </p:spPr>
        <p:txBody>
          <a:bodyPr wrap="none" rtlCol="0">
            <a:spAutoFit/>
          </a:bodyPr>
          <a:lstStyle/>
          <a:p>
            <a:r>
              <a:rPr kumimoji="1" lang="en-US" altLang="zh-CN" dirty="0"/>
              <a:t>0</a:t>
            </a:r>
            <a:endParaRPr kumimoji="1" lang="zh-CN" altLang="en-US" dirty="0"/>
          </a:p>
        </p:txBody>
      </p:sp>
      <p:sp>
        <p:nvSpPr>
          <p:cNvPr id="45" name="矩形 44"/>
          <p:cNvSpPr/>
          <p:nvPr/>
        </p:nvSpPr>
        <p:spPr>
          <a:xfrm>
            <a:off x="10256145" y="5620147"/>
            <a:ext cx="292096" cy="316467"/>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6" name="矩形 45"/>
          <p:cNvSpPr/>
          <p:nvPr/>
        </p:nvSpPr>
        <p:spPr>
          <a:xfrm>
            <a:off x="10586345" y="5758815"/>
            <a:ext cx="292098" cy="177799"/>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7" name="文本框 46"/>
          <p:cNvSpPr txBox="1"/>
          <p:nvPr/>
        </p:nvSpPr>
        <p:spPr>
          <a:xfrm>
            <a:off x="10244392" y="5936614"/>
            <a:ext cx="306494" cy="369332"/>
          </a:xfrm>
          <a:prstGeom prst="rect">
            <a:avLst/>
          </a:prstGeom>
          <a:noFill/>
        </p:spPr>
        <p:txBody>
          <a:bodyPr wrap="none" rtlCol="0">
            <a:spAutoFit/>
          </a:bodyPr>
          <a:lstStyle/>
          <a:p>
            <a:r>
              <a:rPr kumimoji="1" lang="en-US" altLang="zh-CN" dirty="0"/>
              <a:t>1</a:t>
            </a:r>
            <a:endParaRPr kumimoji="1" lang="zh-CN" altLang="en-US" dirty="0"/>
          </a:p>
        </p:txBody>
      </p:sp>
      <p:sp>
        <p:nvSpPr>
          <p:cNvPr id="48" name="文本框 47"/>
          <p:cNvSpPr txBox="1"/>
          <p:nvPr/>
        </p:nvSpPr>
        <p:spPr>
          <a:xfrm>
            <a:off x="10586308" y="5945881"/>
            <a:ext cx="306494" cy="369332"/>
          </a:xfrm>
          <a:prstGeom prst="rect">
            <a:avLst/>
          </a:prstGeom>
          <a:noFill/>
        </p:spPr>
        <p:txBody>
          <a:bodyPr wrap="none" rtlCol="0">
            <a:spAutoFit/>
          </a:bodyPr>
          <a:lstStyle/>
          <a:p>
            <a:r>
              <a:rPr kumimoji="1" lang="en-US" altLang="zh-CN" dirty="0"/>
              <a:t>2</a:t>
            </a:r>
            <a:endParaRPr kumimoji="1" lang="zh-CN" altLang="en-US" dirty="0"/>
          </a:p>
        </p:txBody>
      </p:sp>
      <p:sp>
        <p:nvSpPr>
          <p:cNvPr id="49" name="文本框 48"/>
          <p:cNvSpPr txBox="1"/>
          <p:nvPr/>
        </p:nvSpPr>
        <p:spPr>
          <a:xfrm>
            <a:off x="10246325" y="5250815"/>
            <a:ext cx="306494" cy="369332"/>
          </a:xfrm>
          <a:prstGeom prst="rect">
            <a:avLst/>
          </a:prstGeom>
          <a:noFill/>
        </p:spPr>
        <p:txBody>
          <a:bodyPr wrap="none" rtlCol="0">
            <a:spAutoFit/>
          </a:bodyPr>
          <a:lstStyle/>
          <a:p>
            <a:r>
              <a:rPr kumimoji="1" lang="en-US" altLang="zh-CN" dirty="0"/>
              <a:t>6</a:t>
            </a:r>
            <a:endParaRPr kumimoji="1" lang="zh-CN" altLang="en-US" dirty="0"/>
          </a:p>
        </p:txBody>
      </p:sp>
      <p:sp>
        <p:nvSpPr>
          <p:cNvPr id="50" name="文本框 49"/>
          <p:cNvSpPr txBox="1"/>
          <p:nvPr/>
        </p:nvSpPr>
        <p:spPr>
          <a:xfrm>
            <a:off x="10586308" y="5377815"/>
            <a:ext cx="306494" cy="369332"/>
          </a:xfrm>
          <a:prstGeom prst="rect">
            <a:avLst/>
          </a:prstGeom>
          <a:noFill/>
        </p:spPr>
        <p:txBody>
          <a:bodyPr wrap="none" rtlCol="0">
            <a:spAutoFit/>
          </a:bodyPr>
          <a:lstStyle/>
          <a:p>
            <a:r>
              <a:rPr kumimoji="1" lang="en-US" altLang="zh-CN" dirty="0"/>
              <a:t>4</a:t>
            </a:r>
            <a:endParaRPr kumimoji="1" lang="zh-CN" altLang="en-US" dirty="0"/>
          </a:p>
        </p:txBody>
      </p:sp>
      <p:sp>
        <p:nvSpPr>
          <p:cNvPr id="51" name="矩形 50"/>
          <p:cNvSpPr/>
          <p:nvPr/>
        </p:nvSpPr>
        <p:spPr>
          <a:xfrm>
            <a:off x="10916545" y="5743881"/>
            <a:ext cx="285491" cy="180033"/>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2" name="矩形 51"/>
          <p:cNvSpPr/>
          <p:nvPr/>
        </p:nvSpPr>
        <p:spPr>
          <a:xfrm>
            <a:off x="11246745" y="5878196"/>
            <a:ext cx="313176" cy="45719"/>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3" name="文本框 52"/>
          <p:cNvSpPr txBox="1"/>
          <p:nvPr/>
        </p:nvSpPr>
        <p:spPr>
          <a:xfrm>
            <a:off x="10904792" y="5923914"/>
            <a:ext cx="306494" cy="369332"/>
          </a:xfrm>
          <a:prstGeom prst="rect">
            <a:avLst/>
          </a:prstGeom>
          <a:noFill/>
        </p:spPr>
        <p:txBody>
          <a:bodyPr wrap="none" rtlCol="0">
            <a:spAutoFit/>
          </a:bodyPr>
          <a:lstStyle/>
          <a:p>
            <a:r>
              <a:rPr kumimoji="1" lang="en-US" altLang="zh-CN" dirty="0"/>
              <a:t>3</a:t>
            </a:r>
            <a:endParaRPr kumimoji="1" lang="zh-CN" altLang="en-US" dirty="0"/>
          </a:p>
        </p:txBody>
      </p:sp>
      <p:sp>
        <p:nvSpPr>
          <p:cNvPr id="54" name="文本框 53"/>
          <p:cNvSpPr txBox="1"/>
          <p:nvPr/>
        </p:nvSpPr>
        <p:spPr>
          <a:xfrm>
            <a:off x="11246708" y="5933181"/>
            <a:ext cx="306494" cy="369332"/>
          </a:xfrm>
          <a:prstGeom prst="rect">
            <a:avLst/>
          </a:prstGeom>
          <a:noFill/>
        </p:spPr>
        <p:txBody>
          <a:bodyPr wrap="none" rtlCol="0">
            <a:spAutoFit/>
          </a:bodyPr>
          <a:lstStyle/>
          <a:p>
            <a:r>
              <a:rPr kumimoji="1" lang="en-US" altLang="zh-CN" dirty="0"/>
              <a:t>4</a:t>
            </a:r>
            <a:endParaRPr kumimoji="1" lang="zh-CN" altLang="en-US" dirty="0"/>
          </a:p>
        </p:txBody>
      </p:sp>
      <p:sp>
        <p:nvSpPr>
          <p:cNvPr id="55" name="文本框 54"/>
          <p:cNvSpPr txBox="1"/>
          <p:nvPr/>
        </p:nvSpPr>
        <p:spPr>
          <a:xfrm>
            <a:off x="10895542" y="5374549"/>
            <a:ext cx="306494" cy="369332"/>
          </a:xfrm>
          <a:prstGeom prst="rect">
            <a:avLst/>
          </a:prstGeom>
          <a:noFill/>
        </p:spPr>
        <p:txBody>
          <a:bodyPr wrap="none" rtlCol="0">
            <a:spAutoFit/>
          </a:bodyPr>
          <a:lstStyle/>
          <a:p>
            <a:r>
              <a:rPr kumimoji="1" lang="en-US" altLang="zh-CN" dirty="0"/>
              <a:t>4</a:t>
            </a:r>
            <a:endParaRPr kumimoji="1" lang="zh-CN" altLang="en-US" dirty="0"/>
          </a:p>
        </p:txBody>
      </p:sp>
      <p:sp>
        <p:nvSpPr>
          <p:cNvPr id="56" name="文本框 55"/>
          <p:cNvSpPr txBox="1"/>
          <p:nvPr/>
        </p:nvSpPr>
        <p:spPr>
          <a:xfrm>
            <a:off x="11259408" y="5466715"/>
            <a:ext cx="306494" cy="369332"/>
          </a:xfrm>
          <a:prstGeom prst="rect">
            <a:avLst/>
          </a:prstGeom>
          <a:noFill/>
        </p:spPr>
        <p:txBody>
          <a:bodyPr wrap="none" rtlCol="0">
            <a:spAutoFit/>
          </a:bodyPr>
          <a:lstStyle/>
          <a:p>
            <a:r>
              <a:rPr kumimoji="1" lang="en-US" altLang="zh-CN" dirty="0"/>
              <a:t>1</a:t>
            </a:r>
            <a:endParaRPr kumimoji="1" lang="zh-CN" altLang="en-US" dirty="0"/>
          </a:p>
        </p:txBody>
      </p:sp>
      <p:sp>
        <p:nvSpPr>
          <p:cNvPr id="60" name="矩形 59"/>
          <p:cNvSpPr/>
          <p:nvPr/>
        </p:nvSpPr>
        <p:spPr>
          <a:xfrm>
            <a:off x="10223760" y="3165236"/>
            <a:ext cx="797300" cy="850952"/>
          </a:xfrm>
          <a:prstGeom prst="rect">
            <a:avLst/>
          </a:prstGeom>
          <a:noFill/>
          <a:ln w="19050">
            <a:solidFill>
              <a:srgbClr val="FF0004"/>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1" name="矩形 60"/>
          <p:cNvSpPr/>
          <p:nvPr/>
        </p:nvSpPr>
        <p:spPr>
          <a:xfrm>
            <a:off x="9858115" y="2242185"/>
            <a:ext cx="330811" cy="1786002"/>
          </a:xfrm>
          <a:prstGeom prst="rect">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2" name="文本框 61"/>
          <p:cNvSpPr txBox="1"/>
          <p:nvPr/>
        </p:nvSpPr>
        <p:spPr>
          <a:xfrm>
            <a:off x="9623419" y="1785077"/>
            <a:ext cx="998991" cy="369332"/>
          </a:xfrm>
          <a:prstGeom prst="rect">
            <a:avLst/>
          </a:prstGeom>
          <a:noFill/>
        </p:spPr>
        <p:txBody>
          <a:bodyPr wrap="none" rtlCol="0">
            <a:spAutoFit/>
          </a:bodyPr>
          <a:lstStyle/>
          <a:p>
            <a:r>
              <a:rPr kumimoji="1" lang="zh-CN" altLang="en-US" dirty="0"/>
              <a:t>舍去</a:t>
            </a:r>
            <a:r>
              <a:rPr kumimoji="1" lang="en-US" altLang="zh-CN" dirty="0"/>
              <a:t>0</a:t>
            </a:r>
            <a:r>
              <a:rPr kumimoji="1" lang="zh-CN" altLang="en-US" dirty="0"/>
              <a:t>值</a:t>
            </a:r>
          </a:p>
        </p:txBody>
      </p:sp>
      <p:sp>
        <p:nvSpPr>
          <p:cNvPr id="63" name="文本框 62"/>
          <p:cNvSpPr txBox="1"/>
          <p:nvPr/>
        </p:nvSpPr>
        <p:spPr>
          <a:xfrm>
            <a:off x="10601466" y="2482218"/>
            <a:ext cx="1229824" cy="369332"/>
          </a:xfrm>
          <a:prstGeom prst="rect">
            <a:avLst/>
          </a:prstGeom>
          <a:noFill/>
          <a:ln>
            <a:noFill/>
          </a:ln>
        </p:spPr>
        <p:txBody>
          <a:bodyPr wrap="none" rtlCol="0">
            <a:spAutoFit/>
          </a:bodyPr>
          <a:lstStyle/>
          <a:p>
            <a:r>
              <a:rPr kumimoji="1" lang="zh-CN" altLang="en-US" dirty="0">
                <a:solidFill>
                  <a:srgbClr val="FF0000"/>
                </a:solidFill>
              </a:rPr>
              <a:t>向右偏移</a:t>
            </a:r>
            <a:r>
              <a:rPr kumimoji="1" lang="en-US" altLang="zh-CN" dirty="0">
                <a:solidFill>
                  <a:srgbClr val="FF0000"/>
                </a:solidFill>
              </a:rPr>
              <a:t>2</a:t>
            </a:r>
            <a:endParaRPr kumimoji="1" lang="zh-CN" altLang="en-US" dirty="0">
              <a:solidFill>
                <a:srgbClr val="FF0000"/>
              </a:solidFill>
            </a:endParaRPr>
          </a:p>
        </p:txBody>
      </p:sp>
      <p:cxnSp>
        <p:nvCxnSpPr>
          <p:cNvPr id="65" name="直线箭头连接符 64"/>
          <p:cNvCxnSpPr/>
          <p:nvPr/>
        </p:nvCxnSpPr>
        <p:spPr>
          <a:xfrm>
            <a:off x="10654044" y="2924182"/>
            <a:ext cx="734031"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 name="Content Placeholder 2"/>
          <p:cNvSpPr txBox="1">
            <a:spLocks noGrp="1"/>
          </p:cNvSpPr>
          <p:nvPr/>
        </p:nvSpPr>
        <p:spPr>
          <a:xfrm>
            <a:off x="6694170" y="4542155"/>
            <a:ext cx="2897505" cy="41148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zh-CN" sz="1600" dirty="0">
                <a:ea typeface="宋体" panose="02010600030101010101" pitchFamily="2" charset="-122"/>
                <a:sym typeface="+mn-ea"/>
              </a:rPr>
              <a:t>将稀疏特征</a:t>
            </a:r>
            <a:r>
              <a:rPr lang="en-US" altLang="zh-CN" sz="1600" dirty="0">
                <a:ea typeface="宋体" panose="02010600030101010101" pitchFamily="2" charset="-122"/>
                <a:sym typeface="+mn-ea"/>
              </a:rPr>
              <a:t>feature1</a:t>
            </a:r>
            <a:r>
              <a:rPr lang="zh-CN" altLang="zh-CN" sz="1600" dirty="0">
                <a:ea typeface="宋体" panose="02010600030101010101" pitchFamily="2" charset="-122"/>
                <a:sym typeface="+mn-ea"/>
              </a:rPr>
              <a:t>和</a:t>
            </a:r>
            <a:r>
              <a:rPr lang="en-US" altLang="zh-CN" sz="1600" dirty="0">
                <a:ea typeface="宋体" panose="02010600030101010101" pitchFamily="2" charset="-122"/>
                <a:sym typeface="+mn-ea"/>
              </a:rPr>
              <a:t>feature2</a:t>
            </a:r>
            <a:r>
              <a:rPr lang="zh-CN" altLang="zh-CN" sz="1600" dirty="0">
                <a:ea typeface="宋体" panose="02010600030101010101" pitchFamily="2" charset="-122"/>
                <a:sym typeface="+mn-ea"/>
              </a:rPr>
              <a:t>合并，重新编码得到 </a:t>
            </a:r>
            <a:r>
              <a:rPr lang="en-US" altLang="zh-CN" sz="1600" dirty="0">
                <a:ea typeface="宋体" panose="02010600030101010101" pitchFamily="2" charset="-122"/>
                <a:sym typeface="+mn-ea"/>
              </a:rPr>
              <a:t>feature 1'</a:t>
            </a:r>
          </a:p>
        </p:txBody>
      </p:sp>
    </p:spTree>
    <p:custDataLst>
      <p:tags r:id="rId1"/>
    </p:custDataLst>
  </p:cSld>
  <p:clrMapOvr>
    <a:masterClrMapping/>
  </p:clrMapOvr>
  <p:transition spd="med"/>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fontScale="90000"/>
          </a:bodyPr>
          <a:lstStyle>
            <a:lvl1pPr>
              <a:defRPr>
                <a:solidFill>
                  <a:srgbClr val="C00000"/>
                </a:solidFill>
              </a:defRPr>
            </a:lvl1pPr>
          </a:lstStyle>
          <a:p>
            <a:r>
              <a:rPr lang="en-US" dirty="0">
                <a:ea typeface="宋体" panose="02010600030101010101" pitchFamily="2" charset="-122"/>
                <a:sym typeface="+mn-ea"/>
              </a:rPr>
              <a:t>LightGBM</a:t>
            </a:r>
            <a:r>
              <a:rPr lang="zh-CN" altLang="en-US" dirty="0">
                <a:ea typeface="宋体" panose="02010600030101010101" pitchFamily="2" charset="-122"/>
                <a:sym typeface="+mn-ea"/>
              </a:rPr>
              <a:t>工具</a:t>
            </a:r>
            <a:endParaRPr lang="en-US" altLang="zh-CN" dirty="0">
              <a:ea typeface="宋体" panose="02010600030101010101" pitchFamily="2" charset="-122"/>
              <a:sym typeface="+mn-ea"/>
            </a:endParaRPr>
          </a:p>
        </p:txBody>
      </p:sp>
      <p:sp>
        <p:nvSpPr>
          <p:cNvPr id="131" name="Content Placeholder 2"/>
          <p:cNvSpPr txBox="1">
            <a:spLocks noGrp="1"/>
          </p:cNvSpPr>
          <p:nvPr/>
        </p:nvSpPr>
        <p:spPr>
          <a:xfrm>
            <a:off x="598805" y="1366520"/>
            <a:ext cx="5605145"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en-US" sz="1600" dirty="0">
                <a:ea typeface="宋体" panose="02010600030101010101" pitchFamily="2" charset="-122"/>
                <a:sym typeface="+mn-ea"/>
              </a:rPr>
              <a:t>LightGBM</a:t>
            </a:r>
            <a:r>
              <a:rPr lang="zh-CN" sz="1600" dirty="0">
                <a:ea typeface="宋体" panose="02010600030101010101" pitchFamily="2" charset="-122"/>
                <a:sym typeface="+mn-ea"/>
              </a:rPr>
              <a:t>工具</a:t>
            </a:r>
            <a:r>
              <a:rPr lang="zh-CN" altLang="en-US" sz="1600" dirty="0">
                <a:ea typeface="宋体" panose="02010600030101010101" pitchFamily="2" charset="-122"/>
                <a:sym typeface="+mn-ea"/>
              </a:rPr>
              <a:t>：</a:t>
            </a:r>
          </a:p>
          <a:p>
            <a:pPr>
              <a:lnSpc>
                <a:spcPct val="150000"/>
              </a:lnSpc>
            </a:pPr>
            <a:r>
              <a:rPr lang="zh-CN" sz="1600" dirty="0">
                <a:ea typeface="宋体" panose="02010600030101010101" pitchFamily="2" charset="-122"/>
                <a:sym typeface="+mn-ea"/>
              </a:rPr>
              <a:t>import lightgbm as lgb</a:t>
            </a:r>
          </a:p>
          <a:p>
            <a:pPr>
              <a:lnSpc>
                <a:spcPct val="150000"/>
              </a:lnSpc>
            </a:pPr>
            <a:r>
              <a:rPr lang="zh-CN" sz="1600" dirty="0">
                <a:ea typeface="宋体" panose="02010600030101010101" pitchFamily="2" charset="-122"/>
                <a:sym typeface="+mn-ea"/>
              </a:rPr>
              <a:t>官方文档：http://lightgbm.readthedocs.io/en/latest/Python-Intro.html</a:t>
            </a:r>
          </a:p>
          <a:p>
            <a:pPr marL="0" indent="0">
              <a:lnSpc>
                <a:spcPct val="150000"/>
              </a:lnSpc>
              <a:buNone/>
            </a:pPr>
            <a:r>
              <a:rPr lang="zh-CN" sz="1600" dirty="0">
                <a:ea typeface="宋体" panose="02010600030101010101" pitchFamily="2" charset="-122"/>
                <a:sym typeface="+mn-ea"/>
              </a:rPr>
              <a:t>参数：</a:t>
            </a:r>
          </a:p>
          <a:p>
            <a:pPr>
              <a:lnSpc>
                <a:spcPct val="150000"/>
              </a:lnSpc>
            </a:pPr>
            <a:r>
              <a:rPr lang="zh-CN" sz="1600" dirty="0">
                <a:ea typeface="宋体" panose="02010600030101010101" pitchFamily="2" charset="-122"/>
                <a:sym typeface="+mn-ea"/>
              </a:rPr>
              <a:t>boosting_type，训练方式，</a:t>
            </a:r>
            <a:r>
              <a:rPr lang="en-US" altLang="zh-CN" sz="1600" dirty="0">
                <a:ea typeface="宋体" panose="02010600030101010101" pitchFamily="2" charset="-122"/>
                <a:sym typeface="+mn-ea"/>
              </a:rPr>
              <a:t>gbdt</a:t>
            </a:r>
            <a:endParaRPr lang="zh-CN" sz="1600" dirty="0">
              <a:ea typeface="宋体" panose="02010600030101010101" pitchFamily="2" charset="-122"/>
              <a:sym typeface="+mn-ea"/>
            </a:endParaRPr>
          </a:p>
          <a:p>
            <a:pPr>
              <a:lnSpc>
                <a:spcPct val="150000"/>
              </a:lnSpc>
            </a:pPr>
            <a:r>
              <a:rPr lang="zh-CN" sz="1600" dirty="0">
                <a:ea typeface="宋体" panose="02010600030101010101" pitchFamily="2" charset="-122"/>
                <a:sym typeface="+mn-ea"/>
              </a:rPr>
              <a:t>objective，目标函数，可以是</a:t>
            </a:r>
            <a:r>
              <a:rPr lang="en-US" altLang="zh-CN" sz="1600" dirty="0">
                <a:ea typeface="宋体" panose="02010600030101010101" pitchFamily="2" charset="-122"/>
                <a:sym typeface="+mn-ea"/>
              </a:rPr>
              <a:t>binary</a:t>
            </a:r>
            <a:r>
              <a:rPr lang="zh-CN" altLang="zh-CN" sz="1600" dirty="0">
                <a:ea typeface="宋体" panose="02010600030101010101" pitchFamily="2" charset="-122"/>
                <a:sym typeface="+mn-ea"/>
              </a:rPr>
              <a:t>，regression</a:t>
            </a:r>
          </a:p>
          <a:p>
            <a:pPr>
              <a:lnSpc>
                <a:spcPct val="150000"/>
              </a:lnSpc>
            </a:pPr>
            <a:r>
              <a:rPr lang="zh-CN" sz="1600" dirty="0">
                <a:ea typeface="宋体" panose="02010600030101010101" pitchFamily="2" charset="-122"/>
                <a:sym typeface="+mn-ea"/>
              </a:rPr>
              <a:t>metric，评估指标，可以选择</a:t>
            </a:r>
            <a:r>
              <a:rPr lang="en-US" altLang="zh-CN" sz="1600" dirty="0">
                <a:ea typeface="宋体" panose="02010600030101010101" pitchFamily="2" charset="-122"/>
                <a:sym typeface="+mn-ea"/>
              </a:rPr>
              <a:t>auc, </a:t>
            </a:r>
            <a:r>
              <a:rPr lang="zh-CN" sz="1600" dirty="0">
                <a:ea typeface="宋体" panose="02010600030101010101" pitchFamily="2" charset="-122"/>
                <a:sym typeface="+mn-ea"/>
              </a:rPr>
              <a:t>mae，mse，binary_logloss，multi_logloss</a:t>
            </a:r>
            <a:endParaRPr lang="zh-CN" altLang="zh-CN" sz="1600" dirty="0">
              <a:ea typeface="宋体" panose="02010600030101010101" pitchFamily="2" charset="-122"/>
              <a:sym typeface="+mn-ea"/>
            </a:endParaRPr>
          </a:p>
          <a:p>
            <a:pPr>
              <a:lnSpc>
                <a:spcPct val="150000"/>
              </a:lnSpc>
            </a:pPr>
            <a:r>
              <a:rPr lang="zh-CN" sz="1600" dirty="0">
                <a:ea typeface="宋体" panose="02010600030101010101" pitchFamily="2" charset="-122"/>
                <a:sym typeface="+mn-ea"/>
              </a:rPr>
              <a:t>max_depth，树的最大深度，当模型过拟合时，可以降低 max_depth</a:t>
            </a:r>
          </a:p>
          <a:p>
            <a:pPr>
              <a:lnSpc>
                <a:spcPct val="150000"/>
              </a:lnSpc>
            </a:pPr>
            <a:r>
              <a:rPr lang="zh-CN" sz="1600" dirty="0">
                <a:ea typeface="宋体" panose="02010600030101010101" pitchFamily="2" charset="-122"/>
                <a:sym typeface="+mn-ea"/>
              </a:rPr>
              <a:t>min_data_in_leaf，叶子节点最小记录数，默认20</a:t>
            </a:r>
          </a:p>
          <a:p>
            <a:pPr>
              <a:lnSpc>
                <a:spcPct val="150000"/>
              </a:lnSpc>
            </a:pPr>
            <a:endParaRPr lang="zh-CN" altLang="en-US" sz="1600" dirty="0">
              <a:ea typeface="宋体" panose="02010600030101010101" pitchFamily="2" charset="-122"/>
              <a:sym typeface="+mn-ea"/>
            </a:endParaRPr>
          </a:p>
          <a:p>
            <a:pPr>
              <a:lnSpc>
                <a:spcPct val="150000"/>
              </a:lnSpc>
            </a:pPr>
            <a:endParaRPr sz="1600" dirty="0">
              <a:ea typeface="宋体" panose="02010600030101010101" pitchFamily="2" charset="-122"/>
              <a:sym typeface="+mn-ea"/>
            </a:endParaRPr>
          </a:p>
        </p:txBody>
      </p:sp>
      <p:sp>
        <p:nvSpPr>
          <p:cNvPr id="2" name="文本框 1"/>
          <p:cNvSpPr txBox="1"/>
          <p:nvPr/>
        </p:nvSpPr>
        <p:spPr>
          <a:xfrm>
            <a:off x="6203950" y="3284220"/>
            <a:ext cx="5955030" cy="341376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t" forceAA="0">
            <a:spAutoFit/>
          </a:bodyPr>
          <a:lstStyle/>
          <a:p>
            <a:pPr>
              <a:lnSpc>
                <a:spcPct val="150000"/>
              </a:lnSpc>
            </a:pPr>
            <a:r>
              <a:rPr lang="zh-CN" sz="1600" dirty="0">
                <a:ea typeface="宋体" panose="02010600030101010101" pitchFamily="2" charset="-122"/>
                <a:sym typeface="+mn-ea"/>
              </a:rPr>
              <a:t>Bagging参数：bagging_fraction+bagging_freq（需要同时设置）</a:t>
            </a:r>
          </a:p>
          <a:p>
            <a:pPr marL="285750" indent="-285750">
              <a:lnSpc>
                <a:spcPct val="150000"/>
              </a:lnSpc>
              <a:buFont typeface="Arial" panose="020B0604020202020204" pitchFamily="34" charset="0"/>
              <a:buChar char="•"/>
            </a:pPr>
            <a:r>
              <a:rPr lang="zh-CN" sz="1600" dirty="0">
                <a:ea typeface="宋体" panose="02010600030101010101" pitchFamily="2" charset="-122"/>
                <a:sym typeface="+mn-ea"/>
              </a:rPr>
              <a:t>bagging_fraction，每次迭代时用的数据比例，用于加快训练速度和减小过拟合</a:t>
            </a:r>
          </a:p>
          <a:p>
            <a:pPr marL="285750" indent="-285750">
              <a:lnSpc>
                <a:spcPct val="150000"/>
              </a:lnSpc>
              <a:buFont typeface="Arial" panose="020B0604020202020204" pitchFamily="34" charset="0"/>
              <a:buChar char="•"/>
            </a:pPr>
            <a:r>
              <a:rPr lang="zh-CN" sz="1600" dirty="0">
                <a:ea typeface="宋体" panose="02010600030101010101" pitchFamily="2" charset="-122"/>
                <a:sym typeface="+mn-ea"/>
              </a:rPr>
              <a:t>bagging_freq：bagging的次数。默认为0，表示禁用bagging，非零值表示执行k次bagging，可以设置为</a:t>
            </a:r>
            <a:r>
              <a:rPr lang="en-US" altLang="zh-CN" sz="1600" dirty="0">
                <a:ea typeface="宋体" panose="02010600030101010101" pitchFamily="2" charset="-122"/>
                <a:sym typeface="+mn-ea"/>
              </a:rPr>
              <a:t>3-5</a:t>
            </a:r>
            <a:endParaRPr lang="zh-CN" sz="1600" dirty="0">
              <a:ea typeface="宋体" panose="02010600030101010101" pitchFamily="2" charset="-122"/>
              <a:sym typeface="+mn-ea"/>
            </a:endParaRPr>
          </a:p>
          <a:p>
            <a:pPr marL="285750" indent="-285750">
              <a:lnSpc>
                <a:spcPct val="150000"/>
              </a:lnSpc>
              <a:buFont typeface="Arial" panose="020B0604020202020204" pitchFamily="34" charset="0"/>
              <a:buChar char="•"/>
            </a:pPr>
            <a:r>
              <a:rPr lang="zh-CN" sz="1600" dirty="0">
                <a:ea typeface="宋体" panose="02010600030101010101" pitchFamily="2" charset="-122"/>
                <a:sym typeface="+mn-ea"/>
              </a:rPr>
              <a:t>feature_fraction，设置在每次迭代中使用特征的比例，例如为0.8时，意味着在每次迭代中随机选择80％的参数来建树</a:t>
            </a:r>
          </a:p>
          <a:p>
            <a:pPr marL="285750" indent="-285750">
              <a:lnSpc>
                <a:spcPct val="150000"/>
              </a:lnSpc>
              <a:buFont typeface="Arial" panose="020B0604020202020204" pitchFamily="34" charset="0"/>
              <a:buChar char="•"/>
            </a:pPr>
            <a:r>
              <a:rPr lang="zh-CN" sz="1600" dirty="0">
                <a:ea typeface="宋体" panose="02010600030101010101" pitchFamily="2" charset="-122"/>
                <a:sym typeface="+mn-ea"/>
              </a:rPr>
              <a:t>early_stopping_round，如果一次验证数据的一个度量在最近的</a:t>
            </a:r>
            <a:r>
              <a:rPr lang="en-US" altLang="zh-CN" sz="1600" dirty="0">
                <a:ea typeface="宋体" panose="02010600030101010101" pitchFamily="2" charset="-122"/>
                <a:sym typeface="+mn-ea"/>
              </a:rPr>
              <a:t>round</a:t>
            </a:r>
            <a:r>
              <a:rPr lang="zh-CN" sz="1600" dirty="0">
                <a:ea typeface="宋体" panose="02010600030101010101" pitchFamily="2" charset="-122"/>
                <a:sym typeface="+mn-ea"/>
              </a:rPr>
              <a:t>中没有提高，模型将停止训练</a:t>
            </a:r>
            <a:endParaRPr kumimoji="0" lang="zh-CN" altLang="en-US" sz="1600" b="0" i="0" u="none" strike="noStrike" cap="none" spc="0" normalizeH="0" baseline="0">
              <a:ln>
                <a:noFill/>
              </a:ln>
              <a:solidFill>
                <a:srgbClr val="000000"/>
              </a:solidFill>
              <a:effectLst/>
              <a:uFillTx/>
              <a:latin typeface="+mn-lt"/>
              <a:ea typeface="+mn-ea"/>
              <a:cs typeface="+mn-cs"/>
              <a:sym typeface="Calibri" panose="020F0502020204030204"/>
            </a:endParaRPr>
          </a:p>
        </p:txBody>
      </p:sp>
    </p:spTree>
    <p:custDataLst>
      <p:tags r:id="rId1"/>
    </p:custDataLst>
  </p:cSld>
  <p:clrMapOvr>
    <a:masterClrMapping/>
  </p:clrMapOvr>
  <p:transition spd="med"/>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fontScale="90000"/>
          </a:bodyPr>
          <a:lstStyle>
            <a:lvl1pPr>
              <a:defRPr>
                <a:solidFill>
                  <a:srgbClr val="C00000"/>
                </a:solidFill>
              </a:defRPr>
            </a:lvl1pPr>
          </a:lstStyle>
          <a:p>
            <a:r>
              <a:rPr lang="en-US" dirty="0">
                <a:ea typeface="宋体" panose="02010600030101010101" pitchFamily="2" charset="-122"/>
                <a:sym typeface="+mn-ea"/>
              </a:rPr>
              <a:t>LightGBM</a:t>
            </a:r>
            <a:r>
              <a:rPr lang="zh-CN" altLang="en-US" dirty="0">
                <a:ea typeface="宋体" panose="02010600030101010101" pitchFamily="2" charset="-122"/>
                <a:sym typeface="+mn-ea"/>
              </a:rPr>
              <a:t>工具</a:t>
            </a:r>
            <a:endParaRPr lang="en-US" altLang="zh-CN" dirty="0">
              <a:ea typeface="宋体" panose="02010600030101010101" pitchFamily="2" charset="-122"/>
              <a:sym typeface="+mn-ea"/>
            </a:endParaRPr>
          </a:p>
        </p:txBody>
      </p:sp>
      <p:sp>
        <p:nvSpPr>
          <p:cNvPr id="131" name="Content Placeholder 2"/>
          <p:cNvSpPr txBox="1">
            <a:spLocks noGrp="1"/>
          </p:cNvSpPr>
          <p:nvPr/>
        </p:nvSpPr>
        <p:spPr>
          <a:xfrm>
            <a:off x="598805" y="1452245"/>
            <a:ext cx="9202420"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zh-CN" sz="1600" dirty="0">
                <a:ea typeface="宋体" panose="02010600030101010101" pitchFamily="2" charset="-122"/>
                <a:sym typeface="+mn-ea"/>
              </a:rPr>
              <a:t>参数：</a:t>
            </a:r>
          </a:p>
          <a:p>
            <a:pPr>
              <a:lnSpc>
                <a:spcPct val="150000"/>
              </a:lnSpc>
            </a:pPr>
            <a:r>
              <a:rPr lang="en-US" altLang="zh-CN" sz="1600" dirty="0">
                <a:ea typeface="宋体" panose="02010600030101010101" pitchFamily="2" charset="-122"/>
                <a:sym typeface="+mn-ea"/>
              </a:rPr>
              <a:t>l</a:t>
            </a:r>
            <a:r>
              <a:rPr lang="zh-CN" sz="1600" dirty="0">
                <a:ea typeface="宋体" panose="02010600030101010101" pitchFamily="2" charset="-122"/>
                <a:sym typeface="+mn-ea"/>
              </a:rPr>
              <a:t>ambda，正则化项，范围为0～1</a:t>
            </a:r>
          </a:p>
          <a:p>
            <a:pPr>
              <a:lnSpc>
                <a:spcPct val="150000"/>
              </a:lnSpc>
            </a:pPr>
            <a:r>
              <a:rPr lang="zh-CN" sz="1600" dirty="0">
                <a:ea typeface="宋体" panose="02010600030101010101" pitchFamily="2" charset="-122"/>
                <a:sym typeface="+mn-ea"/>
              </a:rPr>
              <a:t>min_gain_to_split，描述分裂的最小 gain，控制树的有用的分裂</a:t>
            </a:r>
          </a:p>
          <a:p>
            <a:pPr>
              <a:lnSpc>
                <a:spcPct val="150000"/>
              </a:lnSpc>
            </a:pPr>
            <a:r>
              <a:rPr lang="zh-CN" sz="1600" dirty="0">
                <a:ea typeface="宋体" panose="02010600030101010101" pitchFamily="2" charset="-122"/>
                <a:sym typeface="+mn-ea"/>
              </a:rPr>
              <a:t>max_cat_group，在 group 边界上找到分割点，当类别数量很多时，找分割点很容易过拟合时</a:t>
            </a:r>
          </a:p>
          <a:p>
            <a:pPr>
              <a:lnSpc>
                <a:spcPct val="150000"/>
              </a:lnSpc>
            </a:pPr>
            <a:r>
              <a:rPr lang="zh-CN" sz="1600" dirty="0">
                <a:ea typeface="宋体" panose="02010600030101010101" pitchFamily="2" charset="-122"/>
                <a:sym typeface="+mn-ea"/>
              </a:rPr>
              <a:t>num_boost_round，迭代次数，通常 100+</a:t>
            </a:r>
          </a:p>
          <a:p>
            <a:pPr>
              <a:lnSpc>
                <a:spcPct val="150000"/>
              </a:lnSpc>
            </a:pPr>
            <a:r>
              <a:rPr lang="zh-CN" sz="1600" dirty="0">
                <a:ea typeface="宋体" panose="02010600030101010101" pitchFamily="2" charset="-122"/>
                <a:sym typeface="+mn-ea"/>
              </a:rPr>
              <a:t>num_leaves，默认 31</a:t>
            </a:r>
          </a:p>
          <a:p>
            <a:pPr>
              <a:lnSpc>
                <a:spcPct val="150000"/>
              </a:lnSpc>
            </a:pPr>
            <a:r>
              <a:rPr lang="zh-CN" sz="1600" dirty="0">
                <a:ea typeface="宋体" panose="02010600030101010101" pitchFamily="2" charset="-122"/>
                <a:sym typeface="+mn-ea"/>
              </a:rPr>
              <a:t>device，指定cpu 或者 gpu</a:t>
            </a:r>
          </a:p>
          <a:p>
            <a:pPr>
              <a:lnSpc>
                <a:spcPct val="150000"/>
              </a:lnSpc>
            </a:pPr>
            <a:r>
              <a:rPr lang="zh-CN" sz="1600" dirty="0">
                <a:ea typeface="宋体" panose="02010600030101010101" pitchFamily="2" charset="-122"/>
                <a:sym typeface="+mn-ea"/>
              </a:rPr>
              <a:t>max_bin，表示 feature 将存入的 bin 的最大数量</a:t>
            </a:r>
          </a:p>
          <a:p>
            <a:pPr>
              <a:lnSpc>
                <a:spcPct val="150000"/>
              </a:lnSpc>
            </a:pPr>
            <a:r>
              <a:rPr lang="zh-CN" sz="1600" dirty="0">
                <a:ea typeface="宋体" panose="02010600030101010101" pitchFamily="2" charset="-122"/>
                <a:sym typeface="+mn-ea"/>
              </a:rPr>
              <a:t>categorical_feature，如果 categorical_features = 0,1,2， 则列 0，1，2是 categorical 变量</a:t>
            </a:r>
          </a:p>
          <a:p>
            <a:pPr>
              <a:lnSpc>
                <a:spcPct val="150000"/>
              </a:lnSpc>
            </a:pPr>
            <a:r>
              <a:rPr lang="zh-CN" sz="1600" dirty="0">
                <a:ea typeface="宋体" panose="02010600030101010101" pitchFamily="2" charset="-122"/>
                <a:sym typeface="+mn-ea"/>
              </a:rPr>
              <a:t>ignore_column，与 categorical_features 类似，只不过不是将特定的列视为categorical，而是完全忽略</a:t>
            </a:r>
          </a:p>
          <a:p>
            <a:pPr>
              <a:lnSpc>
                <a:spcPct val="150000"/>
              </a:lnSpc>
            </a:pPr>
            <a:endParaRPr lang="zh-CN" sz="1600" dirty="0">
              <a:ea typeface="宋体" panose="02010600030101010101" pitchFamily="2" charset="-122"/>
              <a:sym typeface="+mn-ea"/>
            </a:endParaRPr>
          </a:p>
          <a:p>
            <a:pPr>
              <a:lnSpc>
                <a:spcPct val="150000"/>
              </a:lnSpc>
            </a:pPr>
            <a:endParaRPr lang="zh-CN" altLang="en-US" sz="1600" dirty="0">
              <a:ea typeface="宋体" panose="02010600030101010101" pitchFamily="2" charset="-122"/>
              <a:sym typeface="+mn-ea"/>
            </a:endParaRPr>
          </a:p>
          <a:p>
            <a:pPr>
              <a:lnSpc>
                <a:spcPct val="150000"/>
              </a:lnSpc>
            </a:pPr>
            <a:endParaRPr lang="zh-CN" altLang="en-US" sz="1600" dirty="0">
              <a:ea typeface="宋体" panose="02010600030101010101" pitchFamily="2" charset="-122"/>
              <a:sym typeface="+mn-ea"/>
            </a:endParaRPr>
          </a:p>
          <a:p>
            <a:pPr>
              <a:lnSpc>
                <a:spcPct val="150000"/>
              </a:lnSpc>
            </a:pPr>
            <a:endParaRPr sz="1600" dirty="0">
              <a:ea typeface="宋体" panose="02010600030101010101" pitchFamily="2" charset="-122"/>
              <a:sym typeface="+mn-ea"/>
            </a:endParaRPr>
          </a:p>
        </p:txBody>
      </p:sp>
    </p:spTree>
    <p:custDataLst>
      <p:tags r:id="rId1"/>
    </p:custDataLst>
  </p:cSld>
  <p:clrMapOvr>
    <a:masterClrMapping/>
  </p:clrMapOvr>
  <p:transition spd="med"/>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fontScale="90000"/>
          </a:bodyPr>
          <a:lstStyle>
            <a:lvl1pPr>
              <a:defRPr>
                <a:solidFill>
                  <a:srgbClr val="C00000"/>
                </a:solidFill>
              </a:defRPr>
            </a:lvl1pPr>
          </a:lstStyle>
          <a:p>
            <a:r>
              <a:rPr lang="en-US" dirty="0">
                <a:ea typeface="宋体" panose="02010600030101010101" pitchFamily="2" charset="-122"/>
                <a:sym typeface="+mn-ea"/>
              </a:rPr>
              <a:t>LightGBM</a:t>
            </a:r>
            <a:r>
              <a:rPr lang="zh-CN" altLang="en-US" dirty="0">
                <a:ea typeface="宋体" panose="02010600030101010101" pitchFamily="2" charset="-122"/>
                <a:sym typeface="+mn-ea"/>
              </a:rPr>
              <a:t>工具</a:t>
            </a:r>
            <a:endParaRPr lang="en-US" altLang="zh-CN" dirty="0">
              <a:ea typeface="宋体" panose="02010600030101010101" pitchFamily="2" charset="-122"/>
              <a:sym typeface="+mn-ea"/>
            </a:endParaRPr>
          </a:p>
        </p:txBody>
      </p:sp>
      <p:sp>
        <p:nvSpPr>
          <p:cNvPr id="131" name="Content Placeholder 2"/>
          <p:cNvSpPr txBox="1">
            <a:spLocks noGrp="1"/>
          </p:cNvSpPr>
          <p:nvPr/>
        </p:nvSpPr>
        <p:spPr>
          <a:xfrm>
            <a:off x="598805" y="1490345"/>
            <a:ext cx="7085965"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00000"/>
              </a:lnSpc>
              <a:spcAft>
                <a:spcPts val="500"/>
              </a:spcAft>
              <a:buNone/>
            </a:pPr>
            <a:r>
              <a:rPr sz="1400" dirty="0">
                <a:ea typeface="宋体" panose="02010600030101010101" pitchFamily="2" charset="-122"/>
                <a:sym typeface="+mn-ea"/>
              </a:rPr>
              <a:t>param = {'boosting_type':'gbdt',</a:t>
            </a:r>
          </a:p>
          <a:p>
            <a:pPr marL="0" indent="0">
              <a:lnSpc>
                <a:spcPct val="100000"/>
              </a:lnSpc>
              <a:spcAft>
                <a:spcPts val="500"/>
              </a:spcAft>
              <a:buNone/>
            </a:pPr>
            <a:r>
              <a:rPr sz="1400" dirty="0">
                <a:ea typeface="宋体" panose="02010600030101010101" pitchFamily="2" charset="-122"/>
                <a:sym typeface="+mn-ea"/>
              </a:rPr>
              <a:t>                         'objective' : 'binary', #</a:t>
            </a:r>
            <a:r>
              <a:rPr lang="zh-CN" sz="1400" dirty="0">
                <a:ea typeface="宋体" panose="02010600030101010101" pitchFamily="2" charset="-122"/>
                <a:sym typeface="+mn-ea"/>
              </a:rPr>
              <a:t>任务类型</a:t>
            </a:r>
            <a:endParaRPr sz="1400" dirty="0">
              <a:ea typeface="宋体" panose="02010600030101010101" pitchFamily="2" charset="-122"/>
              <a:sym typeface="+mn-ea"/>
            </a:endParaRPr>
          </a:p>
          <a:p>
            <a:pPr marL="0" indent="0">
              <a:lnSpc>
                <a:spcPct val="100000"/>
              </a:lnSpc>
              <a:spcAft>
                <a:spcPts val="500"/>
              </a:spcAft>
              <a:buNone/>
            </a:pPr>
            <a:r>
              <a:rPr sz="1400" dirty="0">
                <a:ea typeface="宋体" panose="02010600030101010101" pitchFamily="2" charset="-122"/>
                <a:sym typeface="+mn-ea"/>
              </a:rPr>
              <a:t>                         'metric' : 'auc', </a:t>
            </a:r>
            <a:r>
              <a:rPr lang="en-US" sz="1400" dirty="0">
                <a:ea typeface="宋体" panose="02010600030101010101" pitchFamily="2" charset="-122"/>
                <a:sym typeface="+mn-ea"/>
              </a:rPr>
              <a:t>#</a:t>
            </a:r>
            <a:r>
              <a:rPr lang="zh-CN" altLang="en-US" sz="1400" dirty="0">
                <a:ea typeface="宋体" panose="02010600030101010101" pitchFamily="2" charset="-122"/>
                <a:sym typeface="+mn-ea"/>
              </a:rPr>
              <a:t>评估指标</a:t>
            </a:r>
            <a:endParaRPr sz="1400" dirty="0">
              <a:ea typeface="宋体" panose="02010600030101010101" pitchFamily="2" charset="-122"/>
              <a:sym typeface="+mn-ea"/>
            </a:endParaRPr>
          </a:p>
          <a:p>
            <a:pPr marL="0" indent="0">
              <a:lnSpc>
                <a:spcPct val="100000"/>
              </a:lnSpc>
              <a:spcAft>
                <a:spcPts val="500"/>
              </a:spcAft>
              <a:buNone/>
            </a:pPr>
            <a:r>
              <a:rPr sz="1400" dirty="0">
                <a:ea typeface="宋体" panose="02010600030101010101" pitchFamily="2" charset="-122"/>
                <a:sym typeface="+mn-ea"/>
              </a:rPr>
              <a:t>                         'learning_rate' : 0.01, </a:t>
            </a:r>
            <a:r>
              <a:rPr lang="en-US" sz="1400" dirty="0">
                <a:ea typeface="宋体" panose="02010600030101010101" pitchFamily="2" charset="-122"/>
                <a:sym typeface="+mn-ea"/>
              </a:rPr>
              <a:t>#</a:t>
            </a:r>
            <a:r>
              <a:rPr lang="zh-CN" altLang="en-US" sz="1400" dirty="0">
                <a:ea typeface="宋体" panose="02010600030101010101" pitchFamily="2" charset="-122"/>
                <a:sym typeface="+mn-ea"/>
              </a:rPr>
              <a:t>学习率</a:t>
            </a:r>
            <a:endParaRPr sz="1400" dirty="0">
              <a:ea typeface="宋体" panose="02010600030101010101" pitchFamily="2" charset="-122"/>
              <a:sym typeface="+mn-ea"/>
            </a:endParaRPr>
          </a:p>
          <a:p>
            <a:pPr marL="0" indent="0">
              <a:lnSpc>
                <a:spcPct val="100000"/>
              </a:lnSpc>
              <a:spcAft>
                <a:spcPts val="500"/>
              </a:spcAft>
              <a:buNone/>
            </a:pPr>
            <a:r>
              <a:rPr sz="1400" dirty="0">
                <a:ea typeface="宋体" panose="02010600030101010101" pitchFamily="2" charset="-122"/>
                <a:sym typeface="+mn-ea"/>
              </a:rPr>
              <a:t>                         'max_depth' : 15, </a:t>
            </a:r>
            <a:r>
              <a:rPr lang="en-US" sz="1400" dirty="0">
                <a:ea typeface="宋体" panose="02010600030101010101" pitchFamily="2" charset="-122"/>
                <a:sym typeface="+mn-ea"/>
              </a:rPr>
              <a:t>#</a:t>
            </a:r>
            <a:r>
              <a:rPr lang="zh-CN" altLang="en-US" sz="1400" dirty="0">
                <a:ea typeface="宋体" panose="02010600030101010101" pitchFamily="2" charset="-122"/>
                <a:sym typeface="+mn-ea"/>
              </a:rPr>
              <a:t>树的最大深度</a:t>
            </a:r>
            <a:endParaRPr sz="1400" dirty="0">
              <a:ea typeface="宋体" panose="02010600030101010101" pitchFamily="2" charset="-122"/>
              <a:sym typeface="+mn-ea"/>
            </a:endParaRPr>
          </a:p>
          <a:p>
            <a:pPr marL="0" indent="0">
              <a:lnSpc>
                <a:spcPct val="100000"/>
              </a:lnSpc>
              <a:spcAft>
                <a:spcPts val="500"/>
              </a:spcAft>
              <a:buNone/>
            </a:pPr>
            <a:r>
              <a:rPr sz="1400" dirty="0">
                <a:ea typeface="宋体" panose="02010600030101010101" pitchFamily="2" charset="-122"/>
                <a:sym typeface="+mn-ea"/>
              </a:rPr>
              <a:t>                         'feature_fraction':0.8, </a:t>
            </a:r>
            <a:r>
              <a:rPr lang="en-US" sz="1400" dirty="0">
                <a:ea typeface="宋体" panose="02010600030101010101" pitchFamily="2" charset="-122"/>
                <a:sym typeface="+mn-ea"/>
              </a:rPr>
              <a:t>#</a:t>
            </a:r>
            <a:r>
              <a:rPr lang="zh-CN" sz="1400" dirty="0">
                <a:ea typeface="宋体" panose="02010600030101010101" pitchFamily="2" charset="-122"/>
                <a:sym typeface="+mn-ea"/>
              </a:rPr>
              <a:t>设置在每次迭代中使用特征的比例</a:t>
            </a:r>
            <a:endParaRPr sz="1400" dirty="0">
              <a:ea typeface="宋体" panose="02010600030101010101" pitchFamily="2" charset="-122"/>
              <a:sym typeface="+mn-ea"/>
            </a:endParaRPr>
          </a:p>
          <a:p>
            <a:pPr marL="0" indent="0">
              <a:lnSpc>
                <a:spcPct val="100000"/>
              </a:lnSpc>
              <a:spcAft>
                <a:spcPts val="500"/>
              </a:spcAft>
              <a:buNone/>
            </a:pPr>
            <a:r>
              <a:rPr sz="1400" dirty="0">
                <a:ea typeface="宋体" panose="02010600030101010101" pitchFamily="2" charset="-122"/>
                <a:sym typeface="+mn-ea"/>
              </a:rPr>
              <a:t>                         'bagging_fraction': 0.9, </a:t>
            </a:r>
            <a:r>
              <a:rPr lang="en-US" sz="1400" dirty="0">
                <a:ea typeface="宋体" panose="02010600030101010101" pitchFamily="2" charset="-122"/>
                <a:sym typeface="+mn-ea"/>
              </a:rPr>
              <a:t>#样本采样比例</a:t>
            </a:r>
          </a:p>
          <a:p>
            <a:pPr marL="0" indent="0">
              <a:lnSpc>
                <a:spcPct val="100000"/>
              </a:lnSpc>
              <a:spcAft>
                <a:spcPts val="500"/>
              </a:spcAft>
              <a:buNone/>
            </a:pPr>
            <a:r>
              <a:rPr sz="1400" dirty="0">
                <a:ea typeface="宋体" panose="02010600030101010101" pitchFamily="2" charset="-122"/>
                <a:sym typeface="+mn-ea"/>
              </a:rPr>
              <a:t>                         'bagging_freq': 8, </a:t>
            </a:r>
            <a:r>
              <a:rPr lang="en-US" sz="1400" dirty="0">
                <a:ea typeface="宋体" panose="02010600030101010101" pitchFamily="2" charset="-122"/>
                <a:sym typeface="+mn-ea"/>
              </a:rPr>
              <a:t>#</a:t>
            </a:r>
            <a:r>
              <a:rPr lang="zh-CN" sz="1400" dirty="0">
                <a:ea typeface="宋体" panose="02010600030101010101" pitchFamily="2" charset="-122"/>
                <a:sym typeface="+mn-ea"/>
              </a:rPr>
              <a:t>bagging的次数</a:t>
            </a:r>
            <a:endParaRPr sz="1400" dirty="0">
              <a:ea typeface="宋体" panose="02010600030101010101" pitchFamily="2" charset="-122"/>
              <a:sym typeface="+mn-ea"/>
            </a:endParaRPr>
          </a:p>
          <a:p>
            <a:pPr marL="0" indent="0">
              <a:lnSpc>
                <a:spcPct val="100000"/>
              </a:lnSpc>
              <a:spcAft>
                <a:spcPts val="500"/>
              </a:spcAft>
              <a:buNone/>
            </a:pPr>
            <a:r>
              <a:rPr sz="1400" dirty="0">
                <a:ea typeface="宋体" panose="02010600030101010101" pitchFamily="2" charset="-122"/>
                <a:sym typeface="+mn-ea"/>
              </a:rPr>
              <a:t>                         'lambda_l1': 0.6, </a:t>
            </a:r>
            <a:r>
              <a:rPr lang="en-US" sz="1400" dirty="0">
                <a:ea typeface="宋体" panose="02010600030101010101" pitchFamily="2" charset="-122"/>
                <a:sym typeface="+mn-ea"/>
              </a:rPr>
              <a:t>#L1</a:t>
            </a:r>
            <a:r>
              <a:rPr lang="zh-CN" altLang="en-US" sz="1400" dirty="0">
                <a:ea typeface="宋体" panose="02010600030101010101" pitchFamily="2" charset="-122"/>
                <a:sym typeface="+mn-ea"/>
              </a:rPr>
              <a:t>正则</a:t>
            </a:r>
            <a:endParaRPr sz="1400" dirty="0">
              <a:ea typeface="宋体" panose="02010600030101010101" pitchFamily="2" charset="-122"/>
              <a:sym typeface="+mn-ea"/>
            </a:endParaRPr>
          </a:p>
          <a:p>
            <a:pPr marL="0" indent="0">
              <a:lnSpc>
                <a:spcPct val="100000"/>
              </a:lnSpc>
              <a:spcAft>
                <a:spcPts val="500"/>
              </a:spcAft>
              <a:buNone/>
            </a:pPr>
            <a:r>
              <a:rPr sz="1400" dirty="0">
                <a:ea typeface="宋体" panose="02010600030101010101" pitchFamily="2" charset="-122"/>
                <a:sym typeface="+mn-ea"/>
              </a:rPr>
              <a:t>                         'lambda_l2': 0, </a:t>
            </a:r>
            <a:r>
              <a:rPr lang="en-US" sz="1400" dirty="0">
                <a:ea typeface="宋体" panose="02010600030101010101" pitchFamily="2" charset="-122"/>
                <a:sym typeface="+mn-ea"/>
              </a:rPr>
              <a:t>#L2</a:t>
            </a:r>
            <a:r>
              <a:rPr lang="zh-CN" altLang="en-US" sz="1400" dirty="0">
                <a:ea typeface="宋体" panose="02010600030101010101" pitchFamily="2" charset="-122"/>
                <a:sym typeface="+mn-ea"/>
              </a:rPr>
              <a:t>正则</a:t>
            </a:r>
            <a:endParaRPr sz="1400" dirty="0">
              <a:ea typeface="宋体" panose="02010600030101010101" pitchFamily="2" charset="-122"/>
              <a:sym typeface="+mn-ea"/>
            </a:endParaRPr>
          </a:p>
          <a:p>
            <a:pPr marL="0" indent="0">
              <a:lnSpc>
                <a:spcPct val="100000"/>
              </a:lnSpc>
              <a:spcAft>
                <a:spcPts val="500"/>
              </a:spcAft>
              <a:buNone/>
            </a:pPr>
            <a:r>
              <a:rPr sz="1400" dirty="0">
                <a:ea typeface="宋体" panose="02010600030101010101" pitchFamily="2" charset="-122"/>
                <a:sym typeface="+mn-ea"/>
              </a:rPr>
              <a:t>        }</a:t>
            </a:r>
          </a:p>
          <a:p>
            <a:pPr marL="0" indent="0">
              <a:lnSpc>
                <a:spcPct val="100000"/>
              </a:lnSpc>
              <a:spcAft>
                <a:spcPts val="500"/>
              </a:spcAft>
              <a:buNone/>
            </a:pPr>
            <a:endParaRPr sz="1400" dirty="0">
              <a:ea typeface="宋体" panose="02010600030101010101" pitchFamily="2" charset="-122"/>
              <a:sym typeface="+mn-ea"/>
            </a:endParaRPr>
          </a:p>
        </p:txBody>
      </p:sp>
      <p:sp>
        <p:nvSpPr>
          <p:cNvPr id="6" name="Content Placeholder 2"/>
          <p:cNvSpPr txBox="1">
            <a:spLocks noGrp="1"/>
          </p:cNvSpPr>
          <p:nvPr/>
        </p:nvSpPr>
        <p:spPr>
          <a:xfrm>
            <a:off x="352425" y="1012190"/>
            <a:ext cx="3730625" cy="532765"/>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en-US" altLang="zh-CN" sz="1600" dirty="0">
                <a:solidFill>
                  <a:srgbClr val="FF0000"/>
                </a:solidFill>
                <a:ea typeface="宋体" panose="02010600030101010101" pitchFamily="2" charset="-122"/>
                <a:sym typeface="+mn-ea"/>
              </a:rPr>
              <a:t>Step3</a:t>
            </a:r>
            <a:r>
              <a:rPr lang="zh-CN" altLang="zh-CN" sz="1600" dirty="0">
                <a:solidFill>
                  <a:srgbClr val="FF0000"/>
                </a:solidFill>
                <a:ea typeface="宋体" panose="02010600030101010101" pitchFamily="2" charset="-122"/>
                <a:sym typeface="+mn-ea"/>
              </a:rPr>
              <a:t>，模型参数配置</a:t>
            </a:r>
            <a:endParaRPr lang="zh-CN" altLang="en-US" sz="1600" dirty="0">
              <a:solidFill>
                <a:srgbClr val="FF0000"/>
              </a:solidFill>
              <a:ea typeface="宋体" panose="02010600030101010101" pitchFamily="2" charset="-122"/>
              <a:sym typeface="+mn-ea"/>
            </a:endParaRPr>
          </a:p>
        </p:txBody>
      </p:sp>
    </p:spTree>
    <p:custDataLst>
      <p:tags r:id="rId1"/>
    </p:custDataLst>
  </p:cSld>
  <p:clrMapOvr>
    <a:masterClrMapping/>
  </p:clrMapOvr>
  <p:transition spd="med"/>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fontScale="90000"/>
          </a:bodyPr>
          <a:lstStyle>
            <a:lvl1pPr>
              <a:defRPr>
                <a:solidFill>
                  <a:srgbClr val="C00000"/>
                </a:solidFill>
              </a:defRPr>
            </a:lvl1pPr>
          </a:lstStyle>
          <a:p>
            <a:r>
              <a:rPr lang="en-US" dirty="0">
                <a:ea typeface="宋体" panose="02010600030101010101" pitchFamily="2" charset="-122"/>
                <a:sym typeface="+mn-ea"/>
              </a:rPr>
              <a:t>LightGBM</a:t>
            </a:r>
            <a:r>
              <a:rPr lang="zh-CN" altLang="en-US" dirty="0">
                <a:ea typeface="宋体" panose="02010600030101010101" pitchFamily="2" charset="-122"/>
                <a:sym typeface="+mn-ea"/>
              </a:rPr>
              <a:t>工具</a:t>
            </a:r>
            <a:endParaRPr lang="en-US" altLang="zh-CN" dirty="0">
              <a:ea typeface="宋体" panose="02010600030101010101" pitchFamily="2" charset="-122"/>
              <a:sym typeface="+mn-ea"/>
            </a:endParaRPr>
          </a:p>
        </p:txBody>
      </p:sp>
      <p:sp>
        <p:nvSpPr>
          <p:cNvPr id="131" name="Content Placeholder 2"/>
          <p:cNvSpPr txBox="1">
            <a:spLocks noGrp="1"/>
          </p:cNvSpPr>
          <p:nvPr/>
        </p:nvSpPr>
        <p:spPr>
          <a:xfrm>
            <a:off x="598805" y="1490345"/>
            <a:ext cx="7085965"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00000"/>
              </a:lnSpc>
              <a:spcAft>
                <a:spcPts val="500"/>
              </a:spcAft>
              <a:buNone/>
            </a:pPr>
            <a:endParaRPr sz="1400" dirty="0">
              <a:ea typeface="宋体" panose="02010600030101010101" pitchFamily="2" charset="-122"/>
              <a:sym typeface="+mn-ea"/>
            </a:endParaRPr>
          </a:p>
          <a:p>
            <a:pPr marL="0" indent="0">
              <a:lnSpc>
                <a:spcPct val="100000"/>
              </a:lnSpc>
              <a:spcAft>
                <a:spcPts val="500"/>
              </a:spcAft>
              <a:buNone/>
            </a:pPr>
            <a:r>
              <a:rPr sz="1400" dirty="0">
                <a:ea typeface="宋体" panose="02010600030101010101" pitchFamily="2" charset="-122"/>
                <a:sym typeface="+mn-ea"/>
              </a:rPr>
              <a:t>X_train, X_valid, y_train, y_valid = train_test_split(train.drop('Attrition',axis=1), train['Attrition'], test_size=0.2, random_state=42)</a:t>
            </a:r>
          </a:p>
          <a:p>
            <a:pPr marL="0" indent="0">
              <a:lnSpc>
                <a:spcPct val="100000"/>
              </a:lnSpc>
              <a:spcAft>
                <a:spcPts val="500"/>
              </a:spcAft>
              <a:buNone/>
            </a:pPr>
            <a:r>
              <a:rPr sz="1400" dirty="0">
                <a:ea typeface="宋体" panose="02010600030101010101" pitchFamily="2" charset="-122"/>
                <a:sym typeface="+mn-ea"/>
              </a:rPr>
              <a:t>trn_data = lgb.Dataset(X_train, label=y_train)</a:t>
            </a:r>
          </a:p>
          <a:p>
            <a:pPr marL="0" indent="0">
              <a:lnSpc>
                <a:spcPct val="100000"/>
              </a:lnSpc>
              <a:spcAft>
                <a:spcPts val="500"/>
              </a:spcAft>
              <a:buNone/>
            </a:pPr>
            <a:r>
              <a:rPr sz="1400" dirty="0">
                <a:ea typeface="宋体" panose="02010600030101010101" pitchFamily="2" charset="-122"/>
                <a:sym typeface="+mn-ea"/>
              </a:rPr>
              <a:t>val_data = lgb.Dataset(X_valid, label=y_valid)</a:t>
            </a:r>
          </a:p>
          <a:p>
            <a:pPr marL="0" indent="0">
              <a:lnSpc>
                <a:spcPct val="100000"/>
              </a:lnSpc>
              <a:spcAft>
                <a:spcPts val="500"/>
              </a:spcAft>
              <a:buNone/>
            </a:pPr>
            <a:r>
              <a:rPr sz="1400" dirty="0">
                <a:ea typeface="宋体" panose="02010600030101010101" pitchFamily="2" charset="-122"/>
                <a:sym typeface="+mn-ea"/>
              </a:rPr>
              <a:t>model = lgb.train(param,train_data,valid_sets=[train_data,valid_data],num_boost_round = 10000 ,early_stopping_rounds=200,verbose_eval=25, categorical_feature=attr)</a:t>
            </a:r>
          </a:p>
          <a:p>
            <a:pPr marL="0" indent="0">
              <a:lnSpc>
                <a:spcPct val="100000"/>
              </a:lnSpc>
              <a:spcAft>
                <a:spcPts val="500"/>
              </a:spcAft>
              <a:buNone/>
            </a:pPr>
            <a:r>
              <a:rPr sz="1400" dirty="0">
                <a:ea typeface="宋体" panose="02010600030101010101" pitchFamily="2" charset="-122"/>
                <a:sym typeface="+mn-ea"/>
              </a:rPr>
              <a:t>predict=model.predict(test)</a:t>
            </a:r>
          </a:p>
          <a:p>
            <a:pPr marL="0" indent="0">
              <a:lnSpc>
                <a:spcPct val="100000"/>
              </a:lnSpc>
              <a:spcAft>
                <a:spcPts val="500"/>
              </a:spcAft>
              <a:buNone/>
            </a:pPr>
            <a:r>
              <a:rPr sz="1400" dirty="0">
                <a:ea typeface="宋体" panose="02010600030101010101" pitchFamily="2" charset="-122"/>
                <a:sym typeface="+mn-ea"/>
              </a:rPr>
              <a:t>test['Attrition']=predict</a:t>
            </a:r>
          </a:p>
          <a:p>
            <a:pPr marL="0" indent="0">
              <a:lnSpc>
                <a:spcPct val="100000"/>
              </a:lnSpc>
              <a:spcAft>
                <a:spcPts val="500"/>
              </a:spcAft>
              <a:buNone/>
            </a:pPr>
            <a:r>
              <a:rPr sz="1400" dirty="0">
                <a:ea typeface="宋体" panose="02010600030101010101" pitchFamily="2" charset="-122"/>
                <a:sym typeface="+mn-ea"/>
              </a:rPr>
              <a:t># 转化为二分类输出</a:t>
            </a:r>
          </a:p>
          <a:p>
            <a:pPr marL="0" indent="0">
              <a:lnSpc>
                <a:spcPct val="100000"/>
              </a:lnSpc>
              <a:spcAft>
                <a:spcPts val="500"/>
              </a:spcAft>
              <a:buNone/>
            </a:pPr>
            <a:r>
              <a:rPr sz="1400" dirty="0">
                <a:ea typeface="宋体" panose="02010600030101010101" pitchFamily="2" charset="-122"/>
                <a:sym typeface="+mn-ea"/>
              </a:rPr>
              <a:t>test['Attrition']=test['Attrition'].map(lambda x:1 if x&gt;=0.5 else 0)</a:t>
            </a:r>
          </a:p>
          <a:p>
            <a:pPr marL="0" indent="0">
              <a:lnSpc>
                <a:spcPct val="100000"/>
              </a:lnSpc>
              <a:spcAft>
                <a:spcPts val="500"/>
              </a:spcAft>
              <a:buNone/>
            </a:pPr>
            <a:r>
              <a:rPr sz="1400" dirty="0">
                <a:ea typeface="宋体" panose="02010600030101010101" pitchFamily="2" charset="-122"/>
                <a:sym typeface="+mn-ea"/>
              </a:rPr>
              <a:t>test[['Attrition']].to_csv('submit_lgb.csv')</a:t>
            </a:r>
          </a:p>
        </p:txBody>
      </p:sp>
      <p:sp>
        <p:nvSpPr>
          <p:cNvPr id="6" name="Content Placeholder 2"/>
          <p:cNvSpPr txBox="1">
            <a:spLocks noGrp="1"/>
          </p:cNvSpPr>
          <p:nvPr/>
        </p:nvSpPr>
        <p:spPr>
          <a:xfrm>
            <a:off x="352425" y="1212215"/>
            <a:ext cx="3730625" cy="532765"/>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en-US" altLang="zh-CN" sz="1600" dirty="0">
                <a:solidFill>
                  <a:srgbClr val="FF0000"/>
                </a:solidFill>
                <a:ea typeface="宋体" panose="02010600030101010101" pitchFamily="2" charset="-122"/>
                <a:sym typeface="+mn-ea"/>
              </a:rPr>
              <a:t>Step4</a:t>
            </a:r>
            <a:r>
              <a:rPr lang="zh-CN" altLang="zh-CN" sz="1600" dirty="0">
                <a:solidFill>
                  <a:srgbClr val="FF0000"/>
                </a:solidFill>
                <a:ea typeface="宋体" panose="02010600030101010101" pitchFamily="2" charset="-122"/>
                <a:sym typeface="+mn-ea"/>
              </a:rPr>
              <a:t>，模型训练，得出预测结果</a:t>
            </a:r>
            <a:endParaRPr lang="zh-CN" altLang="en-US" sz="1600" dirty="0">
              <a:solidFill>
                <a:srgbClr val="FF0000"/>
              </a:solidFill>
              <a:ea typeface="宋体" panose="02010600030101010101" pitchFamily="2" charset="-122"/>
              <a:sym typeface="+mn-ea"/>
            </a:endParaRPr>
          </a:p>
        </p:txBody>
      </p:sp>
      <p:pic>
        <p:nvPicPr>
          <p:cNvPr id="2" name="图片 1"/>
          <p:cNvPicPr>
            <a:picLocks noChangeAspect="1"/>
          </p:cNvPicPr>
          <p:nvPr/>
        </p:nvPicPr>
        <p:blipFill>
          <a:blip r:embed="rId4"/>
          <a:stretch>
            <a:fillRect/>
          </a:stretch>
        </p:blipFill>
        <p:spPr>
          <a:xfrm>
            <a:off x="9055735" y="1187450"/>
            <a:ext cx="1390650" cy="5181600"/>
          </a:xfrm>
          <a:prstGeom prst="rect">
            <a:avLst/>
          </a:prstGeom>
        </p:spPr>
      </p:pic>
      <p:sp>
        <p:nvSpPr>
          <p:cNvPr id="3" name="右箭头 2"/>
          <p:cNvSpPr/>
          <p:nvPr/>
        </p:nvSpPr>
        <p:spPr>
          <a:xfrm>
            <a:off x="8081645" y="3640455"/>
            <a:ext cx="421005" cy="274955"/>
          </a:xfrm>
          <a:prstGeom prst="rightArrow">
            <a:avLst/>
          </a:prstGeom>
          <a:solidFill>
            <a:srgbClr val="FFFFFF"/>
          </a:solidFill>
          <a:ln w="12700" cap="flat">
            <a:solidFill>
              <a:schemeClr val="accent1"/>
            </a:solidFill>
            <a:prstDash val="solid"/>
            <a:miter lim="8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ctr" forceAA="0">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n-lt"/>
              <a:ea typeface="+mn-ea"/>
              <a:cs typeface="+mn-cs"/>
              <a:sym typeface="Calibri" panose="020F0502020204030204"/>
            </a:endParaRPr>
          </a:p>
        </p:txBody>
      </p:sp>
    </p:spTree>
    <p:custDataLst>
      <p:tags r:id="rId1"/>
    </p:custData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fontScale="90000"/>
          </a:bodyPr>
          <a:lstStyle>
            <a:lvl1pPr>
              <a:defRPr>
                <a:solidFill>
                  <a:srgbClr val="C00000"/>
                </a:solidFill>
              </a:defRPr>
            </a:lvl1pPr>
          </a:lstStyle>
          <a:p>
            <a:r>
              <a:rPr lang="zh-CN" altLang="en-US" dirty="0">
                <a:ea typeface="宋体" panose="02010600030101010101" pitchFamily="2" charset="-122"/>
                <a:sym typeface="+mn-ea"/>
              </a:rPr>
              <a:t>Project A：员工离职预测</a:t>
            </a:r>
            <a:endParaRPr lang="en-US" altLang="zh-CN" dirty="0">
              <a:ea typeface="宋体" panose="02010600030101010101" pitchFamily="2" charset="-122"/>
              <a:sym typeface="+mn-ea"/>
            </a:endParaRPr>
          </a:p>
        </p:txBody>
      </p:sp>
      <p:sp>
        <p:nvSpPr>
          <p:cNvPr id="131" name="Content Placeholder 2"/>
          <p:cNvSpPr txBox="1">
            <a:spLocks noGrp="1"/>
          </p:cNvSpPr>
          <p:nvPr/>
        </p:nvSpPr>
        <p:spPr>
          <a:xfrm>
            <a:off x="384810" y="1325880"/>
            <a:ext cx="6188710"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zh-CN" sz="1800" dirty="0">
                <a:ea typeface="宋体" panose="02010600030101010101" pitchFamily="2" charset="-122"/>
                <a:sym typeface="+mn-ea"/>
              </a:rPr>
              <a:t>数据表字段：</a:t>
            </a:r>
            <a:endParaRPr sz="1800" dirty="0">
              <a:ea typeface="宋体" panose="02010600030101010101" pitchFamily="2" charset="-122"/>
              <a:sym typeface="+mn-ea"/>
            </a:endParaRPr>
          </a:p>
          <a:p>
            <a:pPr>
              <a:lnSpc>
                <a:spcPct val="150000"/>
              </a:lnSpc>
            </a:pPr>
            <a:endParaRPr sz="1800" dirty="0">
              <a:ea typeface="宋体" panose="02010600030101010101" pitchFamily="2" charset="-122"/>
              <a:sym typeface="+mn-ea"/>
            </a:endParaRPr>
          </a:p>
        </p:txBody>
      </p:sp>
      <p:graphicFrame>
        <p:nvGraphicFramePr>
          <p:cNvPr id="2" name="表格 1"/>
          <p:cNvGraphicFramePr/>
          <p:nvPr>
            <p:custDataLst>
              <p:tags r:id="rId2"/>
            </p:custDataLst>
          </p:nvPr>
        </p:nvGraphicFramePr>
        <p:xfrm>
          <a:off x="494665" y="1885315"/>
          <a:ext cx="7178040" cy="4933315"/>
        </p:xfrm>
        <a:graphic>
          <a:graphicData uri="http://schemas.openxmlformats.org/drawingml/2006/table">
            <a:tbl>
              <a:tblPr firstRow="1" bandRow="1">
                <a:tableStyleId>{5C22544A-7EE6-4342-B048-85BDC9FD1C3A}</a:tableStyleId>
              </a:tblPr>
              <a:tblGrid>
                <a:gridCol w="2375535">
                  <a:extLst>
                    <a:ext uri="{9D8B030D-6E8A-4147-A177-3AD203B41FA5}">
                      <a16:colId xmlns:a16="http://schemas.microsoft.com/office/drawing/2014/main" val="20000"/>
                    </a:ext>
                  </a:extLst>
                </a:gridCol>
                <a:gridCol w="4802505">
                  <a:extLst>
                    <a:ext uri="{9D8B030D-6E8A-4147-A177-3AD203B41FA5}">
                      <a16:colId xmlns:a16="http://schemas.microsoft.com/office/drawing/2014/main" val="20001"/>
                    </a:ext>
                  </a:extLst>
                </a:gridCol>
              </a:tblGrid>
              <a:tr h="273685">
                <a:tc>
                  <a:txBody>
                    <a:bodyPr/>
                    <a:lstStyle/>
                    <a:p>
                      <a:pPr algn="l">
                        <a:buNone/>
                      </a:pPr>
                      <a:r>
                        <a:rPr lang="zh-CN" sz="1400" b="1">
                          <a:solidFill>
                            <a:srgbClr val="FFFFFF"/>
                          </a:solidFill>
                          <a:latin typeface="宋体" panose="02010600030101010101" pitchFamily="2" charset="-122"/>
                          <a:ea typeface="宋体" panose="02010600030101010101" pitchFamily="2" charset="-122"/>
                        </a:rPr>
                        <a:t>字段</a:t>
                      </a:r>
                      <a:endParaRPr lang="zh-CN" altLang="en-US" sz="1400" b="1">
                        <a:solidFill>
                          <a:srgbClr val="FFFFFF"/>
                        </a:solidFill>
                        <a:latin typeface="宋体" panose="02010600030101010101" pitchFamily="2" charset="-122"/>
                        <a:ea typeface="宋体" panose="02010600030101010101" pitchFamily="2" charset="-122"/>
                      </a:endParaRPr>
                    </a:p>
                  </a:txBody>
                  <a:tcPr marL="12700" marR="12700" marT="12700">
                    <a:lnL>
                      <a:noFill/>
                    </a:lnL>
                    <a:lnR w="19050">
                      <a:solidFill>
                        <a:srgbClr val="FFFFFF"/>
                      </a:solidFill>
                      <a:prstDash val="solid"/>
                    </a:lnR>
                    <a:lnT>
                      <a:noFill/>
                    </a:lnT>
                    <a:lnB>
                      <a:noFill/>
                    </a:lnB>
                    <a:lnTlToBr>
                      <a:noFill/>
                    </a:lnTlToBr>
                    <a:lnBlToTr>
                      <a:noFill/>
                    </a:lnBlToTr>
                    <a:solidFill>
                      <a:srgbClr val="404040"/>
                    </a:solidFill>
                  </a:tcPr>
                </a:tc>
                <a:tc>
                  <a:txBody>
                    <a:bodyPr/>
                    <a:lstStyle/>
                    <a:p>
                      <a:pPr algn="l">
                        <a:buNone/>
                      </a:pPr>
                      <a:r>
                        <a:rPr lang="zh-CN" sz="1400" b="1">
                          <a:solidFill>
                            <a:srgbClr val="FFFFFF"/>
                          </a:solidFill>
                          <a:latin typeface="宋体" panose="02010600030101010101" pitchFamily="2" charset="-122"/>
                          <a:ea typeface="宋体" panose="02010600030101010101" pitchFamily="2" charset="-122"/>
                        </a:rPr>
                        <a:t>定义</a:t>
                      </a:r>
                      <a:endParaRPr lang="zh-CN" altLang="en-US" sz="1400" b="1">
                        <a:solidFill>
                          <a:srgbClr val="FFFFFF"/>
                        </a:solidFill>
                        <a:latin typeface="宋体" panose="02010600030101010101" pitchFamily="2" charset="-122"/>
                        <a:ea typeface="宋体" panose="02010600030101010101" pitchFamily="2" charset="-122"/>
                      </a:endParaRPr>
                    </a:p>
                  </a:txBody>
                  <a:tcPr marL="12700" marR="12700" marT="12700">
                    <a:lnL w="19050">
                      <a:solidFill>
                        <a:srgbClr val="FFFFFF"/>
                      </a:solidFill>
                      <a:prstDash val="solid"/>
                    </a:lnL>
                    <a:lnR>
                      <a:noFill/>
                    </a:lnR>
                    <a:lnT>
                      <a:noFill/>
                    </a:lnT>
                    <a:lnB>
                      <a:noFill/>
                    </a:lnB>
                    <a:lnTlToBr>
                      <a:noFill/>
                    </a:lnTlToBr>
                    <a:lnBlToTr>
                      <a:noFill/>
                    </a:lnBlToTr>
                    <a:solidFill>
                      <a:srgbClr val="E34D4D"/>
                    </a:solidFill>
                  </a:tcPr>
                </a:tc>
                <a:extLst>
                  <a:ext uri="{0D108BD9-81ED-4DB2-BD59-A6C34878D82A}">
                    <a16:rowId xmlns:a16="http://schemas.microsoft.com/office/drawing/2014/main" val="10000"/>
                  </a:ext>
                </a:extLst>
              </a:tr>
              <a:tr h="273685">
                <a:tc>
                  <a:txBody>
                    <a:bodyPr/>
                    <a:lstStyle/>
                    <a:p>
                      <a:pPr algn="l">
                        <a:buNone/>
                      </a:pPr>
                      <a:r>
                        <a:rPr lang="en-US" sz="1400">
                          <a:solidFill>
                            <a:srgbClr val="404040"/>
                          </a:solidFill>
                          <a:latin typeface="Arial" panose="020B0604020202020204" charset="-122"/>
                        </a:rPr>
                        <a:t>PerformanceRating</a:t>
                      </a:r>
                      <a:endParaRPr lang="en-US" altLang="en-US" sz="1400">
                        <a:solidFill>
                          <a:srgbClr val="404040"/>
                        </a:solidFill>
                        <a:latin typeface="Arial" panose="020B0604020202020204" charset="-122"/>
                      </a:endParaRPr>
                    </a:p>
                  </a:txBody>
                  <a:tcPr marL="12700" marR="12700" marT="12700">
                    <a:lnL>
                      <a:noFill/>
                    </a:lnL>
                    <a:lnR w="19050">
                      <a:solidFill>
                        <a:srgbClr val="FFFFFF"/>
                      </a:solidFill>
                      <a:prstDash val="solid"/>
                    </a:lnR>
                    <a:lnT>
                      <a:noFill/>
                    </a:lnT>
                    <a:lnB>
                      <a:noFill/>
                    </a:lnB>
                    <a:lnTlToBr>
                      <a:noFill/>
                    </a:lnTlToBr>
                    <a:lnBlToTr>
                      <a:noFill/>
                    </a:lnBlToTr>
                    <a:solidFill>
                      <a:srgbClr val="FFFFFF"/>
                    </a:solidFill>
                  </a:tcPr>
                </a:tc>
                <a:tc>
                  <a:txBody>
                    <a:bodyPr/>
                    <a:lstStyle/>
                    <a:p>
                      <a:pPr algn="l">
                        <a:buNone/>
                      </a:pPr>
                      <a:r>
                        <a:rPr lang="zh-CN" sz="1400">
                          <a:solidFill>
                            <a:srgbClr val="404040"/>
                          </a:solidFill>
                          <a:latin typeface="Arial" panose="020B0604020202020204" pitchFamily="34" charset="0"/>
                          <a:ea typeface="Arial" panose="020B0604020202020204" charset="-122"/>
                        </a:rPr>
                        <a:t>绩效评估</a:t>
                      </a:r>
                      <a:endParaRPr lang="zh-CN" altLang="en-US" sz="1400">
                        <a:solidFill>
                          <a:srgbClr val="404040"/>
                        </a:solidFill>
                        <a:latin typeface="Arial" panose="020B0604020202020204" pitchFamily="34" charset="0"/>
                        <a:ea typeface="Arial" panose="020B0604020202020204" charset="-122"/>
                      </a:endParaRPr>
                    </a:p>
                  </a:txBody>
                  <a:tcPr marL="12700" marR="12700" marT="12700">
                    <a:lnL w="19050">
                      <a:solidFill>
                        <a:srgbClr val="FFFFFF"/>
                      </a:solidFill>
                      <a:prstDash val="solid"/>
                    </a:lnL>
                    <a:lnR>
                      <a:noFill/>
                    </a:lnR>
                    <a:lnT>
                      <a:noFill/>
                    </a:lnT>
                    <a:lnB>
                      <a:noFill/>
                    </a:lnB>
                    <a:lnTlToBr>
                      <a:noFill/>
                    </a:lnTlToBr>
                    <a:lnBlToTr>
                      <a:noFill/>
                    </a:lnBlToTr>
                    <a:solidFill>
                      <a:srgbClr val="FFFFFF"/>
                    </a:solidFill>
                  </a:tcPr>
                </a:tc>
                <a:extLst>
                  <a:ext uri="{0D108BD9-81ED-4DB2-BD59-A6C34878D82A}">
                    <a16:rowId xmlns:a16="http://schemas.microsoft.com/office/drawing/2014/main" val="10001"/>
                  </a:ext>
                </a:extLst>
              </a:tr>
              <a:tr h="488950">
                <a:tc>
                  <a:txBody>
                    <a:bodyPr/>
                    <a:lstStyle/>
                    <a:p>
                      <a:pPr algn="l">
                        <a:buNone/>
                      </a:pPr>
                      <a:r>
                        <a:rPr lang="en-US" sz="1400">
                          <a:solidFill>
                            <a:srgbClr val="404040"/>
                          </a:solidFill>
                          <a:latin typeface="Arial" panose="020B0604020202020204" charset="-122"/>
                        </a:rPr>
                        <a:t>RelationshipSatisfaction</a:t>
                      </a:r>
                      <a:endParaRPr lang="en-US" altLang="en-US" sz="1400">
                        <a:solidFill>
                          <a:srgbClr val="404040"/>
                        </a:solidFill>
                        <a:latin typeface="Arial" panose="020B0604020202020204" charset="-122"/>
                      </a:endParaRPr>
                    </a:p>
                  </a:txBody>
                  <a:tcPr marL="12700" marR="12700" marT="12700">
                    <a:lnL>
                      <a:noFill/>
                    </a:lnL>
                    <a:lnR w="19050">
                      <a:solidFill>
                        <a:srgbClr val="FFFFFF"/>
                      </a:solidFill>
                      <a:prstDash val="solid"/>
                    </a:lnR>
                    <a:lnT>
                      <a:noFill/>
                    </a:lnT>
                    <a:lnB>
                      <a:noFill/>
                    </a:lnB>
                    <a:lnTlToBr>
                      <a:noFill/>
                    </a:lnTlToBr>
                    <a:lnBlToTr>
                      <a:noFill/>
                    </a:lnBlToTr>
                    <a:solidFill>
                      <a:srgbClr val="F2F2F2"/>
                    </a:solidFill>
                  </a:tcPr>
                </a:tc>
                <a:tc>
                  <a:txBody>
                    <a:bodyPr/>
                    <a:lstStyle/>
                    <a:p>
                      <a:pPr algn="l">
                        <a:buNone/>
                      </a:pPr>
                      <a:r>
                        <a:rPr lang="zh-CN" sz="1400">
                          <a:solidFill>
                            <a:srgbClr val="404040"/>
                          </a:solidFill>
                          <a:latin typeface="Arial" panose="020B0604020202020204" pitchFamily="34" charset="0"/>
                          <a:ea typeface="Arial" panose="020B0604020202020204" charset="-122"/>
                        </a:rPr>
                        <a:t>关系满意度，从1到4，1表示满意度最低，4表示满意度最高</a:t>
                      </a:r>
                      <a:endParaRPr lang="zh-CN" altLang="en-US" sz="1400">
                        <a:solidFill>
                          <a:srgbClr val="404040"/>
                        </a:solidFill>
                        <a:latin typeface="Arial" panose="020B0604020202020204" pitchFamily="34" charset="0"/>
                        <a:ea typeface="Arial" panose="020B0604020202020204" charset="-122"/>
                      </a:endParaRPr>
                    </a:p>
                  </a:txBody>
                  <a:tcPr marL="12700" marR="12700" marT="12700">
                    <a:lnL w="19050">
                      <a:solidFill>
                        <a:srgbClr val="FFFFFF"/>
                      </a:solidFill>
                      <a:prstDash val="solid"/>
                    </a:lnL>
                    <a:lnR>
                      <a:noFill/>
                    </a:lnR>
                    <a:lnT>
                      <a:noFill/>
                    </a:lnT>
                    <a:lnB>
                      <a:noFill/>
                    </a:lnB>
                    <a:lnTlToBr>
                      <a:noFill/>
                    </a:lnTlToBr>
                    <a:lnBlToTr>
                      <a:noFill/>
                    </a:lnBlToTr>
                    <a:solidFill>
                      <a:srgbClr val="F2F2F2"/>
                    </a:solidFill>
                  </a:tcPr>
                </a:tc>
                <a:extLst>
                  <a:ext uri="{0D108BD9-81ED-4DB2-BD59-A6C34878D82A}">
                    <a16:rowId xmlns:a16="http://schemas.microsoft.com/office/drawing/2014/main" val="10002"/>
                  </a:ext>
                </a:extLst>
              </a:tr>
              <a:tr h="414020">
                <a:tc>
                  <a:txBody>
                    <a:bodyPr/>
                    <a:lstStyle/>
                    <a:p>
                      <a:pPr algn="l">
                        <a:buNone/>
                      </a:pPr>
                      <a:r>
                        <a:rPr lang="en-US" sz="1400">
                          <a:solidFill>
                            <a:srgbClr val="404040"/>
                          </a:solidFill>
                          <a:latin typeface="Arial" panose="020B0604020202020204" charset="-122"/>
                        </a:rPr>
                        <a:t>StandardHours</a:t>
                      </a:r>
                      <a:endParaRPr lang="en-US" altLang="en-US" sz="1400">
                        <a:solidFill>
                          <a:srgbClr val="404040"/>
                        </a:solidFill>
                        <a:latin typeface="Arial" panose="020B0604020202020204" charset="-122"/>
                      </a:endParaRPr>
                    </a:p>
                  </a:txBody>
                  <a:tcPr marL="12700" marR="12700" marT="12700">
                    <a:lnL>
                      <a:noFill/>
                    </a:lnL>
                    <a:lnR w="19050">
                      <a:solidFill>
                        <a:srgbClr val="FFFFFF"/>
                      </a:solidFill>
                      <a:prstDash val="solid"/>
                    </a:lnR>
                    <a:lnT>
                      <a:noFill/>
                    </a:lnT>
                    <a:lnB>
                      <a:noFill/>
                    </a:lnB>
                    <a:lnTlToBr>
                      <a:noFill/>
                    </a:lnTlToBr>
                    <a:lnBlToTr>
                      <a:noFill/>
                    </a:lnBlToTr>
                    <a:solidFill>
                      <a:srgbClr val="FFFFFF"/>
                    </a:solidFill>
                  </a:tcPr>
                </a:tc>
                <a:tc>
                  <a:txBody>
                    <a:bodyPr/>
                    <a:lstStyle/>
                    <a:p>
                      <a:pPr algn="l">
                        <a:buNone/>
                      </a:pPr>
                      <a:r>
                        <a:rPr lang="zh-CN" sz="1400">
                          <a:solidFill>
                            <a:srgbClr val="404040"/>
                          </a:solidFill>
                          <a:latin typeface="Arial" panose="020B0604020202020204" pitchFamily="34" charset="0"/>
                          <a:ea typeface="Arial" panose="020B0604020202020204" charset="-122"/>
                        </a:rPr>
                        <a:t>标准工时</a:t>
                      </a:r>
                      <a:endParaRPr lang="zh-CN" altLang="en-US" sz="1400">
                        <a:solidFill>
                          <a:srgbClr val="404040"/>
                        </a:solidFill>
                        <a:latin typeface="Arial" panose="020B0604020202020204" pitchFamily="34" charset="0"/>
                        <a:ea typeface="Arial" panose="020B0604020202020204" charset="-122"/>
                      </a:endParaRPr>
                    </a:p>
                  </a:txBody>
                  <a:tcPr marL="12700" marR="12700" marT="12700">
                    <a:lnL w="19050">
                      <a:solidFill>
                        <a:srgbClr val="FFFFFF"/>
                      </a:solidFill>
                      <a:prstDash val="solid"/>
                    </a:lnL>
                    <a:lnR>
                      <a:noFill/>
                    </a:lnR>
                    <a:lnT>
                      <a:noFill/>
                    </a:lnT>
                    <a:lnB>
                      <a:noFill/>
                    </a:lnB>
                    <a:lnTlToBr>
                      <a:noFill/>
                    </a:lnTlToBr>
                    <a:lnBlToTr>
                      <a:noFill/>
                    </a:lnBlToTr>
                    <a:solidFill>
                      <a:srgbClr val="FFFFFF"/>
                    </a:solidFill>
                  </a:tcPr>
                </a:tc>
                <a:extLst>
                  <a:ext uri="{0D108BD9-81ED-4DB2-BD59-A6C34878D82A}">
                    <a16:rowId xmlns:a16="http://schemas.microsoft.com/office/drawing/2014/main" val="10003"/>
                  </a:ext>
                </a:extLst>
              </a:tr>
              <a:tr h="414655">
                <a:tc>
                  <a:txBody>
                    <a:bodyPr/>
                    <a:lstStyle/>
                    <a:p>
                      <a:pPr algn="l">
                        <a:buNone/>
                      </a:pPr>
                      <a:r>
                        <a:rPr lang="en-US" sz="1400">
                          <a:solidFill>
                            <a:srgbClr val="404040"/>
                          </a:solidFill>
                          <a:latin typeface="Arial" panose="020B0604020202020204" charset="-122"/>
                        </a:rPr>
                        <a:t>StockOptionLevel</a:t>
                      </a:r>
                      <a:endParaRPr lang="en-US" altLang="en-US" sz="1400">
                        <a:solidFill>
                          <a:srgbClr val="404040"/>
                        </a:solidFill>
                        <a:latin typeface="Arial" panose="020B0604020202020204" charset="-122"/>
                      </a:endParaRPr>
                    </a:p>
                  </a:txBody>
                  <a:tcPr marL="12700" marR="12700" marT="12700">
                    <a:lnL>
                      <a:noFill/>
                    </a:lnL>
                    <a:lnR w="19050">
                      <a:solidFill>
                        <a:srgbClr val="FFFFFF"/>
                      </a:solidFill>
                      <a:prstDash val="solid"/>
                    </a:lnR>
                    <a:lnT>
                      <a:noFill/>
                    </a:lnT>
                    <a:lnB>
                      <a:noFill/>
                    </a:lnB>
                    <a:lnTlToBr>
                      <a:noFill/>
                    </a:lnTlToBr>
                    <a:lnBlToTr>
                      <a:noFill/>
                    </a:lnBlToTr>
                    <a:solidFill>
                      <a:srgbClr val="F2F2F2"/>
                    </a:solidFill>
                  </a:tcPr>
                </a:tc>
                <a:tc>
                  <a:txBody>
                    <a:bodyPr/>
                    <a:lstStyle/>
                    <a:p>
                      <a:pPr algn="l">
                        <a:buNone/>
                      </a:pPr>
                      <a:r>
                        <a:rPr lang="zh-CN" sz="1400">
                          <a:solidFill>
                            <a:srgbClr val="404040"/>
                          </a:solidFill>
                          <a:latin typeface="Arial" panose="020B0604020202020204" pitchFamily="34" charset="0"/>
                          <a:ea typeface="Arial" panose="020B0604020202020204" charset="-122"/>
                        </a:rPr>
                        <a:t>股票期权水平</a:t>
                      </a:r>
                      <a:endParaRPr lang="zh-CN" altLang="en-US" sz="1400">
                        <a:solidFill>
                          <a:srgbClr val="404040"/>
                        </a:solidFill>
                        <a:latin typeface="Arial" panose="020B0604020202020204" pitchFamily="34" charset="0"/>
                        <a:ea typeface="Arial" panose="020B0604020202020204" charset="-122"/>
                      </a:endParaRPr>
                    </a:p>
                  </a:txBody>
                  <a:tcPr marL="12700" marR="12700" marT="12700">
                    <a:lnL w="19050">
                      <a:solidFill>
                        <a:srgbClr val="FFFFFF"/>
                      </a:solidFill>
                      <a:prstDash val="solid"/>
                    </a:lnL>
                    <a:lnR>
                      <a:noFill/>
                    </a:lnR>
                    <a:lnT>
                      <a:noFill/>
                    </a:lnT>
                    <a:lnB>
                      <a:noFill/>
                    </a:lnB>
                    <a:lnTlToBr>
                      <a:noFill/>
                    </a:lnTlToBr>
                    <a:lnBlToTr>
                      <a:noFill/>
                    </a:lnBlToTr>
                    <a:solidFill>
                      <a:srgbClr val="F2F2F2"/>
                    </a:solidFill>
                  </a:tcPr>
                </a:tc>
                <a:extLst>
                  <a:ext uri="{0D108BD9-81ED-4DB2-BD59-A6C34878D82A}">
                    <a16:rowId xmlns:a16="http://schemas.microsoft.com/office/drawing/2014/main" val="10004"/>
                  </a:ext>
                </a:extLst>
              </a:tr>
              <a:tr h="392430">
                <a:tc>
                  <a:txBody>
                    <a:bodyPr/>
                    <a:lstStyle/>
                    <a:p>
                      <a:pPr algn="l">
                        <a:buNone/>
                      </a:pPr>
                      <a:r>
                        <a:rPr lang="en-US" sz="1400">
                          <a:solidFill>
                            <a:srgbClr val="404040"/>
                          </a:solidFill>
                          <a:latin typeface="Arial" panose="020B0604020202020204" charset="-122"/>
                        </a:rPr>
                        <a:t>TotalWorkingYears</a:t>
                      </a:r>
                      <a:endParaRPr lang="en-US" altLang="en-US" sz="1400">
                        <a:solidFill>
                          <a:srgbClr val="404040"/>
                        </a:solidFill>
                        <a:latin typeface="Arial" panose="020B0604020202020204" charset="-122"/>
                      </a:endParaRPr>
                    </a:p>
                  </a:txBody>
                  <a:tcPr marL="12700" marR="12700" marT="12700">
                    <a:lnL>
                      <a:noFill/>
                    </a:lnL>
                    <a:lnR w="19050">
                      <a:solidFill>
                        <a:srgbClr val="FFFFFF"/>
                      </a:solidFill>
                      <a:prstDash val="solid"/>
                    </a:lnR>
                    <a:lnT>
                      <a:noFill/>
                    </a:lnT>
                    <a:lnB>
                      <a:noFill/>
                    </a:lnB>
                    <a:lnTlToBr>
                      <a:noFill/>
                    </a:lnTlToBr>
                    <a:lnBlToTr>
                      <a:noFill/>
                    </a:lnBlToTr>
                    <a:solidFill>
                      <a:srgbClr val="FFFFFF"/>
                    </a:solidFill>
                  </a:tcPr>
                </a:tc>
                <a:tc>
                  <a:txBody>
                    <a:bodyPr/>
                    <a:lstStyle/>
                    <a:p>
                      <a:pPr algn="l">
                        <a:buNone/>
                      </a:pPr>
                      <a:r>
                        <a:rPr lang="zh-CN" sz="1400">
                          <a:solidFill>
                            <a:srgbClr val="404040"/>
                          </a:solidFill>
                          <a:latin typeface="Arial" panose="020B0604020202020204" pitchFamily="34" charset="0"/>
                          <a:ea typeface="Arial" panose="020B0604020202020204" charset="-122"/>
                        </a:rPr>
                        <a:t>总工龄</a:t>
                      </a:r>
                      <a:endParaRPr lang="zh-CN" altLang="en-US" sz="1400">
                        <a:solidFill>
                          <a:srgbClr val="404040"/>
                        </a:solidFill>
                        <a:latin typeface="Arial" panose="020B0604020202020204" pitchFamily="34" charset="0"/>
                        <a:ea typeface="Arial" panose="020B0604020202020204" charset="-122"/>
                      </a:endParaRPr>
                    </a:p>
                  </a:txBody>
                  <a:tcPr marL="12700" marR="12700" marT="12700">
                    <a:lnL w="19050">
                      <a:solidFill>
                        <a:srgbClr val="FFFFFF"/>
                      </a:solidFill>
                      <a:prstDash val="solid"/>
                    </a:lnL>
                    <a:lnR>
                      <a:noFill/>
                    </a:lnR>
                    <a:lnT>
                      <a:noFill/>
                    </a:lnT>
                    <a:lnB>
                      <a:noFill/>
                    </a:lnB>
                    <a:lnTlToBr>
                      <a:noFill/>
                    </a:lnTlToBr>
                    <a:lnBlToTr>
                      <a:noFill/>
                    </a:lnBlToTr>
                    <a:solidFill>
                      <a:srgbClr val="FFFFFF"/>
                    </a:solidFill>
                  </a:tcPr>
                </a:tc>
                <a:extLst>
                  <a:ext uri="{0D108BD9-81ED-4DB2-BD59-A6C34878D82A}">
                    <a16:rowId xmlns:a16="http://schemas.microsoft.com/office/drawing/2014/main" val="10005"/>
                  </a:ext>
                </a:extLst>
              </a:tr>
              <a:tr h="488950">
                <a:tc>
                  <a:txBody>
                    <a:bodyPr/>
                    <a:lstStyle/>
                    <a:p>
                      <a:pPr algn="l">
                        <a:buNone/>
                      </a:pPr>
                      <a:r>
                        <a:rPr lang="en-US" sz="1400">
                          <a:solidFill>
                            <a:srgbClr val="404040"/>
                          </a:solidFill>
                          <a:latin typeface="Arial" panose="020B0604020202020204" charset="-122"/>
                        </a:rPr>
                        <a:t>TrainingTimesLastYear</a:t>
                      </a:r>
                      <a:endParaRPr lang="en-US" altLang="en-US" sz="1400">
                        <a:solidFill>
                          <a:srgbClr val="404040"/>
                        </a:solidFill>
                        <a:latin typeface="Arial" panose="020B0604020202020204" charset="-122"/>
                      </a:endParaRPr>
                    </a:p>
                  </a:txBody>
                  <a:tcPr marL="12700" marR="12700" marT="12700">
                    <a:lnL>
                      <a:noFill/>
                    </a:lnL>
                    <a:lnR w="19050">
                      <a:solidFill>
                        <a:srgbClr val="FFFFFF"/>
                      </a:solidFill>
                      <a:prstDash val="solid"/>
                    </a:lnR>
                    <a:lnT>
                      <a:noFill/>
                    </a:lnT>
                    <a:lnB>
                      <a:noFill/>
                    </a:lnB>
                    <a:lnTlToBr>
                      <a:noFill/>
                    </a:lnTlToBr>
                    <a:lnBlToTr>
                      <a:noFill/>
                    </a:lnBlToTr>
                    <a:solidFill>
                      <a:srgbClr val="F2F2F2"/>
                    </a:solidFill>
                  </a:tcPr>
                </a:tc>
                <a:tc>
                  <a:txBody>
                    <a:bodyPr/>
                    <a:lstStyle/>
                    <a:p>
                      <a:pPr algn="l">
                        <a:buNone/>
                      </a:pPr>
                      <a:r>
                        <a:rPr lang="zh-CN" sz="1400">
                          <a:solidFill>
                            <a:srgbClr val="404040"/>
                          </a:solidFill>
                          <a:latin typeface="Arial" panose="020B0604020202020204" pitchFamily="34" charset="0"/>
                          <a:ea typeface="Arial" panose="020B0604020202020204" charset="-122"/>
                        </a:rPr>
                        <a:t>上一年的培训时长，从0到6，0表示没有培训，6表示培训时间最长</a:t>
                      </a:r>
                      <a:endParaRPr lang="zh-CN" altLang="en-US" sz="1400">
                        <a:solidFill>
                          <a:srgbClr val="404040"/>
                        </a:solidFill>
                        <a:latin typeface="Arial" panose="020B0604020202020204" pitchFamily="34" charset="0"/>
                        <a:ea typeface="Arial" panose="020B0604020202020204" charset="-122"/>
                      </a:endParaRPr>
                    </a:p>
                  </a:txBody>
                  <a:tcPr marL="12700" marR="12700" marT="12700">
                    <a:lnL w="19050">
                      <a:solidFill>
                        <a:srgbClr val="FFFFFF"/>
                      </a:solidFill>
                      <a:prstDash val="solid"/>
                    </a:lnL>
                    <a:lnR>
                      <a:noFill/>
                    </a:lnR>
                    <a:lnT>
                      <a:noFill/>
                    </a:lnT>
                    <a:lnB>
                      <a:noFill/>
                    </a:lnB>
                    <a:lnTlToBr>
                      <a:noFill/>
                    </a:lnTlToBr>
                    <a:lnBlToTr>
                      <a:noFill/>
                    </a:lnBlToTr>
                    <a:solidFill>
                      <a:srgbClr val="F2F2F2"/>
                    </a:solidFill>
                  </a:tcPr>
                </a:tc>
                <a:extLst>
                  <a:ext uri="{0D108BD9-81ED-4DB2-BD59-A6C34878D82A}">
                    <a16:rowId xmlns:a16="http://schemas.microsoft.com/office/drawing/2014/main" val="10006"/>
                  </a:ext>
                </a:extLst>
              </a:tr>
              <a:tr h="520700">
                <a:tc>
                  <a:txBody>
                    <a:bodyPr/>
                    <a:lstStyle/>
                    <a:p>
                      <a:pPr algn="l">
                        <a:buNone/>
                      </a:pPr>
                      <a:r>
                        <a:rPr lang="en-US" sz="1400">
                          <a:solidFill>
                            <a:srgbClr val="404040"/>
                          </a:solidFill>
                          <a:latin typeface="Arial" panose="020B0604020202020204" charset="-122"/>
                        </a:rPr>
                        <a:t>WorkLifeBalance</a:t>
                      </a:r>
                      <a:endParaRPr lang="en-US" altLang="en-US" sz="1400">
                        <a:solidFill>
                          <a:srgbClr val="404040"/>
                        </a:solidFill>
                        <a:latin typeface="Arial" panose="020B0604020202020204" charset="-122"/>
                      </a:endParaRPr>
                    </a:p>
                  </a:txBody>
                  <a:tcPr marL="12700" marR="12700" marT="12700">
                    <a:lnL>
                      <a:noFill/>
                    </a:lnL>
                    <a:lnR w="19050">
                      <a:solidFill>
                        <a:srgbClr val="FFFFFF"/>
                      </a:solidFill>
                      <a:prstDash val="solid"/>
                    </a:lnR>
                    <a:lnT>
                      <a:noFill/>
                    </a:lnT>
                    <a:lnB>
                      <a:noFill/>
                    </a:lnB>
                    <a:lnTlToBr>
                      <a:noFill/>
                    </a:lnTlToBr>
                    <a:lnBlToTr>
                      <a:noFill/>
                    </a:lnBlToTr>
                    <a:solidFill>
                      <a:srgbClr val="FFFFFF"/>
                    </a:solidFill>
                  </a:tcPr>
                </a:tc>
                <a:tc>
                  <a:txBody>
                    <a:bodyPr/>
                    <a:lstStyle/>
                    <a:p>
                      <a:pPr algn="l">
                        <a:buNone/>
                      </a:pPr>
                      <a:r>
                        <a:rPr lang="zh-CN" sz="1400">
                          <a:solidFill>
                            <a:srgbClr val="404040"/>
                          </a:solidFill>
                          <a:latin typeface="Arial" panose="020B0604020202020204" pitchFamily="34" charset="0"/>
                          <a:ea typeface="Arial" panose="020B0604020202020204" charset="-122"/>
                        </a:rPr>
                        <a:t>工作与生活平衡程度，从1到4，1表示平衡程度最低，4表示平衡程度最高</a:t>
                      </a:r>
                      <a:endParaRPr lang="zh-CN" altLang="en-US" sz="1400">
                        <a:solidFill>
                          <a:srgbClr val="404040"/>
                        </a:solidFill>
                        <a:latin typeface="Arial" panose="020B0604020202020204" pitchFamily="34" charset="0"/>
                        <a:ea typeface="Arial" panose="020B0604020202020204" charset="-122"/>
                      </a:endParaRPr>
                    </a:p>
                  </a:txBody>
                  <a:tcPr marL="12700" marR="12700" marT="12700">
                    <a:lnL w="19050">
                      <a:solidFill>
                        <a:srgbClr val="FFFFFF"/>
                      </a:solidFill>
                      <a:prstDash val="solid"/>
                    </a:lnL>
                    <a:lnR>
                      <a:noFill/>
                    </a:lnR>
                    <a:lnT>
                      <a:noFill/>
                    </a:lnT>
                    <a:lnB>
                      <a:noFill/>
                    </a:lnB>
                    <a:lnTlToBr>
                      <a:noFill/>
                    </a:lnTlToBr>
                    <a:lnBlToTr>
                      <a:noFill/>
                    </a:lnBlToTr>
                    <a:solidFill>
                      <a:srgbClr val="FFFFFF"/>
                    </a:solidFill>
                  </a:tcPr>
                </a:tc>
                <a:extLst>
                  <a:ext uri="{0D108BD9-81ED-4DB2-BD59-A6C34878D82A}">
                    <a16:rowId xmlns:a16="http://schemas.microsoft.com/office/drawing/2014/main" val="10007"/>
                  </a:ext>
                </a:extLst>
              </a:tr>
              <a:tr h="273685">
                <a:tc>
                  <a:txBody>
                    <a:bodyPr/>
                    <a:lstStyle/>
                    <a:p>
                      <a:pPr algn="l">
                        <a:buNone/>
                      </a:pPr>
                      <a:r>
                        <a:rPr lang="en-US" sz="1400">
                          <a:solidFill>
                            <a:srgbClr val="404040"/>
                          </a:solidFill>
                          <a:latin typeface="Arial" panose="020B0604020202020204" charset="-122"/>
                        </a:rPr>
                        <a:t>YearsAtCompany</a:t>
                      </a:r>
                      <a:endParaRPr lang="en-US" altLang="en-US" sz="1400">
                        <a:solidFill>
                          <a:srgbClr val="404040"/>
                        </a:solidFill>
                        <a:latin typeface="Arial" panose="020B0604020202020204" charset="-122"/>
                      </a:endParaRPr>
                    </a:p>
                  </a:txBody>
                  <a:tcPr marL="12700" marR="12700" marT="12700">
                    <a:lnL>
                      <a:noFill/>
                    </a:lnL>
                    <a:lnR w="19050">
                      <a:solidFill>
                        <a:srgbClr val="FFFFFF"/>
                      </a:solidFill>
                      <a:prstDash val="solid"/>
                    </a:lnR>
                    <a:lnT>
                      <a:noFill/>
                    </a:lnT>
                    <a:lnB>
                      <a:noFill/>
                    </a:lnB>
                    <a:lnTlToBr>
                      <a:noFill/>
                    </a:lnTlToBr>
                    <a:lnBlToTr>
                      <a:noFill/>
                    </a:lnBlToTr>
                    <a:solidFill>
                      <a:srgbClr val="F2F2F2"/>
                    </a:solidFill>
                  </a:tcPr>
                </a:tc>
                <a:tc>
                  <a:txBody>
                    <a:bodyPr/>
                    <a:lstStyle/>
                    <a:p>
                      <a:pPr algn="l">
                        <a:buNone/>
                      </a:pPr>
                      <a:r>
                        <a:rPr lang="zh-CN" sz="1400">
                          <a:solidFill>
                            <a:srgbClr val="404040"/>
                          </a:solidFill>
                          <a:latin typeface="Arial" panose="020B0604020202020204" pitchFamily="34" charset="0"/>
                          <a:ea typeface="Arial" panose="020B0604020202020204" charset="-122"/>
                        </a:rPr>
                        <a:t>在目前公司工作年数</a:t>
                      </a:r>
                      <a:endParaRPr lang="zh-CN" altLang="en-US" sz="1400">
                        <a:solidFill>
                          <a:srgbClr val="404040"/>
                        </a:solidFill>
                        <a:latin typeface="Arial" panose="020B0604020202020204" pitchFamily="34" charset="0"/>
                        <a:ea typeface="Arial" panose="020B0604020202020204" charset="-122"/>
                      </a:endParaRPr>
                    </a:p>
                  </a:txBody>
                  <a:tcPr marL="12700" marR="12700" marT="12700">
                    <a:lnL w="19050">
                      <a:solidFill>
                        <a:srgbClr val="FFFFFF"/>
                      </a:solidFill>
                      <a:prstDash val="solid"/>
                    </a:lnL>
                    <a:lnR>
                      <a:noFill/>
                    </a:lnR>
                    <a:lnT>
                      <a:noFill/>
                    </a:lnT>
                    <a:lnB>
                      <a:noFill/>
                    </a:lnB>
                    <a:lnTlToBr>
                      <a:noFill/>
                    </a:lnTlToBr>
                    <a:lnBlToTr>
                      <a:noFill/>
                    </a:lnBlToTr>
                    <a:solidFill>
                      <a:srgbClr val="F2F2F2"/>
                    </a:solidFill>
                  </a:tcPr>
                </a:tc>
                <a:extLst>
                  <a:ext uri="{0D108BD9-81ED-4DB2-BD59-A6C34878D82A}">
                    <a16:rowId xmlns:a16="http://schemas.microsoft.com/office/drawing/2014/main" val="10008"/>
                  </a:ext>
                </a:extLst>
              </a:tr>
              <a:tr h="414655">
                <a:tc>
                  <a:txBody>
                    <a:bodyPr/>
                    <a:lstStyle/>
                    <a:p>
                      <a:pPr algn="l">
                        <a:buNone/>
                      </a:pPr>
                      <a:r>
                        <a:rPr lang="en-US" sz="1400">
                          <a:solidFill>
                            <a:srgbClr val="404040"/>
                          </a:solidFill>
                          <a:latin typeface="Arial" panose="020B0604020202020204" charset="-122"/>
                        </a:rPr>
                        <a:t>YearsInCurrentRole</a:t>
                      </a:r>
                      <a:endParaRPr lang="en-US" altLang="en-US" sz="1400">
                        <a:solidFill>
                          <a:srgbClr val="404040"/>
                        </a:solidFill>
                        <a:latin typeface="Arial" panose="020B0604020202020204" charset="-122"/>
                      </a:endParaRPr>
                    </a:p>
                  </a:txBody>
                  <a:tcPr marL="12700" marR="12700" marT="12700">
                    <a:lnL>
                      <a:noFill/>
                    </a:lnL>
                    <a:lnR w="19050">
                      <a:solidFill>
                        <a:srgbClr val="FFFFFF"/>
                      </a:solidFill>
                      <a:prstDash val="solid"/>
                    </a:lnR>
                    <a:lnT>
                      <a:noFill/>
                    </a:lnT>
                    <a:lnB>
                      <a:noFill/>
                    </a:lnB>
                    <a:lnTlToBr>
                      <a:noFill/>
                    </a:lnTlToBr>
                    <a:lnBlToTr>
                      <a:noFill/>
                    </a:lnBlToTr>
                    <a:solidFill>
                      <a:srgbClr val="FFFFFF"/>
                    </a:solidFill>
                  </a:tcPr>
                </a:tc>
                <a:tc>
                  <a:txBody>
                    <a:bodyPr/>
                    <a:lstStyle/>
                    <a:p>
                      <a:pPr algn="l">
                        <a:buNone/>
                      </a:pPr>
                      <a:r>
                        <a:rPr lang="zh-CN" sz="1400">
                          <a:solidFill>
                            <a:srgbClr val="404040"/>
                          </a:solidFill>
                          <a:latin typeface="Arial" panose="020B0604020202020204" pitchFamily="34" charset="0"/>
                          <a:ea typeface="Arial" panose="020B0604020202020204" charset="-122"/>
                        </a:rPr>
                        <a:t>在目前工作职责的工作年数</a:t>
                      </a:r>
                      <a:endParaRPr lang="zh-CN" altLang="en-US" sz="1400">
                        <a:solidFill>
                          <a:srgbClr val="404040"/>
                        </a:solidFill>
                        <a:latin typeface="Arial" panose="020B0604020202020204" pitchFamily="34" charset="0"/>
                        <a:ea typeface="Arial" panose="020B0604020202020204" charset="-122"/>
                      </a:endParaRPr>
                    </a:p>
                  </a:txBody>
                  <a:tcPr marL="12700" marR="12700" marT="12700">
                    <a:lnL w="19050">
                      <a:solidFill>
                        <a:srgbClr val="FFFFFF"/>
                      </a:solidFill>
                      <a:prstDash val="solid"/>
                    </a:lnL>
                    <a:lnR>
                      <a:noFill/>
                    </a:lnR>
                    <a:lnT>
                      <a:noFill/>
                    </a:lnT>
                    <a:lnB>
                      <a:noFill/>
                    </a:lnB>
                    <a:lnTlToBr>
                      <a:noFill/>
                    </a:lnTlToBr>
                    <a:lnBlToTr>
                      <a:noFill/>
                    </a:lnBlToTr>
                    <a:solidFill>
                      <a:srgbClr val="FFFFFF"/>
                    </a:solidFill>
                  </a:tcPr>
                </a:tc>
                <a:extLst>
                  <a:ext uri="{0D108BD9-81ED-4DB2-BD59-A6C34878D82A}">
                    <a16:rowId xmlns:a16="http://schemas.microsoft.com/office/drawing/2014/main" val="10009"/>
                  </a:ext>
                </a:extLst>
              </a:tr>
              <a:tr h="488950">
                <a:tc>
                  <a:txBody>
                    <a:bodyPr/>
                    <a:lstStyle/>
                    <a:p>
                      <a:pPr algn="l">
                        <a:buNone/>
                      </a:pPr>
                      <a:r>
                        <a:rPr lang="en-US" sz="1400">
                          <a:solidFill>
                            <a:srgbClr val="404040"/>
                          </a:solidFill>
                          <a:latin typeface="Arial" panose="020B0604020202020204" charset="-122"/>
                        </a:rPr>
                        <a:t>YearsSinceLastPromotion</a:t>
                      </a:r>
                      <a:endParaRPr lang="en-US" altLang="en-US" sz="1400">
                        <a:solidFill>
                          <a:srgbClr val="404040"/>
                        </a:solidFill>
                        <a:latin typeface="Arial" panose="020B0604020202020204" charset="-122"/>
                      </a:endParaRPr>
                    </a:p>
                  </a:txBody>
                  <a:tcPr marL="12700" marR="12700" marT="12700">
                    <a:lnL>
                      <a:noFill/>
                    </a:lnL>
                    <a:lnR w="19050">
                      <a:solidFill>
                        <a:srgbClr val="FFFFFF"/>
                      </a:solidFill>
                      <a:prstDash val="solid"/>
                    </a:lnR>
                    <a:lnT>
                      <a:noFill/>
                    </a:lnT>
                    <a:lnB>
                      <a:noFill/>
                    </a:lnB>
                    <a:lnTlToBr>
                      <a:noFill/>
                    </a:lnTlToBr>
                    <a:lnBlToTr>
                      <a:noFill/>
                    </a:lnBlToTr>
                    <a:solidFill>
                      <a:srgbClr val="F2F2F2"/>
                    </a:solidFill>
                  </a:tcPr>
                </a:tc>
                <a:tc>
                  <a:txBody>
                    <a:bodyPr/>
                    <a:lstStyle/>
                    <a:p>
                      <a:pPr algn="l">
                        <a:buNone/>
                      </a:pPr>
                      <a:r>
                        <a:rPr lang="zh-CN" sz="1400">
                          <a:solidFill>
                            <a:srgbClr val="404040"/>
                          </a:solidFill>
                          <a:latin typeface="Arial" panose="020B0604020202020204" pitchFamily="34" charset="0"/>
                          <a:ea typeface="Arial" panose="020B0604020202020204" charset="-122"/>
                        </a:rPr>
                        <a:t>距离上次升职时长</a:t>
                      </a:r>
                      <a:endParaRPr lang="zh-CN" altLang="en-US" sz="1400">
                        <a:solidFill>
                          <a:srgbClr val="404040"/>
                        </a:solidFill>
                        <a:latin typeface="Arial" panose="020B0604020202020204" pitchFamily="34" charset="0"/>
                        <a:ea typeface="Arial" panose="020B0604020202020204" charset="-122"/>
                      </a:endParaRPr>
                    </a:p>
                  </a:txBody>
                  <a:tcPr marL="12700" marR="12700" marT="12700">
                    <a:lnL w="19050">
                      <a:solidFill>
                        <a:srgbClr val="FFFFFF"/>
                      </a:solidFill>
                      <a:prstDash val="solid"/>
                    </a:lnL>
                    <a:lnR>
                      <a:noFill/>
                    </a:lnR>
                    <a:lnT>
                      <a:noFill/>
                    </a:lnT>
                    <a:lnB>
                      <a:noFill/>
                    </a:lnB>
                    <a:lnTlToBr>
                      <a:noFill/>
                    </a:lnTlToBr>
                    <a:lnBlToTr>
                      <a:noFill/>
                    </a:lnBlToTr>
                    <a:solidFill>
                      <a:srgbClr val="F2F2F2"/>
                    </a:solidFill>
                  </a:tcPr>
                </a:tc>
                <a:extLst>
                  <a:ext uri="{0D108BD9-81ED-4DB2-BD59-A6C34878D82A}">
                    <a16:rowId xmlns:a16="http://schemas.microsoft.com/office/drawing/2014/main" val="10010"/>
                  </a:ext>
                </a:extLst>
              </a:tr>
              <a:tr h="488950">
                <a:tc>
                  <a:txBody>
                    <a:bodyPr/>
                    <a:lstStyle/>
                    <a:p>
                      <a:pPr algn="l">
                        <a:buNone/>
                      </a:pPr>
                      <a:r>
                        <a:rPr lang="en-US" sz="1400">
                          <a:solidFill>
                            <a:srgbClr val="404040"/>
                          </a:solidFill>
                          <a:latin typeface="Arial" panose="020B0604020202020204" charset="-122"/>
                        </a:rPr>
                        <a:t>YearsWithCurrManager</a:t>
                      </a:r>
                      <a:endParaRPr lang="en-US" altLang="en-US" sz="1400">
                        <a:solidFill>
                          <a:srgbClr val="404040"/>
                        </a:solidFill>
                        <a:latin typeface="Arial" panose="020B0604020202020204" charset="-122"/>
                      </a:endParaRPr>
                    </a:p>
                  </a:txBody>
                  <a:tcPr marL="12700" marR="12700" marT="12700">
                    <a:lnL>
                      <a:noFill/>
                    </a:lnL>
                    <a:lnR w="19050">
                      <a:solidFill>
                        <a:srgbClr val="FFFFFF"/>
                      </a:solidFill>
                      <a:prstDash val="solid"/>
                    </a:lnR>
                    <a:lnT>
                      <a:noFill/>
                    </a:lnT>
                    <a:lnB w="19050">
                      <a:solidFill>
                        <a:srgbClr val="E34D4D"/>
                      </a:solidFill>
                      <a:prstDash val="solid"/>
                    </a:lnB>
                    <a:lnTlToBr>
                      <a:noFill/>
                    </a:lnTlToBr>
                    <a:lnBlToTr>
                      <a:noFill/>
                    </a:lnBlToTr>
                    <a:solidFill>
                      <a:srgbClr val="FFFFFF"/>
                    </a:solidFill>
                  </a:tcPr>
                </a:tc>
                <a:tc>
                  <a:txBody>
                    <a:bodyPr/>
                    <a:lstStyle/>
                    <a:p>
                      <a:pPr algn="l">
                        <a:buNone/>
                      </a:pPr>
                      <a:r>
                        <a:rPr lang="zh-CN" sz="1400">
                          <a:solidFill>
                            <a:srgbClr val="404040"/>
                          </a:solidFill>
                          <a:latin typeface="Arial" panose="020B0604020202020204" pitchFamily="34" charset="0"/>
                          <a:ea typeface="Arial" panose="020B0604020202020204" charset="-122"/>
                        </a:rPr>
                        <a:t>跟目前的管理者共事年数</a:t>
                      </a:r>
                      <a:endParaRPr lang="zh-CN" altLang="en-US" sz="1400">
                        <a:solidFill>
                          <a:srgbClr val="404040"/>
                        </a:solidFill>
                        <a:latin typeface="Arial" panose="020B0604020202020204" pitchFamily="34" charset="0"/>
                        <a:ea typeface="Arial" panose="020B0604020202020204" charset="-122"/>
                      </a:endParaRPr>
                    </a:p>
                  </a:txBody>
                  <a:tcPr marL="12700" marR="12700" marT="12700">
                    <a:lnL w="19050">
                      <a:solidFill>
                        <a:srgbClr val="FFFFFF"/>
                      </a:solidFill>
                      <a:prstDash val="solid"/>
                    </a:lnL>
                    <a:lnR>
                      <a:noFill/>
                    </a:lnR>
                    <a:lnT>
                      <a:noFill/>
                    </a:lnT>
                    <a:lnB w="19050">
                      <a:solidFill>
                        <a:srgbClr val="E34D4D"/>
                      </a:solidFill>
                      <a:prstDash val="solid"/>
                    </a:lnB>
                    <a:lnTlToBr>
                      <a:noFill/>
                    </a:lnTlToBr>
                    <a:lnBlToTr>
                      <a:noFill/>
                    </a:lnBlToTr>
                    <a:solidFill>
                      <a:srgbClr val="FFFFFF"/>
                    </a:solidFill>
                  </a:tcPr>
                </a:tc>
                <a:extLst>
                  <a:ext uri="{0D108BD9-81ED-4DB2-BD59-A6C34878D82A}">
                    <a16:rowId xmlns:a16="http://schemas.microsoft.com/office/drawing/2014/main" val="10011"/>
                  </a:ext>
                </a:extLst>
              </a:tr>
            </a:tbl>
          </a:graphicData>
        </a:graphic>
      </p:graphicFrame>
    </p:spTree>
    <p:custDataLst>
      <p:tags r:id="rId1"/>
    </p:custDataLst>
  </p:cSld>
  <p:clrMapOvr>
    <a:masterClrMapping/>
  </p:clrMapOvr>
  <p:transition spd="med"/>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zh-CN" altLang="en-US" dirty="0">
                <a:ea typeface="宋体" panose="02010600030101010101" pitchFamily="2" charset="-122"/>
                <a:sym typeface="+mn-ea"/>
              </a:rPr>
              <a:t>参数对比</a:t>
            </a:r>
            <a:endParaRPr lang="en-US" altLang="zh-CN" dirty="0">
              <a:ea typeface="宋体" panose="02010600030101010101" pitchFamily="2" charset="-122"/>
              <a:sym typeface="+mn-ea"/>
            </a:endParaRPr>
          </a:p>
        </p:txBody>
      </p:sp>
      <p:graphicFrame>
        <p:nvGraphicFramePr>
          <p:cNvPr id="4" name="表格 3"/>
          <p:cNvGraphicFramePr/>
          <p:nvPr>
            <p:custDataLst>
              <p:tags r:id="rId2"/>
            </p:custDataLst>
          </p:nvPr>
        </p:nvGraphicFramePr>
        <p:xfrm>
          <a:off x="1304925" y="1072515"/>
          <a:ext cx="10233660" cy="5801995"/>
        </p:xfrm>
        <a:graphic>
          <a:graphicData uri="http://schemas.openxmlformats.org/drawingml/2006/table">
            <a:tbl>
              <a:tblPr firstRow="1" bandRow="1">
                <a:tableStyleId>{5C22544A-7EE6-4342-B048-85BDC9FD1C3A}</a:tableStyleId>
              </a:tblPr>
              <a:tblGrid>
                <a:gridCol w="2558415">
                  <a:extLst>
                    <a:ext uri="{9D8B030D-6E8A-4147-A177-3AD203B41FA5}">
                      <a16:colId xmlns:a16="http://schemas.microsoft.com/office/drawing/2014/main" val="20000"/>
                    </a:ext>
                  </a:extLst>
                </a:gridCol>
                <a:gridCol w="2558415">
                  <a:extLst>
                    <a:ext uri="{9D8B030D-6E8A-4147-A177-3AD203B41FA5}">
                      <a16:colId xmlns:a16="http://schemas.microsoft.com/office/drawing/2014/main" val="20001"/>
                    </a:ext>
                  </a:extLst>
                </a:gridCol>
                <a:gridCol w="2558415">
                  <a:extLst>
                    <a:ext uri="{9D8B030D-6E8A-4147-A177-3AD203B41FA5}">
                      <a16:colId xmlns:a16="http://schemas.microsoft.com/office/drawing/2014/main" val="20002"/>
                    </a:ext>
                  </a:extLst>
                </a:gridCol>
                <a:gridCol w="2558415">
                  <a:extLst>
                    <a:ext uri="{9D8B030D-6E8A-4147-A177-3AD203B41FA5}">
                      <a16:colId xmlns:a16="http://schemas.microsoft.com/office/drawing/2014/main" val="20003"/>
                    </a:ext>
                  </a:extLst>
                </a:gridCol>
              </a:tblGrid>
              <a:tr h="272415">
                <a:tc>
                  <a:txBody>
                    <a:bodyPr/>
                    <a:lstStyle/>
                    <a:p>
                      <a:pPr algn="l">
                        <a:buNone/>
                      </a:pPr>
                      <a:r>
                        <a:rPr lang="en-US" sz="1400">
                          <a:solidFill>
                            <a:srgbClr val="000000"/>
                          </a:solidFill>
                          <a:latin typeface="宋体" panose="02010600030101010101" pitchFamily="2" charset="-122"/>
                        </a:rPr>
                        <a:t>xgb</a:t>
                      </a:r>
                      <a:endParaRPr lang="en-US" altLang="en-US" sz="14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400">
                          <a:solidFill>
                            <a:srgbClr val="000000"/>
                          </a:solidFill>
                          <a:latin typeface="宋体" panose="02010600030101010101" pitchFamily="2" charset="-122"/>
                        </a:rPr>
                        <a:t>lgb</a:t>
                      </a:r>
                      <a:endParaRPr lang="en-US" altLang="en-US" sz="14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400">
                          <a:solidFill>
                            <a:srgbClr val="000000"/>
                          </a:solidFill>
                          <a:latin typeface="宋体" panose="02010600030101010101" pitchFamily="2" charset="-122"/>
                        </a:rPr>
                        <a:t>XGBClassifier</a:t>
                      </a:r>
                      <a:r>
                        <a:rPr lang="zh-CN" altLang="en-US" sz="1400">
                          <a:solidFill>
                            <a:srgbClr val="000000"/>
                          </a:solidFill>
                          <a:latin typeface="宋体" panose="02010600030101010101" pitchFamily="2" charset="-122"/>
                          <a:ea typeface="宋体" panose="02010600030101010101" pitchFamily="2" charset="-122"/>
                        </a:rPr>
                        <a:t>（</a:t>
                      </a:r>
                      <a:r>
                        <a:rPr lang="en-US" sz="1400">
                          <a:solidFill>
                            <a:srgbClr val="000000"/>
                          </a:solidFill>
                          <a:latin typeface="宋体" panose="02010600030101010101" pitchFamily="2" charset="-122"/>
                        </a:rPr>
                        <a:t>xgb.sklearn</a:t>
                      </a:r>
                      <a:r>
                        <a:rPr lang="zh-CN" altLang="en-US" sz="1400">
                          <a:solidFill>
                            <a:srgbClr val="000000"/>
                          </a:solidFill>
                          <a:latin typeface="宋体" panose="02010600030101010101" pitchFamily="2" charset="-122"/>
                          <a:ea typeface="宋体" panose="02010600030101010101" pitchFamily="2" charset="-122"/>
                        </a:rPr>
                        <a:t>）</a:t>
                      </a: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400">
                          <a:solidFill>
                            <a:srgbClr val="000000"/>
                          </a:solidFill>
                          <a:latin typeface="宋体" panose="02010600030101010101" pitchFamily="2" charset="-122"/>
                        </a:rPr>
                        <a:t>LGBMClassifier</a:t>
                      </a:r>
                      <a:r>
                        <a:rPr lang="zh-CN" altLang="en-US" sz="1400">
                          <a:solidFill>
                            <a:srgbClr val="000000"/>
                          </a:solidFill>
                          <a:latin typeface="宋体" panose="02010600030101010101" pitchFamily="2" charset="-122"/>
                          <a:ea typeface="宋体" panose="02010600030101010101" pitchFamily="2" charset="-122"/>
                        </a:rPr>
                        <a:t>（</a:t>
                      </a:r>
                      <a:r>
                        <a:rPr lang="en-US" sz="1400">
                          <a:solidFill>
                            <a:srgbClr val="000000"/>
                          </a:solidFill>
                          <a:latin typeface="宋体" panose="02010600030101010101" pitchFamily="2" charset="-122"/>
                        </a:rPr>
                        <a:t>lgb.sklearn</a:t>
                      </a:r>
                      <a:r>
                        <a:rPr lang="zh-CN" altLang="en-US" sz="1400">
                          <a:solidFill>
                            <a:srgbClr val="000000"/>
                          </a:solidFill>
                          <a:latin typeface="宋体" panose="02010600030101010101" pitchFamily="2" charset="-122"/>
                          <a:ea typeface="宋体" panose="02010600030101010101" pitchFamily="2" charset="-122"/>
                        </a:rPr>
                        <a:t>）</a:t>
                      </a:r>
                    </a:p>
                  </a:txBody>
                  <a:tcPr marL="12700" marR="12700" marT="12700" anchor="ctr">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extLst>
                  <a:ext uri="{0D108BD9-81ED-4DB2-BD59-A6C34878D82A}">
                    <a16:rowId xmlns:a16="http://schemas.microsoft.com/office/drawing/2014/main" val="10000"/>
                  </a:ext>
                </a:extLst>
              </a:tr>
              <a:tr h="292100">
                <a:tc>
                  <a:txBody>
                    <a:bodyPr/>
                    <a:lstStyle/>
                    <a:p>
                      <a:pPr algn="l">
                        <a:buNone/>
                      </a:pPr>
                      <a:r>
                        <a:rPr lang="en-US" sz="1400">
                          <a:solidFill>
                            <a:srgbClr val="000000"/>
                          </a:solidFill>
                          <a:latin typeface="宋体" panose="02010600030101010101" pitchFamily="2" charset="-122"/>
                        </a:rPr>
                        <a:t>booster='gbtree'</a:t>
                      </a:r>
                      <a:endParaRPr lang="en-US" altLang="en-US" sz="14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400">
                          <a:solidFill>
                            <a:srgbClr val="000000"/>
                          </a:solidFill>
                          <a:latin typeface="宋体" panose="02010600030101010101" pitchFamily="2" charset="-122"/>
                        </a:rPr>
                        <a:t>boosting='gbdt'</a:t>
                      </a:r>
                      <a:endParaRPr lang="en-US" altLang="en-US" sz="14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400">
                          <a:solidFill>
                            <a:srgbClr val="000000"/>
                          </a:solidFill>
                          <a:latin typeface="宋体" panose="02010600030101010101" pitchFamily="2" charset="-122"/>
                        </a:rPr>
                        <a:t>booster='gbtree'</a:t>
                      </a:r>
                      <a:endParaRPr lang="en-US" altLang="en-US" sz="14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400">
                          <a:solidFill>
                            <a:srgbClr val="000000"/>
                          </a:solidFill>
                          <a:latin typeface="宋体" panose="02010600030101010101" pitchFamily="2" charset="-122"/>
                        </a:rPr>
                        <a:t>boosting_type='gbdt'</a:t>
                      </a:r>
                      <a:endParaRPr lang="en-US" altLang="en-US" sz="1400">
                        <a:solidFill>
                          <a:srgbClr val="000000"/>
                        </a:solidFill>
                        <a:latin typeface="宋体" panose="02010600030101010101" pitchFamily="2" charset="-122"/>
                      </a:endParaRPr>
                    </a:p>
                  </a:txBody>
                  <a:tcPr marL="12700" marR="12700" marT="12700" anchor="ctr">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extLst>
                  <a:ext uri="{0D108BD9-81ED-4DB2-BD59-A6C34878D82A}">
                    <a16:rowId xmlns:a16="http://schemas.microsoft.com/office/drawing/2014/main" val="10001"/>
                  </a:ext>
                </a:extLst>
              </a:tr>
              <a:tr h="486410">
                <a:tc>
                  <a:txBody>
                    <a:bodyPr/>
                    <a:lstStyle/>
                    <a:p>
                      <a:pPr algn="l">
                        <a:buNone/>
                      </a:pPr>
                      <a:r>
                        <a:rPr lang="en-US" sz="1400">
                          <a:solidFill>
                            <a:srgbClr val="000000"/>
                          </a:solidFill>
                          <a:latin typeface="宋体" panose="02010600030101010101" pitchFamily="2" charset="-122"/>
                        </a:rPr>
                        <a:t>objective='binary:logistic'</a:t>
                      </a:r>
                      <a:endParaRPr lang="en-US" altLang="en-US" sz="14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400">
                          <a:solidFill>
                            <a:srgbClr val="000000"/>
                          </a:solidFill>
                          <a:latin typeface="宋体" panose="02010600030101010101" pitchFamily="2" charset="-122"/>
                        </a:rPr>
                        <a:t>application='binary'</a:t>
                      </a:r>
                      <a:endParaRPr lang="en-US" altLang="en-US" sz="14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400">
                          <a:solidFill>
                            <a:srgbClr val="000000"/>
                          </a:solidFill>
                          <a:latin typeface="宋体" panose="02010600030101010101" pitchFamily="2" charset="-122"/>
                        </a:rPr>
                        <a:t>objective='binary:logistic'</a:t>
                      </a:r>
                      <a:endParaRPr lang="en-US" altLang="en-US" sz="14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400">
                          <a:solidFill>
                            <a:srgbClr val="000000"/>
                          </a:solidFill>
                          <a:latin typeface="宋体" panose="02010600030101010101" pitchFamily="2" charset="-122"/>
                        </a:rPr>
                        <a:t>objective='binary'</a:t>
                      </a:r>
                      <a:endParaRPr lang="en-US" altLang="en-US" sz="1400">
                        <a:solidFill>
                          <a:srgbClr val="000000"/>
                        </a:solidFill>
                        <a:latin typeface="宋体" panose="02010600030101010101" pitchFamily="2" charset="-122"/>
                      </a:endParaRPr>
                    </a:p>
                  </a:txBody>
                  <a:tcPr marL="12700" marR="12700" marT="12700" anchor="ctr">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extLst>
                  <a:ext uri="{0D108BD9-81ED-4DB2-BD59-A6C34878D82A}">
                    <a16:rowId xmlns:a16="http://schemas.microsoft.com/office/drawing/2014/main" val="10002"/>
                  </a:ext>
                </a:extLst>
              </a:tr>
              <a:tr h="272415">
                <a:tc>
                  <a:txBody>
                    <a:bodyPr/>
                    <a:lstStyle/>
                    <a:p>
                      <a:pPr algn="l">
                        <a:buNone/>
                      </a:pPr>
                      <a:r>
                        <a:rPr lang="en-US" sz="1400">
                          <a:solidFill>
                            <a:srgbClr val="000000"/>
                          </a:solidFill>
                          <a:latin typeface="宋体" panose="02010600030101010101" pitchFamily="2" charset="-122"/>
                        </a:rPr>
                        <a:t>max_depth=7</a:t>
                      </a:r>
                      <a:endParaRPr lang="en-US" altLang="en-US" sz="14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400">
                          <a:solidFill>
                            <a:srgbClr val="000000"/>
                          </a:solidFill>
                          <a:latin typeface="宋体" panose="02010600030101010101" pitchFamily="2" charset="-122"/>
                        </a:rPr>
                        <a:t>num_leaves=2**7</a:t>
                      </a:r>
                      <a:endParaRPr lang="en-US" altLang="en-US" sz="14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400">
                          <a:solidFill>
                            <a:srgbClr val="000000"/>
                          </a:solidFill>
                          <a:latin typeface="宋体" panose="02010600030101010101" pitchFamily="2" charset="-122"/>
                        </a:rPr>
                        <a:t>max_depth=7</a:t>
                      </a:r>
                      <a:endParaRPr lang="en-US" altLang="en-US" sz="14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400">
                          <a:solidFill>
                            <a:srgbClr val="000000"/>
                          </a:solidFill>
                          <a:latin typeface="宋体" panose="02010600030101010101" pitchFamily="2" charset="-122"/>
                        </a:rPr>
                        <a:t>num_leaves=2**7</a:t>
                      </a:r>
                      <a:endParaRPr lang="en-US" altLang="en-US" sz="1400">
                        <a:solidFill>
                          <a:srgbClr val="000000"/>
                        </a:solidFill>
                        <a:latin typeface="宋体" panose="02010600030101010101" pitchFamily="2" charset="-122"/>
                      </a:endParaRPr>
                    </a:p>
                  </a:txBody>
                  <a:tcPr marL="12700" marR="12700" marT="12700" anchor="ctr">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extLst>
                  <a:ext uri="{0D108BD9-81ED-4DB2-BD59-A6C34878D82A}">
                    <a16:rowId xmlns:a16="http://schemas.microsoft.com/office/drawing/2014/main" val="10003"/>
                  </a:ext>
                </a:extLst>
              </a:tr>
              <a:tr h="271780">
                <a:tc>
                  <a:txBody>
                    <a:bodyPr/>
                    <a:lstStyle/>
                    <a:p>
                      <a:pPr algn="l">
                        <a:buNone/>
                      </a:pPr>
                      <a:r>
                        <a:rPr lang="en-US" sz="1400">
                          <a:solidFill>
                            <a:srgbClr val="000000"/>
                          </a:solidFill>
                          <a:latin typeface="宋体" panose="02010600030101010101" pitchFamily="2" charset="-122"/>
                        </a:rPr>
                        <a:t>eta=0.1</a:t>
                      </a:r>
                      <a:endParaRPr lang="en-US" altLang="en-US" sz="14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400">
                          <a:solidFill>
                            <a:srgbClr val="000000"/>
                          </a:solidFill>
                          <a:latin typeface="宋体" panose="02010600030101010101" pitchFamily="2" charset="-122"/>
                        </a:rPr>
                        <a:t>learning_rate=0.1</a:t>
                      </a:r>
                      <a:endParaRPr lang="en-US" altLang="en-US" sz="14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400">
                          <a:solidFill>
                            <a:srgbClr val="000000"/>
                          </a:solidFill>
                          <a:latin typeface="宋体" panose="02010600030101010101" pitchFamily="2" charset="-122"/>
                        </a:rPr>
                        <a:t>learning_rate=0.1</a:t>
                      </a:r>
                      <a:endParaRPr lang="en-US" altLang="en-US" sz="14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400">
                          <a:solidFill>
                            <a:srgbClr val="000000"/>
                          </a:solidFill>
                          <a:latin typeface="宋体" panose="02010600030101010101" pitchFamily="2" charset="-122"/>
                        </a:rPr>
                        <a:t>learning_rate=0.1</a:t>
                      </a:r>
                      <a:endParaRPr lang="en-US" altLang="en-US" sz="1400">
                        <a:solidFill>
                          <a:srgbClr val="000000"/>
                        </a:solidFill>
                        <a:latin typeface="宋体" panose="02010600030101010101" pitchFamily="2" charset="-122"/>
                      </a:endParaRPr>
                    </a:p>
                  </a:txBody>
                  <a:tcPr marL="12700" marR="12700" marT="12700" anchor="ctr">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extLst>
                  <a:ext uri="{0D108BD9-81ED-4DB2-BD59-A6C34878D82A}">
                    <a16:rowId xmlns:a16="http://schemas.microsoft.com/office/drawing/2014/main" val="10004"/>
                  </a:ext>
                </a:extLst>
              </a:tr>
              <a:tr h="272415">
                <a:tc>
                  <a:txBody>
                    <a:bodyPr/>
                    <a:lstStyle/>
                    <a:p>
                      <a:pPr algn="l">
                        <a:buNone/>
                      </a:pPr>
                      <a:r>
                        <a:rPr lang="en-US" sz="1400">
                          <a:solidFill>
                            <a:srgbClr val="000000"/>
                          </a:solidFill>
                          <a:latin typeface="宋体" panose="02010600030101010101" pitchFamily="2" charset="-122"/>
                        </a:rPr>
                        <a:t>num_boost_round=10</a:t>
                      </a:r>
                      <a:endParaRPr lang="en-US" altLang="en-US" sz="14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400">
                          <a:solidFill>
                            <a:srgbClr val="000000"/>
                          </a:solidFill>
                          <a:latin typeface="宋体" panose="02010600030101010101" pitchFamily="2" charset="-122"/>
                        </a:rPr>
                        <a:t>num_boost_round=10</a:t>
                      </a:r>
                      <a:endParaRPr lang="en-US" altLang="en-US" sz="14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400">
                          <a:solidFill>
                            <a:srgbClr val="000000"/>
                          </a:solidFill>
                          <a:latin typeface="宋体" panose="02010600030101010101" pitchFamily="2" charset="-122"/>
                        </a:rPr>
                        <a:t>n_estimators=10</a:t>
                      </a:r>
                      <a:endParaRPr lang="en-US" altLang="en-US" sz="14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400">
                          <a:solidFill>
                            <a:srgbClr val="000000"/>
                          </a:solidFill>
                          <a:latin typeface="宋体" panose="02010600030101010101" pitchFamily="2" charset="-122"/>
                        </a:rPr>
                        <a:t>n_estimators=10</a:t>
                      </a:r>
                      <a:endParaRPr lang="en-US" altLang="en-US" sz="1400">
                        <a:solidFill>
                          <a:srgbClr val="000000"/>
                        </a:solidFill>
                        <a:latin typeface="宋体" panose="02010600030101010101" pitchFamily="2" charset="-122"/>
                      </a:endParaRPr>
                    </a:p>
                  </a:txBody>
                  <a:tcPr marL="12700" marR="12700" marT="12700" anchor="ctr">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extLst>
                  <a:ext uri="{0D108BD9-81ED-4DB2-BD59-A6C34878D82A}">
                    <a16:rowId xmlns:a16="http://schemas.microsoft.com/office/drawing/2014/main" val="10005"/>
                  </a:ext>
                </a:extLst>
              </a:tr>
              <a:tr h="272415">
                <a:tc>
                  <a:txBody>
                    <a:bodyPr/>
                    <a:lstStyle/>
                    <a:p>
                      <a:pPr algn="l">
                        <a:buNone/>
                      </a:pPr>
                      <a:r>
                        <a:rPr lang="en-US" sz="1400">
                          <a:solidFill>
                            <a:srgbClr val="000000"/>
                          </a:solidFill>
                          <a:latin typeface="宋体" panose="02010600030101010101" pitchFamily="2" charset="-122"/>
                        </a:rPr>
                        <a:t>gamma=0</a:t>
                      </a:r>
                      <a:endParaRPr lang="en-US" altLang="en-US" sz="14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400">
                          <a:solidFill>
                            <a:srgbClr val="000000"/>
                          </a:solidFill>
                          <a:latin typeface="宋体" panose="02010600030101010101" pitchFamily="2" charset="-122"/>
                        </a:rPr>
                        <a:t>min_split_gain=0.0</a:t>
                      </a:r>
                      <a:endParaRPr lang="en-US" altLang="en-US" sz="14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400">
                          <a:solidFill>
                            <a:srgbClr val="000000"/>
                          </a:solidFill>
                          <a:latin typeface="宋体" panose="02010600030101010101" pitchFamily="2" charset="-122"/>
                        </a:rPr>
                        <a:t>gamma=0</a:t>
                      </a:r>
                      <a:endParaRPr lang="en-US" altLang="en-US" sz="14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400">
                          <a:solidFill>
                            <a:srgbClr val="000000"/>
                          </a:solidFill>
                          <a:latin typeface="宋体" panose="02010600030101010101" pitchFamily="2" charset="-122"/>
                        </a:rPr>
                        <a:t>min_split_gain=0.0</a:t>
                      </a:r>
                      <a:endParaRPr lang="en-US" altLang="en-US" sz="1400">
                        <a:solidFill>
                          <a:srgbClr val="000000"/>
                        </a:solidFill>
                        <a:latin typeface="宋体" panose="02010600030101010101" pitchFamily="2" charset="-122"/>
                      </a:endParaRPr>
                    </a:p>
                  </a:txBody>
                  <a:tcPr marL="12700" marR="12700" marT="12700" anchor="ctr">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extLst>
                  <a:ext uri="{0D108BD9-81ED-4DB2-BD59-A6C34878D82A}">
                    <a16:rowId xmlns:a16="http://schemas.microsoft.com/office/drawing/2014/main" val="10006"/>
                  </a:ext>
                </a:extLst>
              </a:tr>
              <a:tr h="272415">
                <a:tc>
                  <a:txBody>
                    <a:bodyPr/>
                    <a:lstStyle/>
                    <a:p>
                      <a:pPr algn="l">
                        <a:buNone/>
                      </a:pPr>
                      <a:r>
                        <a:rPr lang="en-US" sz="1400">
                          <a:solidFill>
                            <a:srgbClr val="000000"/>
                          </a:solidFill>
                          <a:latin typeface="宋体" panose="02010600030101010101" pitchFamily="2" charset="-122"/>
                        </a:rPr>
                        <a:t>min_child_weight=5</a:t>
                      </a:r>
                      <a:endParaRPr lang="en-US" altLang="en-US" sz="14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400">
                          <a:solidFill>
                            <a:srgbClr val="000000"/>
                          </a:solidFill>
                          <a:latin typeface="宋体" panose="02010600030101010101" pitchFamily="2" charset="-122"/>
                        </a:rPr>
                        <a:t>min_child_weight=5</a:t>
                      </a:r>
                      <a:endParaRPr lang="en-US" altLang="en-US" sz="14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400">
                          <a:solidFill>
                            <a:srgbClr val="000000"/>
                          </a:solidFill>
                          <a:latin typeface="宋体" panose="02010600030101010101" pitchFamily="2" charset="-122"/>
                        </a:rPr>
                        <a:t>min_child_weight=5</a:t>
                      </a:r>
                      <a:endParaRPr lang="en-US" altLang="en-US" sz="14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400">
                          <a:solidFill>
                            <a:srgbClr val="000000"/>
                          </a:solidFill>
                          <a:latin typeface="宋体" panose="02010600030101010101" pitchFamily="2" charset="-122"/>
                        </a:rPr>
                        <a:t>min_child_weight=5</a:t>
                      </a:r>
                      <a:endParaRPr lang="en-US" altLang="en-US" sz="1400">
                        <a:solidFill>
                          <a:srgbClr val="000000"/>
                        </a:solidFill>
                        <a:latin typeface="宋体" panose="02010600030101010101" pitchFamily="2" charset="-122"/>
                      </a:endParaRPr>
                    </a:p>
                  </a:txBody>
                  <a:tcPr marL="12700" marR="12700" marT="12700" anchor="ctr">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extLst>
                  <a:ext uri="{0D108BD9-81ED-4DB2-BD59-A6C34878D82A}">
                    <a16:rowId xmlns:a16="http://schemas.microsoft.com/office/drawing/2014/main" val="10007"/>
                  </a:ext>
                </a:extLst>
              </a:tr>
              <a:tr h="333375">
                <a:tc>
                  <a:txBody>
                    <a:bodyPr/>
                    <a:lstStyle/>
                    <a:p>
                      <a:pPr algn="l">
                        <a:buNone/>
                      </a:pPr>
                      <a:r>
                        <a:rPr lang="en-US" sz="1400">
                          <a:solidFill>
                            <a:srgbClr val="000000"/>
                          </a:solidFill>
                          <a:latin typeface="宋体" panose="02010600030101010101" pitchFamily="2" charset="-122"/>
                        </a:rPr>
                        <a:t>subsample=1</a:t>
                      </a:r>
                      <a:endParaRPr lang="en-US" altLang="en-US" sz="14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400">
                          <a:solidFill>
                            <a:srgbClr val="000000"/>
                          </a:solidFill>
                          <a:latin typeface="宋体" panose="02010600030101010101" pitchFamily="2" charset="-122"/>
                        </a:rPr>
                        <a:t>bagging_fraction=1</a:t>
                      </a:r>
                      <a:endParaRPr lang="en-US" altLang="en-US" sz="14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400">
                          <a:solidFill>
                            <a:srgbClr val="000000"/>
                          </a:solidFill>
                          <a:latin typeface="宋体" panose="02010600030101010101" pitchFamily="2" charset="-122"/>
                        </a:rPr>
                        <a:t>subsample=1.0</a:t>
                      </a:r>
                      <a:endParaRPr lang="en-US" altLang="en-US" sz="14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400">
                          <a:solidFill>
                            <a:srgbClr val="000000"/>
                          </a:solidFill>
                          <a:latin typeface="宋体" panose="02010600030101010101" pitchFamily="2" charset="-122"/>
                        </a:rPr>
                        <a:t>subsample=1.0</a:t>
                      </a:r>
                      <a:endParaRPr lang="en-US" altLang="en-US" sz="1400">
                        <a:solidFill>
                          <a:srgbClr val="000000"/>
                        </a:solidFill>
                        <a:latin typeface="宋体" panose="02010600030101010101" pitchFamily="2" charset="-122"/>
                      </a:endParaRPr>
                    </a:p>
                  </a:txBody>
                  <a:tcPr marL="12700" marR="12700" marT="12700" anchor="ctr">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extLst>
                  <a:ext uri="{0D108BD9-81ED-4DB2-BD59-A6C34878D82A}">
                    <a16:rowId xmlns:a16="http://schemas.microsoft.com/office/drawing/2014/main" val="10008"/>
                  </a:ext>
                </a:extLst>
              </a:tr>
              <a:tr h="292735">
                <a:tc>
                  <a:txBody>
                    <a:bodyPr/>
                    <a:lstStyle/>
                    <a:p>
                      <a:pPr algn="l">
                        <a:buNone/>
                      </a:pPr>
                      <a:r>
                        <a:rPr lang="en-US" sz="1400">
                          <a:solidFill>
                            <a:srgbClr val="000000"/>
                          </a:solidFill>
                          <a:latin typeface="宋体" panose="02010600030101010101" pitchFamily="2" charset="-122"/>
                        </a:rPr>
                        <a:t>colsample_bytree=1.0</a:t>
                      </a:r>
                      <a:endParaRPr lang="en-US" altLang="en-US" sz="14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400">
                          <a:solidFill>
                            <a:srgbClr val="000000"/>
                          </a:solidFill>
                          <a:latin typeface="宋体" panose="02010600030101010101" pitchFamily="2" charset="-122"/>
                        </a:rPr>
                        <a:t>feature_fraction=1</a:t>
                      </a:r>
                      <a:endParaRPr lang="en-US" altLang="en-US" sz="14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400">
                          <a:solidFill>
                            <a:srgbClr val="000000"/>
                          </a:solidFill>
                          <a:latin typeface="宋体" panose="02010600030101010101" pitchFamily="2" charset="-122"/>
                        </a:rPr>
                        <a:t>colsample_bytree=1.0</a:t>
                      </a:r>
                      <a:endParaRPr lang="en-US" altLang="en-US" sz="14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400">
                          <a:solidFill>
                            <a:srgbClr val="000000"/>
                          </a:solidFill>
                          <a:latin typeface="宋体" panose="02010600030101010101" pitchFamily="2" charset="-122"/>
                        </a:rPr>
                        <a:t>colsample_bytree=1.0</a:t>
                      </a:r>
                      <a:endParaRPr lang="en-US" altLang="en-US" sz="1400">
                        <a:solidFill>
                          <a:srgbClr val="000000"/>
                        </a:solidFill>
                        <a:latin typeface="宋体" panose="02010600030101010101" pitchFamily="2" charset="-122"/>
                      </a:endParaRPr>
                    </a:p>
                  </a:txBody>
                  <a:tcPr marL="12700" marR="12700" marT="12700" anchor="ctr">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extLst>
                  <a:ext uri="{0D108BD9-81ED-4DB2-BD59-A6C34878D82A}">
                    <a16:rowId xmlns:a16="http://schemas.microsoft.com/office/drawing/2014/main" val="10009"/>
                  </a:ext>
                </a:extLst>
              </a:tr>
              <a:tr h="272415">
                <a:tc>
                  <a:txBody>
                    <a:bodyPr/>
                    <a:lstStyle/>
                    <a:p>
                      <a:pPr algn="l">
                        <a:buNone/>
                      </a:pPr>
                      <a:r>
                        <a:rPr lang="en-US" sz="1400">
                          <a:solidFill>
                            <a:srgbClr val="000000"/>
                          </a:solidFill>
                          <a:latin typeface="宋体" panose="02010600030101010101" pitchFamily="2" charset="-122"/>
                        </a:rPr>
                        <a:t>alpha=0</a:t>
                      </a:r>
                      <a:endParaRPr lang="en-US" altLang="en-US" sz="14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400">
                          <a:solidFill>
                            <a:srgbClr val="000000"/>
                          </a:solidFill>
                          <a:latin typeface="宋体" panose="02010600030101010101" pitchFamily="2" charset="-122"/>
                        </a:rPr>
                        <a:t>lambda_l1=0</a:t>
                      </a:r>
                      <a:endParaRPr lang="en-US" altLang="en-US" sz="14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400">
                          <a:solidFill>
                            <a:srgbClr val="000000"/>
                          </a:solidFill>
                          <a:latin typeface="宋体" panose="02010600030101010101" pitchFamily="2" charset="-122"/>
                        </a:rPr>
                        <a:t>reg_alpha=0.0</a:t>
                      </a:r>
                      <a:endParaRPr lang="en-US" altLang="en-US" sz="14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400">
                          <a:solidFill>
                            <a:srgbClr val="000000"/>
                          </a:solidFill>
                          <a:latin typeface="宋体" panose="02010600030101010101" pitchFamily="2" charset="-122"/>
                        </a:rPr>
                        <a:t>reg_alpha=0.0</a:t>
                      </a:r>
                      <a:endParaRPr lang="en-US" altLang="en-US" sz="1400">
                        <a:solidFill>
                          <a:srgbClr val="000000"/>
                        </a:solidFill>
                        <a:latin typeface="宋体" panose="02010600030101010101" pitchFamily="2" charset="-122"/>
                      </a:endParaRPr>
                    </a:p>
                  </a:txBody>
                  <a:tcPr marL="12700" marR="12700" marT="12700" anchor="ctr">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extLst>
                  <a:ext uri="{0D108BD9-81ED-4DB2-BD59-A6C34878D82A}">
                    <a16:rowId xmlns:a16="http://schemas.microsoft.com/office/drawing/2014/main" val="10010"/>
                  </a:ext>
                </a:extLst>
              </a:tr>
              <a:tr h="272415">
                <a:tc>
                  <a:txBody>
                    <a:bodyPr/>
                    <a:lstStyle/>
                    <a:p>
                      <a:pPr algn="l">
                        <a:buNone/>
                      </a:pPr>
                      <a:r>
                        <a:rPr lang="en-US" sz="1400">
                          <a:solidFill>
                            <a:srgbClr val="000000"/>
                          </a:solidFill>
                          <a:latin typeface="宋体" panose="02010600030101010101" pitchFamily="2" charset="-122"/>
                        </a:rPr>
                        <a:t>lambda=1</a:t>
                      </a:r>
                      <a:endParaRPr lang="en-US" altLang="en-US" sz="14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400">
                          <a:solidFill>
                            <a:srgbClr val="000000"/>
                          </a:solidFill>
                          <a:latin typeface="宋体" panose="02010600030101010101" pitchFamily="2" charset="-122"/>
                        </a:rPr>
                        <a:t>lambda_l2=0</a:t>
                      </a:r>
                      <a:endParaRPr lang="en-US" altLang="en-US" sz="14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400">
                          <a:solidFill>
                            <a:srgbClr val="000000"/>
                          </a:solidFill>
                          <a:latin typeface="宋体" panose="02010600030101010101" pitchFamily="2" charset="-122"/>
                        </a:rPr>
                        <a:t>reg_lambda=1</a:t>
                      </a:r>
                      <a:endParaRPr lang="en-US" altLang="en-US" sz="14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400">
                          <a:solidFill>
                            <a:srgbClr val="000000"/>
                          </a:solidFill>
                          <a:latin typeface="宋体" panose="02010600030101010101" pitchFamily="2" charset="-122"/>
                        </a:rPr>
                        <a:t>reg_lambda=0.0</a:t>
                      </a:r>
                      <a:endParaRPr lang="en-US" altLang="en-US" sz="1400">
                        <a:solidFill>
                          <a:srgbClr val="000000"/>
                        </a:solidFill>
                        <a:latin typeface="宋体" panose="02010600030101010101" pitchFamily="2" charset="-122"/>
                      </a:endParaRPr>
                    </a:p>
                  </a:txBody>
                  <a:tcPr marL="12700" marR="12700" marT="12700" anchor="ctr">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extLst>
                  <a:ext uri="{0D108BD9-81ED-4DB2-BD59-A6C34878D82A}">
                    <a16:rowId xmlns:a16="http://schemas.microsoft.com/office/drawing/2014/main" val="10011"/>
                  </a:ext>
                </a:extLst>
              </a:tr>
              <a:tr h="272415">
                <a:tc>
                  <a:txBody>
                    <a:bodyPr/>
                    <a:lstStyle/>
                    <a:p>
                      <a:pPr algn="l">
                        <a:buNone/>
                      </a:pPr>
                      <a:r>
                        <a:rPr lang="en-US" sz="1400">
                          <a:solidFill>
                            <a:srgbClr val="000000"/>
                          </a:solidFill>
                          <a:latin typeface="宋体" panose="02010600030101010101" pitchFamily="2" charset="-122"/>
                        </a:rPr>
                        <a:t>scale_pos_weight=1</a:t>
                      </a:r>
                      <a:endParaRPr lang="en-US" altLang="en-US" sz="14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400">
                          <a:solidFill>
                            <a:srgbClr val="000000"/>
                          </a:solidFill>
                          <a:latin typeface="宋体" panose="02010600030101010101" pitchFamily="2" charset="-122"/>
                        </a:rPr>
                        <a:t>scale_pos_weight=1</a:t>
                      </a:r>
                      <a:endParaRPr lang="en-US" altLang="en-US" sz="14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400">
                          <a:solidFill>
                            <a:srgbClr val="000000"/>
                          </a:solidFill>
                          <a:latin typeface="宋体" panose="02010600030101010101" pitchFamily="2" charset="-122"/>
                        </a:rPr>
                        <a:t>scale_pos_weight=1</a:t>
                      </a:r>
                      <a:endParaRPr lang="en-US" altLang="en-US" sz="14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400">
                          <a:solidFill>
                            <a:srgbClr val="000000"/>
                          </a:solidFill>
                          <a:latin typeface="宋体" panose="02010600030101010101" pitchFamily="2" charset="-122"/>
                        </a:rPr>
                        <a:t>scale_pos_weight=1</a:t>
                      </a:r>
                      <a:endParaRPr lang="en-US" altLang="en-US" sz="1400">
                        <a:solidFill>
                          <a:srgbClr val="000000"/>
                        </a:solidFill>
                        <a:latin typeface="宋体" panose="02010600030101010101" pitchFamily="2" charset="-122"/>
                      </a:endParaRPr>
                    </a:p>
                  </a:txBody>
                  <a:tcPr marL="12700" marR="12700" marT="12700" anchor="ctr">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extLst>
                  <a:ext uri="{0D108BD9-81ED-4DB2-BD59-A6C34878D82A}">
                    <a16:rowId xmlns:a16="http://schemas.microsoft.com/office/drawing/2014/main" val="10012"/>
                  </a:ext>
                </a:extLst>
              </a:tr>
              <a:tr h="272415">
                <a:tc>
                  <a:txBody>
                    <a:bodyPr/>
                    <a:lstStyle/>
                    <a:p>
                      <a:pPr algn="l">
                        <a:buNone/>
                      </a:pPr>
                      <a:r>
                        <a:rPr lang="en-US" sz="1400">
                          <a:solidFill>
                            <a:srgbClr val="000000"/>
                          </a:solidFill>
                          <a:latin typeface="宋体" panose="02010600030101010101" pitchFamily="2" charset="-122"/>
                        </a:rPr>
                        <a:t>seed </a:t>
                      </a:r>
                      <a:endParaRPr lang="en-US" altLang="en-US" sz="14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400">
                          <a:solidFill>
                            <a:srgbClr val="000000"/>
                          </a:solidFill>
                          <a:latin typeface="宋体" panose="02010600030101010101" pitchFamily="2" charset="-122"/>
                        </a:rPr>
                        <a:t>bagging_seed</a:t>
                      </a:r>
                      <a:endParaRPr lang="en-US" altLang="en-US" sz="14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buNone/>
                      </a:pPr>
                      <a:endParaRPr lang="zh-CN" altLang="en-US" sz="1400"/>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buNone/>
                      </a:pPr>
                      <a:endParaRPr lang="zh-CN" altLang="en-US" sz="1400"/>
                    </a:p>
                  </a:txBody>
                  <a:tcPr marL="12700" marR="12700" marT="12700" anchor="ctr">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extLst>
                  <a:ext uri="{0D108BD9-81ED-4DB2-BD59-A6C34878D82A}">
                    <a16:rowId xmlns:a16="http://schemas.microsoft.com/office/drawing/2014/main" val="10013"/>
                  </a:ext>
                </a:extLst>
              </a:tr>
              <a:tr h="292100">
                <a:tc>
                  <a:txBody>
                    <a:bodyPr/>
                    <a:lstStyle/>
                    <a:p>
                      <a:pPr algn="l">
                        <a:buNone/>
                      </a:pPr>
                      <a:r>
                        <a:rPr lang="en-US" sz="1400">
                          <a:solidFill>
                            <a:srgbClr val="000000"/>
                          </a:solidFill>
                          <a:latin typeface="宋体" panose="02010600030101010101" pitchFamily="2" charset="-122"/>
                        </a:rPr>
                        <a:t>feature_fraction_seed</a:t>
                      </a:r>
                      <a:endParaRPr lang="en-US" altLang="en-US" sz="14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400">
                          <a:solidFill>
                            <a:srgbClr val="000000"/>
                          </a:solidFill>
                          <a:latin typeface="宋体" panose="02010600030101010101" pitchFamily="2" charset="-122"/>
                        </a:rPr>
                        <a:t>random_state=888</a:t>
                      </a:r>
                      <a:endParaRPr lang="en-US" altLang="en-US" sz="14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400">
                          <a:solidFill>
                            <a:srgbClr val="000000"/>
                          </a:solidFill>
                          <a:latin typeface="宋体" panose="02010600030101010101" pitchFamily="2" charset="-122"/>
                        </a:rPr>
                        <a:t>random_state=888</a:t>
                      </a:r>
                      <a:endParaRPr lang="en-US" altLang="en-US" sz="14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buNone/>
                      </a:pPr>
                      <a:endParaRPr lang="zh-CN" altLang="en-US" sz="1400"/>
                    </a:p>
                  </a:txBody>
                  <a:tcPr marL="12700" marR="12700" marT="12700" anchor="ctr">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extLst>
                  <a:ext uri="{0D108BD9-81ED-4DB2-BD59-A6C34878D82A}">
                    <a16:rowId xmlns:a16="http://schemas.microsoft.com/office/drawing/2014/main" val="10014"/>
                  </a:ext>
                </a:extLst>
              </a:tr>
              <a:tr h="272415">
                <a:tc>
                  <a:txBody>
                    <a:bodyPr/>
                    <a:lstStyle/>
                    <a:p>
                      <a:pPr algn="l">
                        <a:buNone/>
                      </a:pPr>
                      <a:r>
                        <a:rPr lang="en-US" sz="1400">
                          <a:solidFill>
                            <a:srgbClr val="000000"/>
                          </a:solidFill>
                          <a:latin typeface="宋体" panose="02010600030101010101" pitchFamily="2" charset="-122"/>
                        </a:rPr>
                        <a:t>nthread</a:t>
                      </a:r>
                      <a:endParaRPr lang="en-US" altLang="en-US" sz="14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400">
                          <a:solidFill>
                            <a:srgbClr val="000000"/>
                          </a:solidFill>
                          <a:latin typeface="宋体" panose="02010600030101010101" pitchFamily="2" charset="-122"/>
                        </a:rPr>
                        <a:t>num_threads</a:t>
                      </a:r>
                      <a:endParaRPr lang="en-US" altLang="en-US" sz="14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400">
                          <a:solidFill>
                            <a:srgbClr val="000000"/>
                          </a:solidFill>
                          <a:latin typeface="宋体" panose="02010600030101010101" pitchFamily="2" charset="-122"/>
                        </a:rPr>
                        <a:t>n_jobs=4</a:t>
                      </a:r>
                      <a:endParaRPr lang="en-US" altLang="en-US" sz="14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400">
                          <a:solidFill>
                            <a:srgbClr val="000000"/>
                          </a:solidFill>
                          <a:latin typeface="宋体" panose="02010600030101010101" pitchFamily="2" charset="-122"/>
                        </a:rPr>
                        <a:t>n_jobs=4</a:t>
                      </a:r>
                      <a:endParaRPr lang="en-US" altLang="en-US" sz="1400">
                        <a:solidFill>
                          <a:srgbClr val="000000"/>
                        </a:solidFill>
                        <a:latin typeface="宋体" panose="02010600030101010101" pitchFamily="2" charset="-122"/>
                      </a:endParaRPr>
                    </a:p>
                  </a:txBody>
                  <a:tcPr marL="12700" marR="12700" marT="12700" anchor="ctr">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extLst>
                  <a:ext uri="{0D108BD9-81ED-4DB2-BD59-A6C34878D82A}">
                    <a16:rowId xmlns:a16="http://schemas.microsoft.com/office/drawing/2014/main" val="10015"/>
                  </a:ext>
                </a:extLst>
              </a:tr>
              <a:tr h="272415">
                <a:tc>
                  <a:txBody>
                    <a:bodyPr/>
                    <a:lstStyle/>
                    <a:p>
                      <a:pPr algn="l">
                        <a:buNone/>
                      </a:pPr>
                      <a:r>
                        <a:rPr lang="en-US" sz="1400">
                          <a:solidFill>
                            <a:srgbClr val="000000"/>
                          </a:solidFill>
                          <a:latin typeface="宋体" panose="02010600030101010101" pitchFamily="2" charset="-122"/>
                        </a:rPr>
                        <a:t>evals</a:t>
                      </a:r>
                      <a:endParaRPr lang="en-US" altLang="en-US" sz="14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400">
                          <a:solidFill>
                            <a:srgbClr val="000000"/>
                          </a:solidFill>
                          <a:latin typeface="宋体" panose="02010600030101010101" pitchFamily="2" charset="-122"/>
                        </a:rPr>
                        <a:t>valid_sets</a:t>
                      </a:r>
                      <a:endParaRPr lang="en-US" altLang="en-US" sz="14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400">
                          <a:solidFill>
                            <a:srgbClr val="000000"/>
                          </a:solidFill>
                          <a:latin typeface="宋体" panose="02010600030101010101" pitchFamily="2" charset="-122"/>
                        </a:rPr>
                        <a:t>eval_set</a:t>
                      </a:r>
                      <a:endParaRPr lang="en-US" altLang="en-US" sz="14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400">
                          <a:solidFill>
                            <a:srgbClr val="000000"/>
                          </a:solidFill>
                          <a:latin typeface="宋体" panose="02010600030101010101" pitchFamily="2" charset="-122"/>
                        </a:rPr>
                        <a:t>eval_set</a:t>
                      </a:r>
                      <a:endParaRPr lang="en-US" altLang="en-US" sz="1400">
                        <a:solidFill>
                          <a:srgbClr val="000000"/>
                        </a:solidFill>
                        <a:latin typeface="宋体" panose="02010600030101010101" pitchFamily="2" charset="-122"/>
                      </a:endParaRPr>
                    </a:p>
                  </a:txBody>
                  <a:tcPr marL="12700" marR="12700" marT="12700" anchor="ctr">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extLst>
                  <a:ext uri="{0D108BD9-81ED-4DB2-BD59-A6C34878D82A}">
                    <a16:rowId xmlns:a16="http://schemas.microsoft.com/office/drawing/2014/main" val="10016"/>
                  </a:ext>
                </a:extLst>
              </a:tr>
              <a:tr h="272415">
                <a:tc>
                  <a:txBody>
                    <a:bodyPr/>
                    <a:lstStyle/>
                    <a:p>
                      <a:pPr algn="l">
                        <a:buNone/>
                      </a:pPr>
                      <a:r>
                        <a:rPr lang="en-US" sz="1400">
                          <a:solidFill>
                            <a:srgbClr val="000000"/>
                          </a:solidFill>
                          <a:latin typeface="宋体" panose="02010600030101010101" pitchFamily="2" charset="-122"/>
                        </a:rPr>
                        <a:t>eval_metric</a:t>
                      </a:r>
                      <a:endParaRPr lang="en-US" altLang="en-US" sz="14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400">
                          <a:solidFill>
                            <a:srgbClr val="000000"/>
                          </a:solidFill>
                          <a:latin typeface="宋体" panose="02010600030101010101" pitchFamily="2" charset="-122"/>
                        </a:rPr>
                        <a:t>metric</a:t>
                      </a:r>
                      <a:endParaRPr lang="en-US" altLang="en-US" sz="14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400">
                          <a:solidFill>
                            <a:srgbClr val="000000"/>
                          </a:solidFill>
                          <a:latin typeface="宋体" panose="02010600030101010101" pitchFamily="2" charset="-122"/>
                        </a:rPr>
                        <a:t>eval_metric</a:t>
                      </a:r>
                      <a:endParaRPr lang="en-US" altLang="en-US" sz="14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400">
                          <a:solidFill>
                            <a:srgbClr val="000000"/>
                          </a:solidFill>
                          <a:latin typeface="宋体" panose="02010600030101010101" pitchFamily="2" charset="-122"/>
                        </a:rPr>
                        <a:t>eval_metric</a:t>
                      </a:r>
                      <a:endParaRPr lang="en-US" altLang="en-US" sz="1400">
                        <a:solidFill>
                          <a:srgbClr val="000000"/>
                        </a:solidFill>
                        <a:latin typeface="宋体" panose="02010600030101010101" pitchFamily="2" charset="-122"/>
                      </a:endParaRPr>
                    </a:p>
                  </a:txBody>
                  <a:tcPr marL="12700" marR="12700" marT="12700" anchor="ctr">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extLst>
                  <a:ext uri="{0D108BD9-81ED-4DB2-BD59-A6C34878D82A}">
                    <a16:rowId xmlns:a16="http://schemas.microsoft.com/office/drawing/2014/main" val="10017"/>
                  </a:ext>
                </a:extLst>
              </a:tr>
              <a:tr h="292100">
                <a:tc>
                  <a:txBody>
                    <a:bodyPr/>
                    <a:lstStyle/>
                    <a:p>
                      <a:pPr algn="l">
                        <a:buNone/>
                      </a:pPr>
                      <a:r>
                        <a:rPr lang="en-US" sz="1400">
                          <a:solidFill>
                            <a:srgbClr val="000000"/>
                          </a:solidFill>
                          <a:latin typeface="宋体" panose="02010600030101010101" pitchFamily="2" charset="-122"/>
                        </a:rPr>
                        <a:t>early_stopping_rounds</a:t>
                      </a:r>
                      <a:endParaRPr lang="en-US" altLang="en-US" sz="14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400">
                          <a:solidFill>
                            <a:srgbClr val="000000"/>
                          </a:solidFill>
                          <a:latin typeface="宋体" panose="02010600030101010101" pitchFamily="2" charset="-122"/>
                        </a:rPr>
                        <a:t>early_stopping_rounds</a:t>
                      </a:r>
                      <a:endParaRPr lang="en-US" altLang="en-US" sz="14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400">
                          <a:solidFill>
                            <a:srgbClr val="000000"/>
                          </a:solidFill>
                          <a:latin typeface="宋体" panose="02010600030101010101" pitchFamily="2" charset="-122"/>
                        </a:rPr>
                        <a:t>early_stopping_rounds</a:t>
                      </a:r>
                      <a:endParaRPr lang="en-US" altLang="en-US" sz="14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400">
                          <a:solidFill>
                            <a:srgbClr val="000000"/>
                          </a:solidFill>
                          <a:latin typeface="宋体" panose="02010600030101010101" pitchFamily="2" charset="-122"/>
                        </a:rPr>
                        <a:t>early_stopping_rounds</a:t>
                      </a:r>
                      <a:endParaRPr lang="en-US" altLang="en-US" sz="1400">
                        <a:solidFill>
                          <a:srgbClr val="000000"/>
                        </a:solidFill>
                        <a:latin typeface="宋体" panose="02010600030101010101" pitchFamily="2" charset="-122"/>
                      </a:endParaRPr>
                    </a:p>
                  </a:txBody>
                  <a:tcPr marL="12700" marR="12700" marT="12700" anchor="ctr">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extLst>
                  <a:ext uri="{0D108BD9-81ED-4DB2-BD59-A6C34878D82A}">
                    <a16:rowId xmlns:a16="http://schemas.microsoft.com/office/drawing/2014/main" val="10018"/>
                  </a:ext>
                </a:extLst>
              </a:tr>
              <a:tr h="272415">
                <a:tc>
                  <a:txBody>
                    <a:bodyPr/>
                    <a:lstStyle/>
                    <a:p>
                      <a:pPr algn="l">
                        <a:buNone/>
                      </a:pPr>
                      <a:r>
                        <a:rPr lang="en-US" sz="1400">
                          <a:solidFill>
                            <a:srgbClr val="000000"/>
                          </a:solidFill>
                          <a:latin typeface="宋体" panose="02010600030101010101" pitchFamily="2" charset="-122"/>
                        </a:rPr>
                        <a:t>verbose_eval</a:t>
                      </a:r>
                      <a:endParaRPr lang="en-US" altLang="en-US" sz="14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400">
                          <a:solidFill>
                            <a:srgbClr val="000000"/>
                          </a:solidFill>
                          <a:latin typeface="宋体" panose="02010600030101010101" pitchFamily="2" charset="-122"/>
                        </a:rPr>
                        <a:t>verbose_eval</a:t>
                      </a:r>
                      <a:endParaRPr lang="en-US" altLang="en-US" sz="14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400">
                          <a:solidFill>
                            <a:srgbClr val="000000"/>
                          </a:solidFill>
                          <a:latin typeface="宋体" panose="02010600030101010101" pitchFamily="2" charset="-122"/>
                        </a:rPr>
                        <a:t>verbose</a:t>
                      </a:r>
                      <a:endParaRPr lang="en-US" altLang="en-US" sz="14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400">
                          <a:solidFill>
                            <a:srgbClr val="000000"/>
                          </a:solidFill>
                          <a:latin typeface="宋体" panose="02010600030101010101" pitchFamily="2" charset="-122"/>
                        </a:rPr>
                        <a:t>verbose</a:t>
                      </a:r>
                      <a:endParaRPr lang="en-US" altLang="en-US" sz="1400">
                        <a:solidFill>
                          <a:srgbClr val="000000"/>
                        </a:solidFill>
                        <a:latin typeface="宋体" panose="02010600030101010101" pitchFamily="2" charset="-122"/>
                      </a:endParaRPr>
                    </a:p>
                  </a:txBody>
                  <a:tcPr marL="12700" marR="12700" marT="12700" anchor="ctr">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extLst>
                  <a:ext uri="{0D108BD9-81ED-4DB2-BD59-A6C34878D82A}">
                    <a16:rowId xmlns:a16="http://schemas.microsoft.com/office/drawing/2014/main" val="10019"/>
                  </a:ext>
                </a:extLst>
              </a:tr>
            </a:tbl>
          </a:graphicData>
        </a:graphic>
      </p:graphicFrame>
    </p:spTree>
    <p:custDataLst>
      <p:tags r:id="rId1"/>
    </p:custDataLst>
  </p:cSld>
  <p:clrMapOvr>
    <a:masterClrMapping/>
  </p:clrMapOvr>
  <p:transition spd="med"/>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fontScale="90000"/>
          </a:bodyPr>
          <a:lstStyle>
            <a:lvl1pPr>
              <a:defRPr>
                <a:solidFill>
                  <a:srgbClr val="C00000"/>
                </a:solidFill>
              </a:defRPr>
            </a:lvl1pPr>
          </a:lstStyle>
          <a:p>
            <a:r>
              <a:rPr lang="en-US" dirty="0">
                <a:ea typeface="宋体" panose="02010600030101010101" pitchFamily="2" charset="-122"/>
                <a:sym typeface="+mn-ea"/>
              </a:rPr>
              <a:t>CatBoost</a:t>
            </a:r>
            <a:endParaRPr lang="en-US" altLang="zh-CN" dirty="0">
              <a:ea typeface="宋体" panose="02010600030101010101" pitchFamily="2" charset="-122"/>
              <a:sym typeface="+mn-ea"/>
            </a:endParaRPr>
          </a:p>
        </p:txBody>
      </p:sp>
      <p:sp>
        <p:nvSpPr>
          <p:cNvPr id="131" name="Content Placeholder 2"/>
          <p:cNvSpPr txBox="1">
            <a:spLocks noGrp="1"/>
          </p:cNvSpPr>
          <p:nvPr/>
        </p:nvSpPr>
        <p:spPr>
          <a:xfrm>
            <a:off x="598805" y="1452245"/>
            <a:ext cx="5958205"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en-US" sz="1600" dirty="0">
                <a:ea typeface="宋体" panose="02010600030101010101" pitchFamily="2" charset="-122"/>
                <a:sym typeface="+mn-ea"/>
              </a:rPr>
              <a:t>CatBoost</a:t>
            </a:r>
            <a:r>
              <a:rPr lang="zh-CN" altLang="en-US" sz="1600" dirty="0">
                <a:ea typeface="宋体" panose="02010600030101010101" pitchFamily="2" charset="-122"/>
                <a:sym typeface="+mn-ea"/>
              </a:rPr>
              <a:t>算法：</a:t>
            </a:r>
          </a:p>
          <a:p>
            <a:pPr>
              <a:lnSpc>
                <a:spcPct val="150000"/>
              </a:lnSpc>
            </a:pPr>
            <a:r>
              <a:rPr sz="1600" dirty="0">
                <a:ea typeface="宋体" panose="02010600030101010101" pitchFamily="2" charset="-122"/>
                <a:sym typeface="+mn-ea"/>
              </a:rPr>
              <a:t>俄罗斯</a:t>
            </a:r>
            <a:r>
              <a:rPr lang="zh-CN" sz="1600" dirty="0">
                <a:ea typeface="宋体" panose="02010600030101010101" pitchFamily="2" charset="-122"/>
                <a:sym typeface="+mn-ea"/>
              </a:rPr>
              <a:t>科技公司</a:t>
            </a:r>
            <a:r>
              <a:rPr sz="1600" dirty="0">
                <a:ea typeface="宋体" panose="02010600030101010101" pitchFamily="2" charset="-122"/>
                <a:sym typeface="+mn-ea"/>
              </a:rPr>
              <a:t>Yandex开源的机器学习库</a:t>
            </a:r>
            <a:r>
              <a:rPr lang="zh-CN" sz="1600" dirty="0">
                <a:ea typeface="宋体" panose="02010600030101010101" pitchFamily="2" charset="-122"/>
                <a:sym typeface="+mn-ea"/>
              </a:rPr>
              <a:t>（</a:t>
            </a:r>
            <a:r>
              <a:rPr sz="1600" dirty="0">
                <a:ea typeface="宋体" panose="02010600030101010101" pitchFamily="2" charset="-122"/>
                <a:sym typeface="+mn-ea"/>
              </a:rPr>
              <a:t>2017年</a:t>
            </a:r>
            <a:r>
              <a:rPr lang="zh-CN" sz="1600" dirty="0">
                <a:ea typeface="宋体" panose="02010600030101010101" pitchFamily="2" charset="-122"/>
                <a:sym typeface="+mn-ea"/>
              </a:rPr>
              <a:t>）</a:t>
            </a:r>
          </a:p>
          <a:p>
            <a:pPr>
              <a:lnSpc>
                <a:spcPct val="150000"/>
              </a:lnSpc>
            </a:pPr>
            <a:r>
              <a:rPr sz="1600" dirty="0">
                <a:ea typeface="宋体" panose="02010600030101010101" pitchFamily="2" charset="-122"/>
                <a:sym typeface="+mn-ea"/>
              </a:rPr>
              <a:t>https://arxiv.org/pdf/1706.09516.pdf</a:t>
            </a:r>
          </a:p>
          <a:p>
            <a:pPr>
              <a:lnSpc>
                <a:spcPct val="150000"/>
              </a:lnSpc>
            </a:pPr>
            <a:r>
              <a:rPr sz="1600" dirty="0">
                <a:ea typeface="宋体" panose="02010600030101010101" pitchFamily="2" charset="-122"/>
                <a:sym typeface="+mn-ea"/>
              </a:rPr>
              <a:t>CatBoost </a:t>
            </a:r>
            <a:r>
              <a:rPr lang="en-US" sz="1600" dirty="0">
                <a:ea typeface="宋体" panose="02010600030101010101" pitchFamily="2" charset="-122"/>
                <a:sym typeface="+mn-ea"/>
              </a:rPr>
              <a:t>= C</a:t>
            </a:r>
            <a:r>
              <a:rPr sz="1600" dirty="0">
                <a:ea typeface="宋体" panose="02010600030101010101" pitchFamily="2" charset="-122"/>
                <a:sym typeface="+mn-ea"/>
              </a:rPr>
              <a:t>atgorical </a:t>
            </a:r>
            <a:r>
              <a:rPr lang="en-US" sz="1600" dirty="0">
                <a:ea typeface="宋体" panose="02010600030101010101" pitchFamily="2" charset="-122"/>
                <a:sym typeface="+mn-ea"/>
              </a:rPr>
              <a:t>+ B</a:t>
            </a:r>
            <a:r>
              <a:rPr sz="1600" dirty="0">
                <a:ea typeface="宋体" panose="02010600030101010101" pitchFamily="2" charset="-122"/>
                <a:sym typeface="+mn-ea"/>
              </a:rPr>
              <a:t>oost</a:t>
            </a:r>
          </a:p>
          <a:p>
            <a:pPr>
              <a:lnSpc>
                <a:spcPct val="150000"/>
              </a:lnSpc>
            </a:pPr>
            <a:r>
              <a:rPr sz="1600" dirty="0">
                <a:ea typeface="宋体" panose="02010600030101010101" pitchFamily="2" charset="-122"/>
                <a:sym typeface="+mn-ea"/>
              </a:rPr>
              <a:t>高效</a:t>
            </a:r>
            <a:r>
              <a:rPr lang="zh-CN" sz="1600" dirty="0">
                <a:ea typeface="宋体" panose="02010600030101010101" pitchFamily="2" charset="-122"/>
                <a:sym typeface="+mn-ea"/>
              </a:rPr>
              <a:t>的</a:t>
            </a:r>
            <a:r>
              <a:rPr sz="1600" dirty="0">
                <a:ea typeface="宋体" panose="02010600030101010101" pitchFamily="2" charset="-122"/>
                <a:sym typeface="+mn-ea"/>
              </a:rPr>
              <a:t>处理</a:t>
            </a:r>
            <a:r>
              <a:rPr lang="zh-CN" sz="1600" dirty="0">
                <a:ea typeface="宋体" panose="02010600030101010101" pitchFamily="2" charset="-122"/>
                <a:sym typeface="+mn-ea"/>
              </a:rPr>
              <a:t>分类</a:t>
            </a:r>
            <a:r>
              <a:rPr sz="1600" dirty="0">
                <a:ea typeface="宋体" panose="02010600030101010101" pitchFamily="2" charset="-122"/>
                <a:sym typeface="+mn-ea"/>
              </a:rPr>
              <a:t>特征</a:t>
            </a:r>
            <a:r>
              <a:rPr lang="zh-CN" sz="1600" dirty="0">
                <a:ea typeface="宋体" panose="02010600030101010101" pitchFamily="2" charset="-122"/>
                <a:sym typeface="+mn-ea"/>
              </a:rPr>
              <a:t>（</a:t>
            </a:r>
            <a:r>
              <a:rPr sz="1600" dirty="0">
                <a:ea typeface="宋体" panose="02010600030101010101" pitchFamily="2" charset="-122"/>
                <a:sym typeface="+mn-ea"/>
              </a:rPr>
              <a:t>categorical features</a:t>
            </a:r>
            <a:r>
              <a:rPr lang="zh-CN" sz="1600" dirty="0">
                <a:ea typeface="宋体" panose="02010600030101010101" pitchFamily="2" charset="-122"/>
                <a:sym typeface="+mn-ea"/>
              </a:rPr>
              <a:t>）</a:t>
            </a:r>
            <a:r>
              <a:rPr sz="1600" dirty="0">
                <a:ea typeface="宋体" panose="02010600030101010101" pitchFamily="2" charset="-122"/>
                <a:sym typeface="+mn-ea"/>
              </a:rPr>
              <a:t>，首先对</a:t>
            </a:r>
            <a:r>
              <a:rPr lang="zh-CN" sz="1600" dirty="0">
                <a:ea typeface="宋体" panose="02010600030101010101" pitchFamily="2" charset="-122"/>
                <a:sym typeface="+mn-ea"/>
              </a:rPr>
              <a:t>分类特征</a:t>
            </a:r>
            <a:r>
              <a:rPr sz="1600" dirty="0">
                <a:ea typeface="宋体" panose="02010600030101010101" pitchFamily="2" charset="-122"/>
                <a:sym typeface="+mn-ea"/>
              </a:rPr>
              <a:t>做统计，计算某个</a:t>
            </a:r>
            <a:r>
              <a:rPr lang="zh-CN" sz="1600" dirty="0">
                <a:ea typeface="宋体" panose="02010600030101010101" pitchFamily="2" charset="-122"/>
                <a:sym typeface="+mn-ea"/>
              </a:rPr>
              <a:t>分类</a:t>
            </a:r>
            <a:r>
              <a:rPr sz="1600" dirty="0">
                <a:ea typeface="宋体" panose="02010600030101010101" pitchFamily="2" charset="-122"/>
                <a:sym typeface="+mn-ea"/>
              </a:rPr>
              <a:t>特征（category）出现的频率，</a:t>
            </a:r>
            <a:r>
              <a:rPr lang="zh-CN" sz="1600" dirty="0">
                <a:ea typeface="宋体" panose="02010600030101010101" pitchFamily="2" charset="-122"/>
                <a:sym typeface="+mn-ea"/>
              </a:rPr>
              <a:t>然后</a:t>
            </a:r>
            <a:r>
              <a:rPr sz="1600" dirty="0">
                <a:ea typeface="宋体" panose="02010600030101010101" pitchFamily="2" charset="-122"/>
                <a:sym typeface="+mn-ea"/>
              </a:rPr>
              <a:t>加上超参数，生成新的数值型特征（numerical features）</a:t>
            </a:r>
          </a:p>
          <a:p>
            <a:pPr>
              <a:lnSpc>
                <a:spcPct val="150000"/>
              </a:lnSpc>
            </a:pPr>
            <a:r>
              <a:rPr lang="zh-CN" sz="1600" dirty="0">
                <a:ea typeface="宋体" panose="02010600030101010101" pitchFamily="2" charset="-122"/>
                <a:sym typeface="+mn-ea"/>
              </a:rPr>
              <a:t>同时</a:t>
            </a:r>
            <a:r>
              <a:rPr sz="1600" dirty="0">
                <a:ea typeface="宋体" panose="02010600030101010101" pitchFamily="2" charset="-122"/>
                <a:sym typeface="+mn-ea"/>
              </a:rPr>
              <a:t>使用组合类别特征，丰富了特征维度</a:t>
            </a:r>
          </a:p>
          <a:p>
            <a:pPr>
              <a:lnSpc>
                <a:spcPct val="150000"/>
              </a:lnSpc>
            </a:pPr>
            <a:r>
              <a:rPr lang="zh-CN" sz="1600" dirty="0">
                <a:ea typeface="宋体" panose="02010600030101010101" pitchFamily="2" charset="-122"/>
                <a:sym typeface="+mn-ea"/>
              </a:rPr>
              <a:t>采用的</a:t>
            </a:r>
            <a:r>
              <a:rPr sz="1600" dirty="0">
                <a:ea typeface="宋体" panose="02010600030101010101" pitchFamily="2" charset="-122"/>
                <a:sym typeface="+mn-ea"/>
              </a:rPr>
              <a:t>基模型是对称决策树，算法的参数少、支持</a:t>
            </a:r>
            <a:r>
              <a:rPr lang="zh-CN" sz="1600" dirty="0">
                <a:ea typeface="宋体" panose="02010600030101010101" pitchFamily="2" charset="-122"/>
                <a:sym typeface="+mn-ea"/>
              </a:rPr>
              <a:t>分类</a:t>
            </a:r>
            <a:r>
              <a:rPr sz="1600" dirty="0">
                <a:ea typeface="宋体" panose="02010600030101010101" pitchFamily="2" charset="-122"/>
                <a:sym typeface="+mn-ea"/>
              </a:rPr>
              <a:t>变量</a:t>
            </a:r>
            <a:r>
              <a:rPr lang="zh-CN" sz="1600" dirty="0">
                <a:ea typeface="宋体" panose="02010600030101010101" pitchFamily="2" charset="-122"/>
                <a:sym typeface="+mn-ea"/>
              </a:rPr>
              <a:t>，通过可以防止</a:t>
            </a:r>
            <a:r>
              <a:rPr sz="1600" dirty="0">
                <a:ea typeface="宋体" panose="02010600030101010101" pitchFamily="2" charset="-122"/>
                <a:sym typeface="+mn-ea"/>
              </a:rPr>
              <a:t>过拟合</a:t>
            </a:r>
          </a:p>
          <a:p>
            <a:pPr marL="0" indent="0">
              <a:lnSpc>
                <a:spcPct val="150000"/>
              </a:lnSpc>
              <a:buNone/>
            </a:pPr>
            <a:endParaRPr sz="1600" dirty="0">
              <a:ea typeface="宋体" panose="02010600030101010101" pitchFamily="2" charset="-122"/>
              <a:sym typeface="+mn-ea"/>
            </a:endParaRPr>
          </a:p>
          <a:p>
            <a:pPr>
              <a:lnSpc>
                <a:spcPct val="150000"/>
              </a:lnSpc>
            </a:pPr>
            <a:endParaRPr sz="1600" dirty="0">
              <a:ea typeface="宋体" panose="02010600030101010101" pitchFamily="2" charset="-122"/>
              <a:sym typeface="+mn-ea"/>
            </a:endParaRPr>
          </a:p>
          <a:p>
            <a:pPr>
              <a:lnSpc>
                <a:spcPct val="150000"/>
              </a:lnSpc>
            </a:pPr>
            <a:endParaRPr lang="zh-CN" altLang="en-US" sz="1600" dirty="0">
              <a:ea typeface="宋体" panose="02010600030101010101" pitchFamily="2" charset="-122"/>
              <a:sym typeface="+mn-ea"/>
            </a:endParaRPr>
          </a:p>
          <a:p>
            <a:pPr>
              <a:lnSpc>
                <a:spcPct val="150000"/>
              </a:lnSpc>
            </a:pPr>
            <a:endParaRPr sz="1600" dirty="0">
              <a:ea typeface="宋体" panose="02010600030101010101" pitchFamily="2" charset="-122"/>
              <a:sym typeface="+mn-ea"/>
            </a:endParaRPr>
          </a:p>
        </p:txBody>
      </p:sp>
      <p:pic>
        <p:nvPicPr>
          <p:cNvPr id="2" name="图片 1"/>
          <p:cNvPicPr>
            <a:picLocks noChangeAspect="1"/>
          </p:cNvPicPr>
          <p:nvPr/>
        </p:nvPicPr>
        <p:blipFill>
          <a:blip r:embed="rId4"/>
          <a:stretch>
            <a:fillRect/>
          </a:stretch>
        </p:blipFill>
        <p:spPr>
          <a:xfrm>
            <a:off x="7566660" y="2724785"/>
            <a:ext cx="2962275" cy="967105"/>
          </a:xfrm>
          <a:prstGeom prst="rect">
            <a:avLst/>
          </a:prstGeom>
        </p:spPr>
      </p:pic>
    </p:spTree>
    <p:custDataLst>
      <p:tags r:id="rId1"/>
    </p:custDataLst>
  </p:cSld>
  <p:clrMapOvr>
    <a:masterClrMapping/>
  </p:clrMapOvr>
  <p:transition spd="med"/>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fontScale="90000"/>
          </a:bodyPr>
          <a:lstStyle>
            <a:lvl1pPr>
              <a:defRPr>
                <a:solidFill>
                  <a:srgbClr val="C00000"/>
                </a:solidFill>
              </a:defRPr>
            </a:lvl1pPr>
          </a:lstStyle>
          <a:p>
            <a:r>
              <a:rPr lang="en-US" dirty="0">
                <a:ea typeface="宋体" panose="02010600030101010101" pitchFamily="2" charset="-122"/>
                <a:sym typeface="+mn-ea"/>
              </a:rPr>
              <a:t>CatBoost</a:t>
            </a:r>
            <a:endParaRPr lang="en-US" altLang="zh-CN" dirty="0">
              <a:ea typeface="宋体" panose="02010600030101010101" pitchFamily="2" charset="-122"/>
              <a:sym typeface="+mn-ea"/>
            </a:endParaRPr>
          </a:p>
        </p:txBody>
      </p:sp>
      <p:sp>
        <p:nvSpPr>
          <p:cNvPr id="131" name="Content Placeholder 2"/>
          <p:cNvSpPr txBox="1">
            <a:spLocks noGrp="1"/>
          </p:cNvSpPr>
          <p:nvPr/>
        </p:nvSpPr>
        <p:spPr>
          <a:xfrm>
            <a:off x="579755" y="1452245"/>
            <a:ext cx="4808855"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en-US" sz="1600" dirty="0">
                <a:ea typeface="宋体" panose="02010600030101010101" pitchFamily="2" charset="-122"/>
                <a:sym typeface="+mn-ea"/>
              </a:rPr>
              <a:t>CatBoost</a:t>
            </a:r>
            <a:r>
              <a:rPr lang="zh-CN" sz="1600" dirty="0">
                <a:ea typeface="宋体" panose="02010600030101010101" pitchFamily="2" charset="-122"/>
                <a:sym typeface="+mn-ea"/>
              </a:rPr>
              <a:t>，</a:t>
            </a:r>
            <a:r>
              <a:rPr lang="en-US" altLang="zh-CN" sz="1600" dirty="0">
                <a:ea typeface="宋体" panose="02010600030101010101" pitchFamily="2" charset="-122"/>
                <a:sym typeface="+mn-ea"/>
              </a:rPr>
              <a:t>LightGBM</a:t>
            </a:r>
            <a:r>
              <a:rPr lang="zh-CN" sz="1600" dirty="0">
                <a:ea typeface="宋体" panose="02010600030101010101" pitchFamily="2" charset="-122"/>
                <a:sym typeface="+mn-ea"/>
              </a:rPr>
              <a:t>，</a:t>
            </a:r>
            <a:r>
              <a:rPr lang="en-US" altLang="zh-CN" sz="1600" dirty="0">
                <a:ea typeface="宋体" panose="02010600030101010101" pitchFamily="2" charset="-122"/>
                <a:sym typeface="+mn-ea"/>
              </a:rPr>
              <a:t>XGBoost</a:t>
            </a:r>
            <a:r>
              <a:rPr lang="zh-CN" altLang="en-US" sz="1600" dirty="0">
                <a:ea typeface="宋体" panose="02010600030101010101" pitchFamily="2" charset="-122"/>
                <a:sym typeface="+mn-ea"/>
              </a:rPr>
              <a:t>对比：</a:t>
            </a:r>
          </a:p>
          <a:p>
            <a:pPr>
              <a:lnSpc>
                <a:spcPct val="150000"/>
              </a:lnSpc>
            </a:pPr>
            <a:r>
              <a:rPr sz="1600" dirty="0">
                <a:ea typeface="宋体" panose="02010600030101010101" pitchFamily="2" charset="-122"/>
                <a:sym typeface="+mn-ea"/>
              </a:rPr>
              <a:t>2015 年航班延误</a:t>
            </a:r>
            <a:r>
              <a:rPr lang="zh-CN" sz="1600" dirty="0">
                <a:ea typeface="宋体" panose="02010600030101010101" pitchFamily="2" charset="-122"/>
                <a:sym typeface="+mn-ea"/>
              </a:rPr>
              <a:t>数据，</a:t>
            </a:r>
            <a:r>
              <a:rPr sz="1600" dirty="0">
                <a:ea typeface="宋体" panose="02010600030101010101" pitchFamily="2" charset="-122"/>
                <a:sym typeface="+mn-ea"/>
              </a:rPr>
              <a:t>包含分类和数值变量</a:t>
            </a:r>
          </a:p>
          <a:p>
            <a:pPr>
              <a:lnSpc>
                <a:spcPct val="150000"/>
              </a:lnSpc>
            </a:pPr>
            <a:r>
              <a:rPr lang="zh-CN" sz="1600" dirty="0">
                <a:ea typeface="宋体" panose="02010600030101010101" pitchFamily="2" charset="-122"/>
                <a:sym typeface="+mn-ea"/>
              </a:rPr>
              <a:t>https://www.kaggle.com/usdot/flight-delays/data</a:t>
            </a:r>
          </a:p>
          <a:p>
            <a:pPr>
              <a:lnSpc>
                <a:spcPct val="150000"/>
              </a:lnSpc>
            </a:pPr>
            <a:r>
              <a:rPr sz="1600" dirty="0">
                <a:ea typeface="宋体" panose="02010600030101010101" pitchFamily="2" charset="-122"/>
                <a:sym typeface="+mn-ea"/>
              </a:rPr>
              <a:t>一共有约 500 万条记录，</a:t>
            </a:r>
            <a:r>
              <a:rPr lang="zh-CN" sz="1600" dirty="0">
                <a:ea typeface="宋体" panose="02010600030101010101" pitchFamily="2" charset="-122"/>
                <a:sym typeface="+mn-ea"/>
              </a:rPr>
              <a:t>使用</a:t>
            </a:r>
            <a:r>
              <a:rPr lang="en-US" altLang="zh-CN" sz="1600" dirty="0">
                <a:ea typeface="宋体" panose="02010600030101010101" pitchFamily="2" charset="-122"/>
                <a:sym typeface="+mn-ea"/>
              </a:rPr>
              <a:t>10%</a:t>
            </a:r>
            <a:r>
              <a:rPr lang="zh-CN" altLang="en-US" sz="1600" dirty="0">
                <a:ea typeface="宋体" panose="02010600030101010101" pitchFamily="2" charset="-122"/>
                <a:sym typeface="+mn-ea"/>
              </a:rPr>
              <a:t>的数据，即</a:t>
            </a:r>
            <a:r>
              <a:rPr lang="en-US" altLang="zh-CN" sz="1600" dirty="0">
                <a:ea typeface="宋体" panose="02010600030101010101" pitchFamily="2" charset="-122"/>
                <a:sym typeface="+mn-ea"/>
              </a:rPr>
              <a:t>50</a:t>
            </a:r>
            <a:r>
              <a:rPr lang="zh-CN" altLang="en-US" sz="1600" dirty="0">
                <a:ea typeface="宋体" panose="02010600030101010101" pitchFamily="2" charset="-122"/>
                <a:sym typeface="+mn-ea"/>
              </a:rPr>
              <a:t>条记录</a:t>
            </a:r>
            <a:endParaRPr lang="zh-CN" sz="1600" dirty="0">
              <a:ea typeface="宋体" panose="02010600030101010101" pitchFamily="2" charset="-122"/>
              <a:sym typeface="+mn-ea"/>
            </a:endParaRPr>
          </a:p>
          <a:p>
            <a:pPr>
              <a:lnSpc>
                <a:spcPct val="150000"/>
              </a:lnSpc>
            </a:pPr>
            <a:r>
              <a:rPr sz="1600" dirty="0">
                <a:ea typeface="宋体" panose="02010600030101010101" pitchFamily="2" charset="-122"/>
                <a:sym typeface="+mn-ea"/>
              </a:rPr>
              <a:t>CatBoost 过拟合程度最小</a:t>
            </a:r>
            <a:r>
              <a:rPr lang="zh-CN" sz="1600" dirty="0">
                <a:ea typeface="宋体" panose="02010600030101010101" pitchFamily="2" charset="-122"/>
                <a:sym typeface="+mn-ea"/>
              </a:rPr>
              <a:t>，</a:t>
            </a:r>
            <a:r>
              <a:rPr sz="1600" dirty="0">
                <a:ea typeface="宋体" panose="02010600030101010101" pitchFamily="2" charset="-122"/>
                <a:sym typeface="+mn-ea"/>
              </a:rPr>
              <a:t>在测试集上准确度最高0.816</a:t>
            </a:r>
            <a:r>
              <a:rPr lang="zh-CN" sz="1600" dirty="0">
                <a:ea typeface="宋体" panose="02010600030101010101" pitchFamily="2" charset="-122"/>
                <a:sym typeface="+mn-ea"/>
              </a:rPr>
              <a:t>，同时预测用时最短，但</a:t>
            </a:r>
            <a:r>
              <a:rPr sz="1600" dirty="0">
                <a:ea typeface="宋体" panose="02010600030101010101" pitchFamily="2" charset="-122"/>
                <a:sym typeface="+mn-ea"/>
              </a:rPr>
              <a:t>这个表现仅仅在有分类特征，而且调节了</a:t>
            </a:r>
            <a:r>
              <a:rPr lang="en-US" sz="1600" dirty="0">
                <a:ea typeface="宋体" panose="02010600030101010101" pitchFamily="2" charset="-122"/>
                <a:sym typeface="+mn-ea"/>
              </a:rPr>
              <a:t>one-hot</a:t>
            </a:r>
            <a:r>
              <a:rPr sz="1600" dirty="0">
                <a:ea typeface="宋体" panose="02010600030101010101" pitchFamily="2" charset="-122"/>
                <a:sym typeface="+mn-ea"/>
              </a:rPr>
              <a:t>最大量时才会出现</a:t>
            </a:r>
          </a:p>
          <a:p>
            <a:pPr>
              <a:lnSpc>
                <a:spcPct val="150000"/>
              </a:lnSpc>
            </a:pPr>
            <a:r>
              <a:rPr sz="1600" dirty="0">
                <a:ea typeface="宋体" panose="02010600030101010101" pitchFamily="2" charset="-122"/>
                <a:sym typeface="+mn-ea"/>
              </a:rPr>
              <a:t>如果不利用 CatBoost 算法在这些特征上的优势，表现效果就会变成最差</a:t>
            </a:r>
            <a:r>
              <a:rPr lang="zh-CN" sz="1600" dirty="0">
                <a:ea typeface="宋体" panose="02010600030101010101" pitchFamily="2" charset="-122"/>
                <a:sym typeface="+mn-ea"/>
              </a:rPr>
              <a:t>，</a:t>
            </a:r>
            <a:r>
              <a:rPr lang="en-US" altLang="zh-CN" sz="1600" dirty="0">
                <a:ea typeface="宋体" panose="02010600030101010101" pitchFamily="2" charset="-122"/>
                <a:sym typeface="+mn-ea"/>
              </a:rPr>
              <a:t>AUC </a:t>
            </a:r>
            <a:r>
              <a:rPr sz="1600" dirty="0">
                <a:ea typeface="宋体" panose="02010600030101010101" pitchFamily="2" charset="-122"/>
                <a:sym typeface="+mn-ea"/>
              </a:rPr>
              <a:t>0.752 </a:t>
            </a:r>
          </a:p>
          <a:p>
            <a:pPr>
              <a:lnSpc>
                <a:spcPct val="150000"/>
              </a:lnSpc>
            </a:pPr>
            <a:r>
              <a:rPr lang="zh-CN" sz="1600" dirty="0">
                <a:ea typeface="宋体" panose="02010600030101010101" pitchFamily="2" charset="-122"/>
                <a:sym typeface="+mn-ea"/>
              </a:rPr>
              <a:t>使用</a:t>
            </a:r>
            <a:r>
              <a:rPr lang="en-US" altLang="zh-CN" sz="1600" dirty="0">
                <a:ea typeface="宋体" panose="02010600030101010101" pitchFamily="2" charset="-122"/>
                <a:sym typeface="+mn-ea"/>
              </a:rPr>
              <a:t>CatBoost</a:t>
            </a:r>
            <a:r>
              <a:rPr lang="zh-CN" altLang="zh-CN" sz="1600" dirty="0">
                <a:ea typeface="宋体" panose="02010600030101010101" pitchFamily="2" charset="-122"/>
                <a:sym typeface="+mn-ea"/>
              </a:rPr>
              <a:t>需要</a:t>
            </a:r>
            <a:r>
              <a:rPr sz="1600" dirty="0">
                <a:ea typeface="宋体" panose="02010600030101010101" pitchFamily="2" charset="-122"/>
                <a:sym typeface="+mn-ea"/>
              </a:rPr>
              <a:t>数据中包含分类变量，同时适当地调节这些变量时， 才会表现</a:t>
            </a:r>
            <a:r>
              <a:rPr lang="zh-CN" sz="1600" dirty="0">
                <a:ea typeface="宋体" panose="02010600030101010101" pitchFamily="2" charset="-122"/>
                <a:sym typeface="+mn-ea"/>
              </a:rPr>
              <a:t>不错</a:t>
            </a:r>
            <a:endParaRPr sz="1600" dirty="0">
              <a:ea typeface="宋体" panose="02010600030101010101" pitchFamily="2" charset="-122"/>
              <a:sym typeface="+mn-ea"/>
            </a:endParaRPr>
          </a:p>
          <a:p>
            <a:pPr>
              <a:lnSpc>
                <a:spcPct val="150000"/>
              </a:lnSpc>
            </a:pPr>
            <a:endParaRPr lang="zh-CN" altLang="en-US" sz="1600" dirty="0">
              <a:ea typeface="宋体" panose="02010600030101010101" pitchFamily="2" charset="-122"/>
              <a:sym typeface="+mn-ea"/>
            </a:endParaRPr>
          </a:p>
          <a:p>
            <a:pPr>
              <a:lnSpc>
                <a:spcPct val="150000"/>
              </a:lnSpc>
            </a:pPr>
            <a:endParaRPr sz="1600" dirty="0">
              <a:ea typeface="宋体" panose="02010600030101010101" pitchFamily="2" charset="-122"/>
              <a:sym typeface="+mn-ea"/>
            </a:endParaRPr>
          </a:p>
        </p:txBody>
      </p:sp>
      <p:graphicFrame>
        <p:nvGraphicFramePr>
          <p:cNvPr id="4" name="表格 3"/>
          <p:cNvGraphicFramePr/>
          <p:nvPr>
            <p:custDataLst>
              <p:tags r:id="rId2"/>
            </p:custDataLst>
          </p:nvPr>
        </p:nvGraphicFramePr>
        <p:xfrm>
          <a:off x="5336540" y="1773555"/>
          <a:ext cx="6750685" cy="3563620"/>
        </p:xfrm>
        <a:graphic>
          <a:graphicData uri="http://schemas.openxmlformats.org/drawingml/2006/table">
            <a:tbl>
              <a:tblPr firstRow="1" bandRow="1">
                <a:tableStyleId>{5C22544A-7EE6-4342-B048-85BDC9FD1C3A}</a:tableStyleId>
              </a:tblPr>
              <a:tblGrid>
                <a:gridCol w="762635">
                  <a:extLst>
                    <a:ext uri="{9D8B030D-6E8A-4147-A177-3AD203B41FA5}">
                      <a16:colId xmlns:a16="http://schemas.microsoft.com/office/drawing/2014/main" val="20000"/>
                    </a:ext>
                  </a:extLst>
                </a:gridCol>
                <a:gridCol w="1652270">
                  <a:extLst>
                    <a:ext uri="{9D8B030D-6E8A-4147-A177-3AD203B41FA5}">
                      <a16:colId xmlns:a16="http://schemas.microsoft.com/office/drawing/2014/main" val="20001"/>
                    </a:ext>
                  </a:extLst>
                </a:gridCol>
                <a:gridCol w="1059180">
                  <a:extLst>
                    <a:ext uri="{9D8B030D-6E8A-4147-A177-3AD203B41FA5}">
                      <a16:colId xmlns:a16="http://schemas.microsoft.com/office/drawing/2014/main" val="20002"/>
                    </a:ext>
                  </a:extLst>
                </a:gridCol>
                <a:gridCol w="974725">
                  <a:extLst>
                    <a:ext uri="{9D8B030D-6E8A-4147-A177-3AD203B41FA5}">
                      <a16:colId xmlns:a16="http://schemas.microsoft.com/office/drawing/2014/main" val="20003"/>
                    </a:ext>
                  </a:extLst>
                </a:gridCol>
                <a:gridCol w="1002665">
                  <a:extLst>
                    <a:ext uri="{9D8B030D-6E8A-4147-A177-3AD203B41FA5}">
                      <a16:colId xmlns:a16="http://schemas.microsoft.com/office/drawing/2014/main" val="20004"/>
                    </a:ext>
                  </a:extLst>
                </a:gridCol>
                <a:gridCol w="1299210">
                  <a:extLst>
                    <a:ext uri="{9D8B030D-6E8A-4147-A177-3AD203B41FA5}">
                      <a16:colId xmlns:a16="http://schemas.microsoft.com/office/drawing/2014/main" val="20005"/>
                    </a:ext>
                  </a:extLst>
                </a:gridCol>
              </a:tblGrid>
              <a:tr h="165100">
                <a:tc>
                  <a:txBody>
                    <a:bodyPr/>
                    <a:lstStyle/>
                    <a:p>
                      <a:pPr algn="ctr">
                        <a:buNone/>
                      </a:pPr>
                      <a:r>
                        <a:rPr lang="zh-CN" sz="1400">
                          <a:solidFill>
                            <a:srgbClr val="000000"/>
                          </a:solidFill>
                          <a:latin typeface="Arial" panose="020B0604020202020204" pitchFamily="34" charset="0"/>
                          <a:ea typeface="宋体" panose="02010600030101010101" pitchFamily="2" charset="-122"/>
                        </a:rPr>
                        <a:t>模型</a:t>
                      </a:r>
                      <a:endParaRPr lang="zh-CN" altLang="en-US" sz="1400">
                        <a:solidFill>
                          <a:srgbClr val="000000"/>
                        </a:solidFill>
                        <a:latin typeface="Arial" panose="020B0604020202020204" pitchFamily="34" charset="0"/>
                        <a:ea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ctr">
                        <a:buNone/>
                      </a:pPr>
                      <a:r>
                        <a:rPr lang="en-US" sz="1400">
                          <a:solidFill>
                            <a:srgbClr val="000000"/>
                          </a:solidFill>
                          <a:latin typeface="宋体" panose="02010600030101010101" pitchFamily="2" charset="-122"/>
                        </a:rPr>
                        <a:t>XGBoost</a:t>
                      </a:r>
                      <a:endParaRPr lang="en-US" altLang="en-US" sz="14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gridSpan="2">
                  <a:txBody>
                    <a:bodyPr/>
                    <a:lstStyle/>
                    <a:p>
                      <a:pPr algn="ctr">
                        <a:buNone/>
                      </a:pPr>
                      <a:r>
                        <a:rPr lang="en-US" sz="1400">
                          <a:solidFill>
                            <a:srgbClr val="000000"/>
                          </a:solidFill>
                          <a:latin typeface="宋体" panose="02010600030101010101" pitchFamily="2" charset="-122"/>
                        </a:rPr>
                        <a:t>LightGBM</a:t>
                      </a:r>
                      <a:endParaRPr lang="en-US" altLang="en-US" sz="14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hMerge="1">
                  <a:txBody>
                    <a:bodyPr/>
                    <a:lstStyle/>
                    <a:p>
                      <a:endParaRPr lang="zh-CN"/>
                    </a:p>
                  </a:txBody>
                  <a:tcPr>
                    <a:lnR w="12700">
                      <a:solidFill>
                        <a:schemeClr val="tx1"/>
                      </a:solidFill>
                      <a:prstDash val="solid"/>
                    </a:lnR>
                    <a:lnT w="12700" cap="flat">
                      <a:solidFill>
                        <a:schemeClr val="tx1"/>
                      </a:solidFill>
                      <a:prstDash val="solid"/>
                    </a:lnT>
                    <a:lnB w="12700" cap="flat">
                      <a:solidFill>
                        <a:schemeClr val="tx1"/>
                      </a:solidFill>
                      <a:prstDash val="solid"/>
                    </a:lnB>
                  </a:tcPr>
                </a:tc>
                <a:tc gridSpan="2">
                  <a:txBody>
                    <a:bodyPr/>
                    <a:lstStyle/>
                    <a:p>
                      <a:pPr algn="ctr">
                        <a:buNone/>
                      </a:pPr>
                      <a:r>
                        <a:rPr lang="en-US" sz="1400">
                          <a:solidFill>
                            <a:srgbClr val="000000"/>
                          </a:solidFill>
                          <a:latin typeface="宋体" panose="02010600030101010101" pitchFamily="2" charset="-122"/>
                        </a:rPr>
                        <a:t>CatBoost</a:t>
                      </a:r>
                      <a:endParaRPr lang="en-US" altLang="en-US" sz="1400">
                        <a:solidFill>
                          <a:srgbClr val="000000"/>
                        </a:solidFill>
                        <a:latin typeface="宋体" panose="02010600030101010101" pitchFamily="2" charset="-122"/>
                      </a:endParaRPr>
                    </a:p>
                  </a:txBody>
                  <a:tcPr marL="12700" marR="12700" marT="12700" anchor="ctr">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hMerge="1">
                  <a:txBody>
                    <a:bodyPr/>
                    <a:lstStyle/>
                    <a:p>
                      <a:endParaRPr lang="zh-CN"/>
                    </a:p>
                  </a:txBody>
                  <a:tcPr>
                    <a:lnR w="12700" cap="flat">
                      <a:solidFill>
                        <a:schemeClr val="tx1"/>
                      </a:solidFill>
                      <a:prstDash val="solid"/>
                    </a:lnR>
                    <a:lnT w="12700" cap="flat">
                      <a:solidFill>
                        <a:schemeClr val="tx1"/>
                      </a:solidFill>
                      <a:prstDash val="solid"/>
                    </a:lnT>
                    <a:lnB w="12700" cap="flat">
                      <a:solidFill>
                        <a:schemeClr val="tx1"/>
                      </a:solidFill>
                      <a:prstDash val="solid"/>
                    </a:lnB>
                  </a:tcPr>
                </a:tc>
                <a:extLst>
                  <a:ext uri="{0D108BD9-81ED-4DB2-BD59-A6C34878D82A}">
                    <a16:rowId xmlns:a16="http://schemas.microsoft.com/office/drawing/2014/main" val="10000"/>
                  </a:ext>
                </a:extLst>
              </a:tr>
              <a:tr h="1358900">
                <a:tc>
                  <a:txBody>
                    <a:bodyPr/>
                    <a:lstStyle/>
                    <a:p>
                      <a:pPr algn="ctr">
                        <a:buNone/>
                      </a:pPr>
                      <a:r>
                        <a:rPr lang="zh-CN" sz="1400">
                          <a:solidFill>
                            <a:srgbClr val="000000"/>
                          </a:solidFill>
                          <a:latin typeface="Arial" panose="020B0604020202020204" pitchFamily="34" charset="0"/>
                          <a:ea typeface="宋体" panose="02010600030101010101" pitchFamily="2" charset="-122"/>
                        </a:rPr>
                        <a:t>使用参数</a:t>
                      </a:r>
                      <a:endParaRPr lang="zh-CN" altLang="en-US" sz="1400">
                        <a:solidFill>
                          <a:srgbClr val="000000"/>
                        </a:solidFill>
                        <a:latin typeface="Arial" panose="020B0604020202020204" pitchFamily="34" charset="0"/>
                        <a:ea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ctr">
                        <a:buNone/>
                      </a:pPr>
                      <a:r>
                        <a:rPr lang="en-US" sz="1400">
                          <a:solidFill>
                            <a:srgbClr val="000000"/>
                          </a:solidFill>
                          <a:latin typeface="宋体" panose="02010600030101010101" pitchFamily="2" charset="-122"/>
                        </a:rPr>
                        <a:t>max_depth:50</a:t>
                      </a:r>
                    </a:p>
                    <a:p>
                      <a:pPr algn="ctr">
                        <a:buNone/>
                      </a:pPr>
                      <a:r>
                        <a:rPr lang="en-US" sz="1400">
                          <a:solidFill>
                            <a:srgbClr val="000000"/>
                          </a:solidFill>
                          <a:latin typeface="宋体" panose="02010600030101010101" pitchFamily="2" charset="-122"/>
                        </a:rPr>
                        <a:t>learning_rate:0.16</a:t>
                      </a:r>
                    </a:p>
                    <a:p>
                      <a:pPr algn="ctr">
                        <a:buNone/>
                      </a:pPr>
                      <a:r>
                        <a:rPr lang="en-US" sz="1400">
                          <a:solidFill>
                            <a:srgbClr val="000000"/>
                          </a:solidFill>
                          <a:latin typeface="宋体" panose="02010600030101010101" pitchFamily="2" charset="-122"/>
                        </a:rPr>
                        <a:t>min_child_weight:1</a:t>
                      </a:r>
                    </a:p>
                    <a:p>
                      <a:pPr algn="ctr">
                        <a:buNone/>
                      </a:pPr>
                      <a:r>
                        <a:rPr lang="en-US" sz="1400">
                          <a:solidFill>
                            <a:srgbClr val="000000"/>
                          </a:solidFill>
                          <a:latin typeface="宋体" panose="02010600030101010101" pitchFamily="2" charset="-122"/>
                        </a:rPr>
                        <a:t>n_estimators:200</a:t>
                      </a:r>
                      <a:endParaRPr lang="en-US" altLang="en-US" sz="14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gridSpan="2">
                  <a:txBody>
                    <a:bodyPr/>
                    <a:lstStyle/>
                    <a:p>
                      <a:pPr algn="ctr">
                        <a:buNone/>
                      </a:pPr>
                      <a:r>
                        <a:rPr lang="en-US" sz="1400">
                          <a:solidFill>
                            <a:srgbClr val="000000"/>
                          </a:solidFill>
                          <a:latin typeface="宋体" panose="02010600030101010101" pitchFamily="2" charset="-122"/>
                        </a:rPr>
                        <a:t>max_depth:50</a:t>
                      </a:r>
                    </a:p>
                    <a:p>
                      <a:pPr algn="ctr">
                        <a:buNone/>
                      </a:pPr>
                      <a:r>
                        <a:rPr lang="en-US" sz="1400">
                          <a:solidFill>
                            <a:srgbClr val="000000"/>
                          </a:solidFill>
                          <a:latin typeface="宋体" panose="02010600030101010101" pitchFamily="2" charset="-122"/>
                        </a:rPr>
                        <a:t>learning_rate:0.1</a:t>
                      </a:r>
                    </a:p>
                    <a:p>
                      <a:pPr algn="ctr">
                        <a:buNone/>
                      </a:pPr>
                      <a:r>
                        <a:rPr lang="en-US" sz="1400">
                          <a:solidFill>
                            <a:srgbClr val="000000"/>
                          </a:solidFill>
                          <a:latin typeface="宋体" panose="02010600030101010101" pitchFamily="2" charset="-122"/>
                        </a:rPr>
                        <a:t>num_leaves:900</a:t>
                      </a:r>
                    </a:p>
                    <a:p>
                      <a:pPr algn="ctr">
                        <a:buNone/>
                      </a:pPr>
                      <a:r>
                        <a:rPr lang="en-US" sz="1400">
                          <a:solidFill>
                            <a:srgbClr val="000000"/>
                          </a:solidFill>
                          <a:latin typeface="宋体" panose="02010600030101010101" pitchFamily="2" charset="-122"/>
                        </a:rPr>
                        <a:t>n_estimators:300</a:t>
                      </a:r>
                      <a:endParaRPr lang="en-US" altLang="en-US" sz="14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hMerge="1">
                  <a:txBody>
                    <a:bodyPr/>
                    <a:lstStyle/>
                    <a:p>
                      <a:endParaRPr lang="zh-CN"/>
                    </a:p>
                  </a:txBody>
                  <a:tcPr>
                    <a:lnR w="12700">
                      <a:solidFill>
                        <a:schemeClr val="tx1"/>
                      </a:solidFill>
                      <a:prstDash val="solid"/>
                    </a:lnR>
                    <a:lnT w="12700" cap="flat">
                      <a:solidFill>
                        <a:schemeClr val="tx1"/>
                      </a:solidFill>
                      <a:prstDash val="solid"/>
                    </a:lnT>
                    <a:lnB w="12700" cap="flat">
                      <a:solidFill>
                        <a:schemeClr val="tx1"/>
                      </a:solidFill>
                      <a:prstDash val="solid"/>
                    </a:lnB>
                  </a:tcPr>
                </a:tc>
                <a:tc gridSpan="2">
                  <a:txBody>
                    <a:bodyPr/>
                    <a:lstStyle/>
                    <a:p>
                      <a:pPr algn="ctr">
                        <a:buNone/>
                      </a:pPr>
                      <a:r>
                        <a:rPr lang="en-US" sz="1400">
                          <a:solidFill>
                            <a:srgbClr val="000000"/>
                          </a:solidFill>
                          <a:latin typeface="宋体" panose="02010600030101010101" pitchFamily="2" charset="-122"/>
                        </a:rPr>
                        <a:t>max_depth:10</a:t>
                      </a:r>
                    </a:p>
                    <a:p>
                      <a:pPr algn="ctr">
                        <a:buNone/>
                      </a:pPr>
                      <a:r>
                        <a:rPr lang="en-US" sz="1400">
                          <a:solidFill>
                            <a:srgbClr val="000000"/>
                          </a:solidFill>
                          <a:latin typeface="宋体" panose="02010600030101010101" pitchFamily="2" charset="-122"/>
                        </a:rPr>
                        <a:t>learning_rate:0.15</a:t>
                      </a:r>
                    </a:p>
                    <a:p>
                      <a:pPr algn="ctr">
                        <a:buNone/>
                      </a:pPr>
                      <a:r>
                        <a:rPr lang="en-US" sz="1400">
                          <a:solidFill>
                            <a:srgbClr val="000000"/>
                          </a:solidFill>
                          <a:latin typeface="宋体" panose="02010600030101010101" pitchFamily="2" charset="-122"/>
                        </a:rPr>
                        <a:t>l2_leaf_reg=9</a:t>
                      </a:r>
                    </a:p>
                    <a:p>
                      <a:pPr algn="ctr">
                        <a:buNone/>
                      </a:pPr>
                      <a:r>
                        <a:rPr lang="en-US" sz="1400">
                          <a:solidFill>
                            <a:srgbClr val="000000"/>
                          </a:solidFill>
                          <a:latin typeface="宋体" panose="02010600030101010101" pitchFamily="2" charset="-122"/>
                        </a:rPr>
                        <a:t>iteration:500</a:t>
                      </a:r>
                    </a:p>
                    <a:p>
                      <a:pPr algn="ctr">
                        <a:buNone/>
                      </a:pPr>
                      <a:r>
                        <a:rPr lang="en-US" sz="1400">
                          <a:solidFill>
                            <a:srgbClr val="000000"/>
                          </a:solidFill>
                          <a:latin typeface="宋体" panose="02010600030101010101" pitchFamily="2" charset="-122"/>
                        </a:rPr>
                        <a:t>one_hot_max_size=50</a:t>
                      </a:r>
                      <a:endParaRPr lang="en-US" altLang="en-US" sz="1400">
                        <a:solidFill>
                          <a:srgbClr val="000000"/>
                        </a:solidFill>
                        <a:latin typeface="宋体" panose="02010600030101010101" pitchFamily="2" charset="-122"/>
                      </a:endParaRPr>
                    </a:p>
                  </a:txBody>
                  <a:tcPr marL="12700" marR="12700" marT="12700" anchor="ctr">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hMerge="1">
                  <a:txBody>
                    <a:bodyPr/>
                    <a:lstStyle/>
                    <a:p>
                      <a:endParaRPr lang="zh-CN"/>
                    </a:p>
                  </a:txBody>
                  <a:tcPr>
                    <a:lnR w="12700" cap="flat">
                      <a:solidFill>
                        <a:schemeClr val="tx1"/>
                      </a:solidFill>
                      <a:prstDash val="solid"/>
                    </a:lnR>
                    <a:lnT w="12700" cap="flat">
                      <a:solidFill>
                        <a:schemeClr val="tx1"/>
                      </a:solidFill>
                      <a:prstDash val="solid"/>
                    </a:lnT>
                    <a:lnB w="12700" cap="flat">
                      <a:solidFill>
                        <a:schemeClr val="tx1"/>
                      </a:solidFill>
                      <a:prstDash val="solid"/>
                    </a:lnB>
                  </a:tcPr>
                </a:tc>
                <a:extLst>
                  <a:ext uri="{0D108BD9-81ED-4DB2-BD59-A6C34878D82A}">
                    <a16:rowId xmlns:a16="http://schemas.microsoft.com/office/drawing/2014/main" val="10001"/>
                  </a:ext>
                </a:extLst>
              </a:tr>
              <a:tr h="419100">
                <a:tc rowSpan="2">
                  <a:txBody>
                    <a:bodyPr/>
                    <a:lstStyle/>
                    <a:p>
                      <a:pPr algn="ctr">
                        <a:buNone/>
                      </a:pPr>
                      <a:r>
                        <a:rPr lang="zh-CN" sz="1400">
                          <a:solidFill>
                            <a:srgbClr val="000000"/>
                          </a:solidFill>
                          <a:latin typeface="Arial" panose="020B0604020202020204" pitchFamily="34" charset="0"/>
                          <a:ea typeface="宋体" panose="02010600030101010101" pitchFamily="2" charset="-122"/>
                        </a:rPr>
                        <a:t>训练集AUC</a:t>
                      </a:r>
                      <a:endParaRPr lang="zh-CN" altLang="en-US" sz="1400">
                        <a:solidFill>
                          <a:srgbClr val="000000"/>
                        </a:solidFill>
                        <a:latin typeface="Arial" panose="020B0604020202020204" pitchFamily="34" charset="0"/>
                        <a:ea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rowSpan="2">
                  <a:txBody>
                    <a:bodyPr/>
                    <a:lstStyle/>
                    <a:p>
                      <a:pPr algn="ctr">
                        <a:buNone/>
                      </a:pPr>
                      <a:r>
                        <a:rPr lang="en-US" sz="1400">
                          <a:solidFill>
                            <a:srgbClr val="000000"/>
                          </a:solidFill>
                          <a:latin typeface="宋体" panose="02010600030101010101" pitchFamily="2" charset="-122"/>
                        </a:rPr>
                        <a:t>0.999</a:t>
                      </a:r>
                      <a:endParaRPr lang="en-US" altLang="en-US" sz="14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zh-CN" sz="1400">
                          <a:solidFill>
                            <a:srgbClr val="000000"/>
                          </a:solidFill>
                          <a:latin typeface="Arial" panose="020B0604020202020204" pitchFamily="34" charset="0"/>
                          <a:ea typeface="宋体" panose="02010600030101010101" pitchFamily="2" charset="-122"/>
                        </a:rPr>
                        <a:t>没有使用分类特征索引</a:t>
                      </a:r>
                      <a:endParaRPr lang="zh-CN" altLang="en-US" sz="1400">
                        <a:solidFill>
                          <a:srgbClr val="000000"/>
                        </a:solidFill>
                        <a:latin typeface="Arial" panose="020B0604020202020204" pitchFamily="34" charset="0"/>
                        <a:ea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zh-CN" sz="1400">
                          <a:solidFill>
                            <a:srgbClr val="000000"/>
                          </a:solidFill>
                          <a:latin typeface="Arial" panose="020B0604020202020204" pitchFamily="34" charset="0"/>
                          <a:ea typeface="宋体" panose="02010600030101010101" pitchFamily="2" charset="-122"/>
                        </a:rPr>
                        <a:t>使用分类特征索引</a:t>
                      </a:r>
                      <a:endParaRPr lang="zh-CN" altLang="en-US" sz="1400">
                        <a:solidFill>
                          <a:srgbClr val="000000"/>
                        </a:solidFill>
                        <a:latin typeface="Arial" panose="020B0604020202020204" pitchFamily="34" charset="0"/>
                        <a:ea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zh-CN" sz="1400">
                          <a:solidFill>
                            <a:srgbClr val="000000"/>
                          </a:solidFill>
                          <a:latin typeface="Arial" panose="020B0604020202020204" pitchFamily="34" charset="0"/>
                          <a:ea typeface="宋体" panose="02010600030101010101" pitchFamily="2" charset="-122"/>
                        </a:rPr>
                        <a:t>没有使用分类特征索引</a:t>
                      </a:r>
                      <a:endParaRPr lang="zh-CN" altLang="en-US" sz="1400">
                        <a:solidFill>
                          <a:srgbClr val="000000"/>
                        </a:solidFill>
                        <a:latin typeface="Arial" panose="020B0604020202020204" pitchFamily="34" charset="0"/>
                        <a:ea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zh-CN" sz="1400">
                          <a:solidFill>
                            <a:srgbClr val="000000"/>
                          </a:solidFill>
                          <a:latin typeface="Arial" panose="020B0604020202020204" pitchFamily="34" charset="0"/>
                          <a:ea typeface="宋体" panose="02010600030101010101" pitchFamily="2" charset="-122"/>
                        </a:rPr>
                        <a:t>使用分类特征索引</a:t>
                      </a:r>
                      <a:endParaRPr lang="zh-CN" altLang="en-US" sz="1400">
                        <a:solidFill>
                          <a:srgbClr val="000000"/>
                        </a:solidFill>
                        <a:latin typeface="Arial" panose="020B0604020202020204" pitchFamily="34" charset="0"/>
                        <a:ea typeface="宋体" panose="02010600030101010101" pitchFamily="2" charset="-122"/>
                      </a:endParaRPr>
                    </a:p>
                  </a:txBody>
                  <a:tcPr marL="12700" marR="12700" marT="12700" anchor="ctr">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extLst>
                  <a:ext uri="{0D108BD9-81ED-4DB2-BD59-A6C34878D82A}">
                    <a16:rowId xmlns:a16="http://schemas.microsoft.com/office/drawing/2014/main" val="10002"/>
                  </a:ext>
                </a:extLst>
              </a:tr>
              <a:tr h="419100">
                <a:tc vMerge="1">
                  <a:txBody>
                    <a:bodyPr/>
                    <a:lstStyle/>
                    <a:p>
                      <a:endParaRPr lang="zh-CN"/>
                    </a:p>
                  </a:txBody>
                  <a:tcPr>
                    <a:lnL w="12700">
                      <a:solidFill>
                        <a:schemeClr val="tx1"/>
                      </a:solidFill>
                      <a:prstDash val="solid"/>
                    </a:lnL>
                    <a:lnR w="12700">
                      <a:solidFill>
                        <a:schemeClr val="tx1"/>
                      </a:solidFill>
                      <a:prstDash val="solid"/>
                    </a:lnR>
                    <a:lnB w="12700" cap="flat">
                      <a:solidFill>
                        <a:schemeClr val="tx1"/>
                      </a:solidFill>
                      <a:prstDash val="solid"/>
                    </a:lnB>
                  </a:tcPr>
                </a:tc>
                <a:tc vMerge="1">
                  <a:txBody>
                    <a:bodyPr/>
                    <a:lstStyle/>
                    <a:p>
                      <a:endParaRPr lang="zh-CN"/>
                    </a:p>
                  </a:txBody>
                  <a:tcPr>
                    <a:lnL w="12700">
                      <a:solidFill>
                        <a:schemeClr val="tx1"/>
                      </a:solidFill>
                      <a:prstDash val="solid"/>
                    </a:lnL>
                    <a:lnR w="12700">
                      <a:solidFill>
                        <a:schemeClr val="tx1"/>
                      </a:solidFill>
                      <a:prstDash val="solid"/>
                    </a:lnR>
                    <a:lnB w="12700" cap="flat">
                      <a:solidFill>
                        <a:schemeClr val="tx1"/>
                      </a:solidFill>
                      <a:prstDash val="solid"/>
                    </a:lnB>
                  </a:tcPr>
                </a:tc>
                <a:tc>
                  <a:txBody>
                    <a:bodyPr/>
                    <a:lstStyle/>
                    <a:p>
                      <a:pPr algn="ctr">
                        <a:buNone/>
                      </a:pPr>
                      <a:r>
                        <a:rPr lang="en-US" sz="1400">
                          <a:solidFill>
                            <a:srgbClr val="000000"/>
                          </a:solidFill>
                          <a:latin typeface="宋体" panose="02010600030101010101" pitchFamily="2" charset="-122"/>
                        </a:rPr>
                        <a:t>0.992</a:t>
                      </a:r>
                      <a:endParaRPr lang="en-US" altLang="en-US" sz="14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ctr">
                        <a:buNone/>
                      </a:pPr>
                      <a:r>
                        <a:rPr lang="en-US" sz="1400">
                          <a:solidFill>
                            <a:srgbClr val="000000"/>
                          </a:solidFill>
                          <a:latin typeface="宋体" panose="02010600030101010101" pitchFamily="2" charset="-122"/>
                        </a:rPr>
                        <a:t>0.999</a:t>
                      </a:r>
                      <a:endParaRPr lang="en-US" altLang="en-US" sz="14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ctr">
                        <a:buNone/>
                      </a:pPr>
                      <a:r>
                        <a:rPr lang="en-US" sz="1400">
                          <a:solidFill>
                            <a:srgbClr val="000000"/>
                          </a:solidFill>
                          <a:latin typeface="宋体" panose="02010600030101010101" pitchFamily="2" charset="-122"/>
                        </a:rPr>
                        <a:t>0.842</a:t>
                      </a:r>
                      <a:endParaRPr lang="en-US" altLang="en-US" sz="14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ctr">
                        <a:buNone/>
                      </a:pPr>
                      <a:r>
                        <a:rPr lang="en-US" sz="1400">
                          <a:solidFill>
                            <a:srgbClr val="000000"/>
                          </a:solidFill>
                          <a:latin typeface="宋体" panose="02010600030101010101" pitchFamily="2" charset="-122"/>
                        </a:rPr>
                        <a:t>0.887</a:t>
                      </a:r>
                      <a:endParaRPr lang="en-US" altLang="en-US" sz="1400">
                        <a:solidFill>
                          <a:srgbClr val="000000"/>
                        </a:solidFill>
                        <a:latin typeface="宋体" panose="02010600030101010101" pitchFamily="2" charset="-122"/>
                      </a:endParaRPr>
                    </a:p>
                  </a:txBody>
                  <a:tcPr marL="12700" marR="12700" marT="12700" anchor="ctr">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extLst>
                  <a:ext uri="{0D108BD9-81ED-4DB2-BD59-A6C34878D82A}">
                    <a16:rowId xmlns:a16="http://schemas.microsoft.com/office/drawing/2014/main" val="10003"/>
                  </a:ext>
                </a:extLst>
              </a:tr>
              <a:tr h="165100">
                <a:tc>
                  <a:txBody>
                    <a:bodyPr/>
                    <a:lstStyle/>
                    <a:p>
                      <a:pPr algn="ctr">
                        <a:buNone/>
                      </a:pPr>
                      <a:r>
                        <a:rPr lang="zh-CN" sz="1400">
                          <a:solidFill>
                            <a:srgbClr val="000000"/>
                          </a:solidFill>
                          <a:latin typeface="Arial" panose="020B0604020202020204" pitchFamily="34" charset="0"/>
                          <a:ea typeface="宋体" panose="02010600030101010101" pitchFamily="2" charset="-122"/>
                        </a:rPr>
                        <a:t>测试集AUC</a:t>
                      </a:r>
                      <a:endParaRPr lang="zh-CN" altLang="en-US" sz="1400">
                        <a:solidFill>
                          <a:srgbClr val="000000"/>
                        </a:solidFill>
                        <a:latin typeface="Arial" panose="020B0604020202020204" pitchFamily="34" charset="0"/>
                        <a:ea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ctr">
                        <a:buNone/>
                      </a:pPr>
                      <a:r>
                        <a:rPr lang="en-US" sz="1400">
                          <a:solidFill>
                            <a:srgbClr val="000000"/>
                          </a:solidFill>
                          <a:latin typeface="宋体" panose="02010600030101010101" pitchFamily="2" charset="-122"/>
                        </a:rPr>
                        <a:t>0.789</a:t>
                      </a:r>
                      <a:endParaRPr lang="en-US" altLang="en-US" sz="14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ctr">
                        <a:buNone/>
                      </a:pPr>
                      <a:r>
                        <a:rPr lang="en-US" sz="1400">
                          <a:solidFill>
                            <a:srgbClr val="000000"/>
                          </a:solidFill>
                          <a:latin typeface="宋体" panose="02010600030101010101" pitchFamily="2" charset="-122"/>
                        </a:rPr>
                        <a:t>0.785</a:t>
                      </a:r>
                      <a:endParaRPr lang="en-US" altLang="en-US" sz="14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ctr">
                        <a:buNone/>
                      </a:pPr>
                      <a:r>
                        <a:rPr lang="en-US" sz="1400">
                          <a:solidFill>
                            <a:srgbClr val="000000"/>
                          </a:solidFill>
                          <a:latin typeface="宋体" panose="02010600030101010101" pitchFamily="2" charset="-122"/>
                        </a:rPr>
                        <a:t>0.772</a:t>
                      </a:r>
                      <a:endParaRPr lang="en-US" altLang="en-US" sz="14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ctr">
                        <a:buNone/>
                      </a:pPr>
                      <a:r>
                        <a:rPr lang="en-US" sz="1400">
                          <a:solidFill>
                            <a:srgbClr val="000000"/>
                          </a:solidFill>
                          <a:latin typeface="宋体" panose="02010600030101010101" pitchFamily="2" charset="-122"/>
                        </a:rPr>
                        <a:t>0.752</a:t>
                      </a:r>
                      <a:endParaRPr lang="en-US" altLang="en-US" sz="14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ctr">
                        <a:buNone/>
                      </a:pPr>
                      <a:r>
                        <a:rPr lang="en-US" sz="1400">
                          <a:solidFill>
                            <a:srgbClr val="000000"/>
                          </a:solidFill>
                          <a:latin typeface="宋体" panose="02010600030101010101" pitchFamily="2" charset="-122"/>
                        </a:rPr>
                        <a:t>0.816</a:t>
                      </a:r>
                      <a:endParaRPr lang="en-US" altLang="en-US" sz="1400">
                        <a:solidFill>
                          <a:srgbClr val="000000"/>
                        </a:solidFill>
                        <a:latin typeface="宋体" panose="02010600030101010101" pitchFamily="2" charset="-122"/>
                      </a:endParaRPr>
                    </a:p>
                  </a:txBody>
                  <a:tcPr marL="12700" marR="12700" marT="12700" anchor="ctr">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extLst>
                  <a:ext uri="{0D108BD9-81ED-4DB2-BD59-A6C34878D82A}">
                    <a16:rowId xmlns:a16="http://schemas.microsoft.com/office/drawing/2014/main" val="10004"/>
                  </a:ext>
                </a:extLst>
              </a:tr>
              <a:tr h="165100">
                <a:tc>
                  <a:txBody>
                    <a:bodyPr/>
                    <a:lstStyle/>
                    <a:p>
                      <a:pPr algn="ctr">
                        <a:buNone/>
                      </a:pPr>
                      <a:r>
                        <a:rPr lang="zh-CN" sz="1400">
                          <a:solidFill>
                            <a:srgbClr val="000000"/>
                          </a:solidFill>
                          <a:latin typeface="Arial" panose="020B0604020202020204" pitchFamily="34" charset="0"/>
                          <a:ea typeface="宋体" panose="02010600030101010101" pitchFamily="2" charset="-122"/>
                        </a:rPr>
                        <a:t>训练用时</a:t>
                      </a:r>
                      <a:endParaRPr lang="zh-CN" altLang="en-US" sz="1400">
                        <a:solidFill>
                          <a:srgbClr val="000000"/>
                        </a:solidFill>
                        <a:latin typeface="Arial" panose="020B0604020202020204" pitchFamily="34" charset="0"/>
                        <a:ea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ctr">
                        <a:buNone/>
                      </a:pPr>
                      <a:r>
                        <a:rPr lang="zh-CN" sz="1400">
                          <a:solidFill>
                            <a:srgbClr val="000000"/>
                          </a:solidFill>
                          <a:latin typeface="Arial" panose="020B0604020202020204" pitchFamily="34" charset="0"/>
                          <a:ea typeface="宋体" panose="02010600030101010101" pitchFamily="2" charset="-122"/>
                        </a:rPr>
                        <a:t>970秒</a:t>
                      </a:r>
                      <a:endParaRPr lang="zh-CN" altLang="en-US" sz="1400">
                        <a:solidFill>
                          <a:srgbClr val="000000"/>
                        </a:solidFill>
                        <a:latin typeface="Arial" panose="020B0604020202020204" pitchFamily="34" charset="0"/>
                        <a:ea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ctr">
                        <a:buNone/>
                      </a:pPr>
                      <a:r>
                        <a:rPr lang="zh-CN" sz="1400">
                          <a:solidFill>
                            <a:srgbClr val="000000"/>
                          </a:solidFill>
                          <a:latin typeface="Arial" panose="020B0604020202020204" pitchFamily="34" charset="0"/>
                          <a:ea typeface="宋体" panose="02010600030101010101" pitchFamily="2" charset="-122"/>
                        </a:rPr>
                        <a:t>153秒</a:t>
                      </a:r>
                      <a:endParaRPr lang="zh-CN" altLang="en-US" sz="1400">
                        <a:solidFill>
                          <a:srgbClr val="000000"/>
                        </a:solidFill>
                        <a:latin typeface="Arial" panose="020B0604020202020204" pitchFamily="34" charset="0"/>
                        <a:ea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ctr">
                        <a:buNone/>
                      </a:pPr>
                      <a:r>
                        <a:rPr lang="zh-CN" sz="1400">
                          <a:solidFill>
                            <a:srgbClr val="000000"/>
                          </a:solidFill>
                          <a:latin typeface="Arial" panose="020B0604020202020204" pitchFamily="34" charset="0"/>
                          <a:ea typeface="宋体" panose="02010600030101010101" pitchFamily="2" charset="-122"/>
                        </a:rPr>
                        <a:t>326秒</a:t>
                      </a:r>
                      <a:endParaRPr lang="zh-CN" altLang="en-US" sz="1400">
                        <a:solidFill>
                          <a:srgbClr val="000000"/>
                        </a:solidFill>
                        <a:latin typeface="Arial" panose="020B0604020202020204" pitchFamily="34" charset="0"/>
                        <a:ea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ctr">
                        <a:buNone/>
                      </a:pPr>
                      <a:r>
                        <a:rPr lang="zh-CN" sz="1400">
                          <a:solidFill>
                            <a:srgbClr val="000000"/>
                          </a:solidFill>
                          <a:latin typeface="Arial" panose="020B0604020202020204" pitchFamily="34" charset="0"/>
                          <a:ea typeface="宋体" panose="02010600030101010101" pitchFamily="2" charset="-122"/>
                        </a:rPr>
                        <a:t>180秒</a:t>
                      </a:r>
                      <a:endParaRPr lang="zh-CN" altLang="en-US" sz="1400">
                        <a:solidFill>
                          <a:srgbClr val="000000"/>
                        </a:solidFill>
                        <a:latin typeface="Arial" panose="020B0604020202020204" pitchFamily="34" charset="0"/>
                        <a:ea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ctr">
                        <a:buNone/>
                      </a:pPr>
                      <a:r>
                        <a:rPr lang="zh-CN" sz="1400">
                          <a:solidFill>
                            <a:srgbClr val="000000"/>
                          </a:solidFill>
                          <a:latin typeface="Arial" panose="020B0604020202020204" pitchFamily="34" charset="0"/>
                          <a:ea typeface="宋体" panose="02010600030101010101" pitchFamily="2" charset="-122"/>
                        </a:rPr>
                        <a:t>390秒</a:t>
                      </a:r>
                      <a:endParaRPr lang="zh-CN" altLang="en-US" sz="1400">
                        <a:solidFill>
                          <a:srgbClr val="000000"/>
                        </a:solidFill>
                        <a:latin typeface="Arial" panose="020B0604020202020204" pitchFamily="34" charset="0"/>
                        <a:ea typeface="宋体" panose="02010600030101010101" pitchFamily="2" charset="-122"/>
                      </a:endParaRPr>
                    </a:p>
                  </a:txBody>
                  <a:tcPr marL="12700" marR="12700" marT="12700" anchor="ctr">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extLst>
                  <a:ext uri="{0D108BD9-81ED-4DB2-BD59-A6C34878D82A}">
                    <a16:rowId xmlns:a16="http://schemas.microsoft.com/office/drawing/2014/main" val="10005"/>
                  </a:ext>
                </a:extLst>
              </a:tr>
              <a:tr h="165100">
                <a:tc>
                  <a:txBody>
                    <a:bodyPr/>
                    <a:lstStyle/>
                    <a:p>
                      <a:pPr algn="ctr">
                        <a:buNone/>
                      </a:pPr>
                      <a:r>
                        <a:rPr lang="zh-CN" sz="1400">
                          <a:solidFill>
                            <a:srgbClr val="000000"/>
                          </a:solidFill>
                          <a:latin typeface="Arial" panose="020B0604020202020204" pitchFamily="34" charset="0"/>
                          <a:ea typeface="宋体" panose="02010600030101010101" pitchFamily="2" charset="-122"/>
                        </a:rPr>
                        <a:t>预测用时</a:t>
                      </a:r>
                      <a:endParaRPr lang="zh-CN" altLang="en-US" sz="1400">
                        <a:solidFill>
                          <a:srgbClr val="000000"/>
                        </a:solidFill>
                        <a:latin typeface="Arial" panose="020B0604020202020204" pitchFamily="34" charset="0"/>
                        <a:ea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ctr">
                        <a:buNone/>
                      </a:pPr>
                      <a:r>
                        <a:rPr lang="zh-CN" sz="1400">
                          <a:solidFill>
                            <a:srgbClr val="000000"/>
                          </a:solidFill>
                          <a:latin typeface="Arial" panose="020B0604020202020204" pitchFamily="34" charset="0"/>
                          <a:ea typeface="宋体" panose="02010600030101010101" pitchFamily="2" charset="-122"/>
                        </a:rPr>
                        <a:t>184秒</a:t>
                      </a:r>
                      <a:endParaRPr lang="zh-CN" altLang="en-US" sz="1400">
                        <a:solidFill>
                          <a:srgbClr val="000000"/>
                        </a:solidFill>
                        <a:latin typeface="Arial" panose="020B0604020202020204" pitchFamily="34" charset="0"/>
                        <a:ea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ctr">
                        <a:buNone/>
                      </a:pPr>
                      <a:r>
                        <a:rPr lang="zh-CN" sz="1400">
                          <a:solidFill>
                            <a:srgbClr val="000000"/>
                          </a:solidFill>
                          <a:latin typeface="Arial" panose="020B0604020202020204" pitchFamily="34" charset="0"/>
                          <a:ea typeface="宋体" panose="02010600030101010101" pitchFamily="2" charset="-122"/>
                        </a:rPr>
                        <a:t>40秒</a:t>
                      </a:r>
                      <a:endParaRPr lang="zh-CN" altLang="en-US" sz="1400">
                        <a:solidFill>
                          <a:srgbClr val="000000"/>
                        </a:solidFill>
                        <a:latin typeface="Arial" panose="020B0604020202020204" pitchFamily="34" charset="0"/>
                        <a:ea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ctr">
                        <a:buNone/>
                      </a:pPr>
                      <a:r>
                        <a:rPr lang="zh-CN" sz="1400">
                          <a:solidFill>
                            <a:srgbClr val="000000"/>
                          </a:solidFill>
                          <a:latin typeface="Arial" panose="020B0604020202020204" pitchFamily="34" charset="0"/>
                          <a:ea typeface="宋体" panose="02010600030101010101" pitchFamily="2" charset="-122"/>
                        </a:rPr>
                        <a:t>156秒</a:t>
                      </a:r>
                      <a:endParaRPr lang="zh-CN" altLang="en-US" sz="1400">
                        <a:solidFill>
                          <a:srgbClr val="000000"/>
                        </a:solidFill>
                        <a:latin typeface="Arial" panose="020B0604020202020204" pitchFamily="34" charset="0"/>
                        <a:ea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ctr">
                        <a:buNone/>
                      </a:pPr>
                      <a:r>
                        <a:rPr lang="zh-CN" sz="1400">
                          <a:solidFill>
                            <a:srgbClr val="000000"/>
                          </a:solidFill>
                          <a:latin typeface="Arial" panose="020B0604020202020204" pitchFamily="34" charset="0"/>
                          <a:ea typeface="宋体" panose="02010600030101010101" pitchFamily="2" charset="-122"/>
                        </a:rPr>
                        <a:t>2秒</a:t>
                      </a:r>
                      <a:endParaRPr lang="zh-CN" altLang="en-US" sz="1400">
                        <a:solidFill>
                          <a:srgbClr val="000000"/>
                        </a:solidFill>
                        <a:latin typeface="Arial" panose="020B0604020202020204" pitchFamily="34" charset="0"/>
                        <a:ea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ctr">
                        <a:buNone/>
                      </a:pPr>
                      <a:r>
                        <a:rPr lang="zh-CN" sz="1400">
                          <a:solidFill>
                            <a:srgbClr val="000000"/>
                          </a:solidFill>
                          <a:latin typeface="Arial" panose="020B0604020202020204" pitchFamily="34" charset="0"/>
                          <a:ea typeface="宋体" panose="02010600030101010101" pitchFamily="2" charset="-122"/>
                        </a:rPr>
                        <a:t>14秒</a:t>
                      </a:r>
                      <a:endParaRPr lang="zh-CN" altLang="en-US" sz="1400">
                        <a:solidFill>
                          <a:srgbClr val="000000"/>
                        </a:solidFill>
                        <a:latin typeface="Arial" panose="020B0604020202020204" pitchFamily="34" charset="0"/>
                        <a:ea typeface="宋体" panose="02010600030101010101" pitchFamily="2" charset="-122"/>
                      </a:endParaRPr>
                    </a:p>
                  </a:txBody>
                  <a:tcPr marL="12700" marR="12700" marT="12700" anchor="ctr">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extLst>
                  <a:ext uri="{0D108BD9-81ED-4DB2-BD59-A6C34878D82A}">
                    <a16:rowId xmlns:a16="http://schemas.microsoft.com/office/drawing/2014/main" val="10006"/>
                  </a:ext>
                </a:extLst>
              </a:tr>
            </a:tbl>
          </a:graphicData>
        </a:graphic>
      </p:graphicFrame>
      <p:sp>
        <p:nvSpPr>
          <p:cNvPr id="5" name="文本框 4"/>
          <p:cNvSpPr txBox="1"/>
          <p:nvPr/>
        </p:nvSpPr>
        <p:spPr>
          <a:xfrm>
            <a:off x="6613525" y="5492115"/>
            <a:ext cx="4554855" cy="33591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none" lIns="45719" tIns="45719" rIns="45719" bIns="45719" numCol="1" spcCol="38100" rtlCol="0" anchor="t" forceAA="0">
            <a:spAutoFit/>
          </a:bodyPr>
          <a:lstStyle/>
          <a:p>
            <a:pPr marL="0" marR="0" indent="0" algn="l" defTabSz="914400" rtl="0" fontAlgn="auto" latinLnBrk="0" hangingPunct="0">
              <a:lnSpc>
                <a:spcPct val="100000"/>
              </a:lnSpc>
              <a:spcBef>
                <a:spcPts val="0"/>
              </a:spcBef>
              <a:spcAft>
                <a:spcPts val="0"/>
              </a:spcAft>
              <a:buClrTx/>
              <a:buSzTx/>
              <a:buFontTx/>
              <a:buNone/>
            </a:pPr>
            <a:r>
              <a:rPr lang="zh-CN" sz="1600" dirty="0">
                <a:ea typeface="宋体" panose="02010600030101010101" pitchFamily="2" charset="-122"/>
                <a:sym typeface="+mn-ea"/>
              </a:rPr>
              <a:t>三种模型在</a:t>
            </a:r>
            <a:r>
              <a:rPr lang="en-US" altLang="zh-CN" sz="1600" dirty="0">
                <a:ea typeface="宋体" panose="02010600030101010101" pitchFamily="2" charset="-122"/>
                <a:sym typeface="+mn-ea"/>
              </a:rPr>
              <a:t>flight-delays</a:t>
            </a:r>
            <a:r>
              <a:rPr lang="zh-CN" altLang="en-US" sz="1600" dirty="0">
                <a:ea typeface="宋体" panose="02010600030101010101" pitchFamily="2" charset="-122"/>
                <a:sym typeface="+mn-ea"/>
              </a:rPr>
              <a:t>预测中</a:t>
            </a:r>
            <a:r>
              <a:rPr lang="zh-CN" altLang="zh-CN" sz="1600" dirty="0">
                <a:ea typeface="宋体" panose="02010600030101010101" pitchFamily="2" charset="-122"/>
                <a:sym typeface="+mn-ea"/>
              </a:rPr>
              <a:t>的</a:t>
            </a:r>
            <a:r>
              <a:rPr sz="1600" dirty="0">
                <a:ea typeface="宋体" panose="02010600030101010101" pitchFamily="2" charset="-122"/>
                <a:sym typeface="+mn-ea"/>
              </a:rPr>
              <a:t>训练速度和准确度</a:t>
            </a:r>
            <a:endParaRPr kumimoji="0" lang="zh-CN" altLang="en-US" sz="1600" b="0" i="0" u="none" strike="noStrike" cap="none" spc="0" normalizeH="0" baseline="0">
              <a:ln>
                <a:noFill/>
              </a:ln>
              <a:solidFill>
                <a:srgbClr val="000000"/>
              </a:solidFill>
              <a:effectLst/>
              <a:uFillTx/>
              <a:latin typeface="+mn-lt"/>
              <a:ea typeface="+mn-ea"/>
              <a:cs typeface="+mn-cs"/>
              <a:sym typeface="Calibri" panose="020F0502020204030204"/>
            </a:endParaRPr>
          </a:p>
        </p:txBody>
      </p:sp>
    </p:spTree>
    <p:custDataLst>
      <p:tags r:id="rId1"/>
    </p:custDataLst>
  </p:cSld>
  <p:clrMapOvr>
    <a:masterClrMapping/>
  </p:clrMapOvr>
  <p:transition spd="med"/>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fontScale="90000"/>
          </a:bodyPr>
          <a:lstStyle>
            <a:lvl1pPr>
              <a:defRPr>
                <a:solidFill>
                  <a:srgbClr val="C00000"/>
                </a:solidFill>
              </a:defRPr>
            </a:lvl1pPr>
          </a:lstStyle>
          <a:p>
            <a:r>
              <a:rPr lang="en-US" dirty="0">
                <a:ea typeface="宋体" panose="02010600030101010101" pitchFamily="2" charset="-122"/>
                <a:sym typeface="+mn-ea"/>
              </a:rPr>
              <a:t>CatBoost</a:t>
            </a:r>
            <a:endParaRPr lang="en-US" altLang="zh-CN" dirty="0">
              <a:ea typeface="宋体" panose="02010600030101010101" pitchFamily="2" charset="-122"/>
              <a:sym typeface="+mn-ea"/>
            </a:endParaRPr>
          </a:p>
        </p:txBody>
      </p:sp>
      <p:sp>
        <p:nvSpPr>
          <p:cNvPr id="131" name="Content Placeholder 2"/>
          <p:cNvSpPr txBox="1">
            <a:spLocks noGrp="1"/>
          </p:cNvSpPr>
          <p:nvPr/>
        </p:nvSpPr>
        <p:spPr>
          <a:xfrm>
            <a:off x="598805" y="1452245"/>
            <a:ext cx="4390390"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en-US" sz="1600" dirty="0">
                <a:ea typeface="宋体" panose="02010600030101010101" pitchFamily="2" charset="-122"/>
                <a:sym typeface="+mn-ea"/>
              </a:rPr>
              <a:t>CatBoost</a:t>
            </a:r>
            <a:r>
              <a:rPr lang="zh-CN" sz="1600" dirty="0">
                <a:ea typeface="宋体" panose="02010600030101010101" pitchFamily="2" charset="-122"/>
                <a:sym typeface="+mn-ea"/>
              </a:rPr>
              <a:t>，</a:t>
            </a:r>
            <a:r>
              <a:rPr lang="en-US" altLang="zh-CN" sz="1600" dirty="0">
                <a:ea typeface="宋体" panose="02010600030101010101" pitchFamily="2" charset="-122"/>
                <a:sym typeface="+mn-ea"/>
              </a:rPr>
              <a:t>LightGBM</a:t>
            </a:r>
            <a:r>
              <a:rPr lang="zh-CN" sz="1600" dirty="0">
                <a:ea typeface="宋体" panose="02010600030101010101" pitchFamily="2" charset="-122"/>
                <a:sym typeface="+mn-ea"/>
              </a:rPr>
              <a:t>，</a:t>
            </a:r>
            <a:r>
              <a:rPr lang="en-US" altLang="zh-CN" sz="1600" dirty="0">
                <a:ea typeface="宋体" panose="02010600030101010101" pitchFamily="2" charset="-122"/>
                <a:sym typeface="+mn-ea"/>
              </a:rPr>
              <a:t>XGBoost</a:t>
            </a:r>
            <a:r>
              <a:rPr lang="zh-CN" altLang="en-US" sz="1600" dirty="0">
                <a:ea typeface="宋体" panose="02010600030101010101" pitchFamily="2" charset="-122"/>
                <a:sym typeface="+mn-ea"/>
              </a:rPr>
              <a:t>对比：</a:t>
            </a:r>
          </a:p>
          <a:p>
            <a:pPr>
              <a:lnSpc>
                <a:spcPct val="150000"/>
              </a:lnSpc>
            </a:pPr>
            <a:r>
              <a:rPr sz="1600" dirty="0">
                <a:ea typeface="宋体" panose="02010600030101010101" pitchFamily="2" charset="-122"/>
                <a:sym typeface="+mn-ea"/>
              </a:rPr>
              <a:t>处理特征为分类的神器</a:t>
            </a:r>
          </a:p>
          <a:p>
            <a:pPr>
              <a:lnSpc>
                <a:spcPct val="150000"/>
              </a:lnSpc>
            </a:pPr>
            <a:r>
              <a:rPr sz="1600" dirty="0">
                <a:ea typeface="宋体" panose="02010600030101010101" pitchFamily="2" charset="-122"/>
                <a:sym typeface="+mn-ea"/>
              </a:rPr>
              <a:t>支持即用的分类特征，因此我们不需要对分类特征进行预处理（</a:t>
            </a:r>
            <a:r>
              <a:rPr lang="zh-CN" sz="1600" dirty="0">
                <a:ea typeface="宋体" panose="02010600030101010101" pitchFamily="2" charset="-122"/>
                <a:sym typeface="+mn-ea"/>
              </a:rPr>
              <a:t>比如使用</a:t>
            </a:r>
            <a:r>
              <a:rPr sz="1600" dirty="0">
                <a:ea typeface="宋体" panose="02010600030101010101" pitchFamily="2" charset="-122"/>
                <a:sym typeface="+mn-ea"/>
              </a:rPr>
              <a:t>LabelEncoding 或 OneHotEncoding）</a:t>
            </a:r>
          </a:p>
          <a:p>
            <a:pPr>
              <a:lnSpc>
                <a:spcPct val="150000"/>
              </a:lnSpc>
            </a:pPr>
            <a:r>
              <a:rPr lang="en-US" sz="1600" dirty="0">
                <a:ea typeface="宋体" panose="02010600030101010101" pitchFamily="2" charset="-122"/>
                <a:sym typeface="+mn-ea"/>
              </a:rPr>
              <a:t>C</a:t>
            </a:r>
            <a:r>
              <a:rPr sz="1600" dirty="0">
                <a:ea typeface="宋体" panose="02010600030101010101" pitchFamily="2" charset="-122"/>
                <a:sym typeface="+mn-ea"/>
              </a:rPr>
              <a:t>at</a:t>
            </a:r>
            <a:r>
              <a:rPr lang="en-US" sz="1600" dirty="0">
                <a:ea typeface="宋体" panose="02010600030101010101" pitchFamily="2" charset="-122"/>
                <a:sym typeface="+mn-ea"/>
              </a:rPr>
              <a:t>B</a:t>
            </a:r>
            <a:r>
              <a:rPr sz="1600" dirty="0">
                <a:ea typeface="宋体" panose="02010600030101010101" pitchFamily="2" charset="-122"/>
                <a:sym typeface="+mn-ea"/>
              </a:rPr>
              <a:t>oost 设计了一种算法验证改进，避免了过拟合。因此处理分类数据比</a:t>
            </a:r>
            <a:r>
              <a:rPr lang="en-US" sz="1600" dirty="0">
                <a:ea typeface="宋体" panose="02010600030101010101" pitchFamily="2" charset="-122"/>
                <a:sym typeface="+mn-ea"/>
              </a:rPr>
              <a:t>L</a:t>
            </a:r>
            <a:r>
              <a:rPr sz="1600" dirty="0">
                <a:ea typeface="宋体" panose="02010600030101010101" pitchFamily="2" charset="-122"/>
                <a:sym typeface="+mn-ea"/>
              </a:rPr>
              <a:t>ight</a:t>
            </a:r>
            <a:r>
              <a:rPr lang="en-US" sz="1600" dirty="0">
                <a:ea typeface="宋体" panose="02010600030101010101" pitchFamily="2" charset="-122"/>
                <a:sym typeface="+mn-ea"/>
              </a:rPr>
              <a:t>GBM</a:t>
            </a:r>
            <a:r>
              <a:rPr sz="1600" dirty="0">
                <a:ea typeface="宋体" panose="02010600030101010101" pitchFamily="2" charset="-122"/>
                <a:sym typeface="+mn-ea"/>
              </a:rPr>
              <a:t> 和</a:t>
            </a:r>
            <a:r>
              <a:rPr lang="en-US" sz="1600" dirty="0">
                <a:ea typeface="宋体" panose="02010600030101010101" pitchFamily="2" charset="-122"/>
                <a:sym typeface="+mn-ea"/>
              </a:rPr>
              <a:t>XGB</a:t>
            </a:r>
            <a:r>
              <a:rPr sz="1600" dirty="0">
                <a:ea typeface="宋体" panose="02010600030101010101" pitchFamily="2" charset="-122"/>
                <a:sym typeface="+mn-ea"/>
              </a:rPr>
              <a:t>oost 强</a:t>
            </a:r>
          </a:p>
          <a:p>
            <a:pPr>
              <a:lnSpc>
                <a:spcPct val="150000"/>
              </a:lnSpc>
            </a:pPr>
            <a:r>
              <a:rPr lang="zh-CN" sz="1600" dirty="0">
                <a:ea typeface="宋体" panose="02010600030101010101" pitchFamily="2" charset="-122"/>
                <a:sym typeface="+mn-ea"/>
              </a:rPr>
              <a:t>准确性</a:t>
            </a:r>
            <a:r>
              <a:rPr sz="1600" dirty="0">
                <a:ea typeface="宋体" panose="02010600030101010101" pitchFamily="2" charset="-122"/>
                <a:sym typeface="+mn-ea"/>
              </a:rPr>
              <a:t>比 XGBoost 更高</a:t>
            </a:r>
            <a:r>
              <a:rPr lang="zh-CN" sz="1600" dirty="0">
                <a:ea typeface="宋体" panose="02010600030101010101" pitchFamily="2" charset="-122"/>
                <a:sym typeface="+mn-ea"/>
              </a:rPr>
              <a:t>，同时训练时间</a:t>
            </a:r>
            <a:r>
              <a:rPr sz="1600" dirty="0">
                <a:ea typeface="宋体" panose="02010600030101010101" pitchFamily="2" charset="-122"/>
                <a:sym typeface="+mn-ea"/>
              </a:rPr>
              <a:t>更短</a:t>
            </a:r>
          </a:p>
          <a:p>
            <a:pPr>
              <a:lnSpc>
                <a:spcPct val="150000"/>
              </a:lnSpc>
            </a:pPr>
            <a:r>
              <a:rPr sz="1600" dirty="0">
                <a:ea typeface="宋体" panose="02010600030101010101" pitchFamily="2" charset="-122"/>
                <a:sym typeface="+mn-ea"/>
              </a:rPr>
              <a:t>支持 GPU 训练</a:t>
            </a:r>
          </a:p>
          <a:p>
            <a:pPr>
              <a:lnSpc>
                <a:spcPct val="150000"/>
              </a:lnSpc>
            </a:pPr>
            <a:r>
              <a:rPr sz="1600" dirty="0">
                <a:ea typeface="宋体" panose="02010600030101010101" pitchFamily="2" charset="-122"/>
                <a:sym typeface="+mn-ea"/>
              </a:rPr>
              <a:t>可以处理缺失的值</a:t>
            </a:r>
          </a:p>
          <a:p>
            <a:pPr>
              <a:lnSpc>
                <a:spcPct val="150000"/>
              </a:lnSpc>
            </a:pPr>
            <a:endParaRPr sz="1600" dirty="0">
              <a:ea typeface="宋体" panose="02010600030101010101" pitchFamily="2" charset="-122"/>
              <a:sym typeface="+mn-ea"/>
            </a:endParaRPr>
          </a:p>
          <a:p>
            <a:pPr>
              <a:lnSpc>
                <a:spcPct val="150000"/>
              </a:lnSpc>
            </a:pPr>
            <a:endParaRPr lang="zh-CN" altLang="en-US" sz="1600" dirty="0">
              <a:ea typeface="宋体" panose="02010600030101010101" pitchFamily="2" charset="-122"/>
              <a:sym typeface="+mn-ea"/>
            </a:endParaRPr>
          </a:p>
          <a:p>
            <a:pPr>
              <a:lnSpc>
                <a:spcPct val="150000"/>
              </a:lnSpc>
            </a:pPr>
            <a:endParaRPr sz="1600" dirty="0">
              <a:ea typeface="宋体" panose="02010600030101010101" pitchFamily="2" charset="-122"/>
              <a:sym typeface="+mn-ea"/>
            </a:endParaRPr>
          </a:p>
        </p:txBody>
      </p:sp>
      <p:pic>
        <p:nvPicPr>
          <p:cNvPr id="2" name="图片 1"/>
          <p:cNvPicPr>
            <a:picLocks noChangeAspect="1"/>
          </p:cNvPicPr>
          <p:nvPr/>
        </p:nvPicPr>
        <p:blipFill>
          <a:blip r:embed="rId4"/>
          <a:stretch>
            <a:fillRect/>
          </a:stretch>
        </p:blipFill>
        <p:spPr>
          <a:xfrm>
            <a:off x="4989195" y="1839595"/>
            <a:ext cx="7105650" cy="3431540"/>
          </a:xfrm>
          <a:prstGeom prst="rect">
            <a:avLst/>
          </a:prstGeom>
        </p:spPr>
      </p:pic>
      <p:sp>
        <p:nvSpPr>
          <p:cNvPr id="3" name="文本框 2"/>
          <p:cNvSpPr txBox="1"/>
          <p:nvPr/>
        </p:nvSpPr>
        <p:spPr>
          <a:xfrm>
            <a:off x="5755005" y="5561965"/>
            <a:ext cx="6004560" cy="82867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t" forceAA="0">
            <a:spAutoFit/>
          </a:bodyPr>
          <a:lstStyle/>
          <a:p>
            <a:pPr marL="0" marR="0" indent="0" algn="l" defTabSz="914400" rtl="0" fontAlgn="auto" latinLnBrk="0" hangingPunct="0">
              <a:lnSpc>
                <a:spcPct val="100000"/>
              </a:lnSpc>
              <a:spcBef>
                <a:spcPts val="0"/>
              </a:spcBef>
              <a:spcAft>
                <a:spcPts val="0"/>
              </a:spcAft>
              <a:buClrTx/>
              <a:buSzTx/>
              <a:buFontTx/>
              <a:buNone/>
            </a:pPr>
            <a:r>
              <a:rPr kumimoji="0" lang="zh-CN" altLang="en-US" sz="1600" b="0" i="0" u="none" strike="noStrike" cap="none" spc="0" normalizeH="0" baseline="0">
                <a:ln>
                  <a:noFill/>
                </a:ln>
                <a:solidFill>
                  <a:srgbClr val="000000"/>
                </a:solidFill>
                <a:effectLst/>
                <a:uFillTx/>
                <a:latin typeface="+mn-lt"/>
                <a:ea typeface="+mn-ea"/>
                <a:cs typeface="+mn-cs"/>
                <a:sym typeface="Calibri" panose="020F0502020204030204"/>
              </a:rPr>
              <a:t>实验</a:t>
            </a:r>
            <a:r>
              <a:rPr kumimoji="0" lang="en-US" altLang="zh-CN" sz="1600" b="0" i="0" u="none" strike="noStrike" cap="none" spc="0" normalizeH="0" baseline="0">
                <a:ln>
                  <a:noFill/>
                </a:ln>
                <a:solidFill>
                  <a:srgbClr val="000000"/>
                </a:solidFill>
                <a:effectLst/>
                <a:uFillTx/>
                <a:latin typeface="+mn-lt"/>
                <a:ea typeface="+mn-ea"/>
                <a:cs typeface="+mn-cs"/>
                <a:sym typeface="Calibri" panose="020F0502020204030204"/>
              </a:rPr>
              <a:t>1</a:t>
            </a:r>
            <a:r>
              <a:rPr kumimoji="0" lang="zh-CN" altLang="en-US" sz="1600" b="0" i="0" u="none" strike="noStrike" cap="none" spc="0" normalizeH="0" baseline="0">
                <a:ln>
                  <a:noFill/>
                </a:ln>
                <a:solidFill>
                  <a:srgbClr val="000000"/>
                </a:solidFill>
                <a:effectLst/>
                <a:uFillTx/>
                <a:latin typeface="+mn-lt"/>
                <a:ea typeface="宋体" panose="02010600030101010101" pitchFamily="2" charset="-122"/>
                <a:cs typeface="+mn-cs"/>
                <a:sym typeface="Calibri" panose="020F0502020204030204"/>
              </a:rPr>
              <a:t>，</a:t>
            </a:r>
            <a:r>
              <a:rPr kumimoji="0" lang="zh-CN" altLang="en-US" sz="1600" b="0" i="0" u="none" strike="noStrike" cap="none" spc="0" normalizeH="0" baseline="0">
                <a:ln>
                  <a:noFill/>
                </a:ln>
                <a:solidFill>
                  <a:srgbClr val="000000"/>
                </a:solidFill>
                <a:effectLst/>
                <a:uFillTx/>
                <a:latin typeface="+mn-lt"/>
                <a:ea typeface="+mn-ea"/>
                <a:cs typeface="+mn-cs"/>
                <a:sym typeface="Calibri" panose="020F0502020204030204"/>
              </a:rPr>
              <a:t>分类模型 MNIST识别（6万数据，784特征）</a:t>
            </a:r>
          </a:p>
          <a:p>
            <a:pPr marL="0" marR="0" indent="0" algn="l" defTabSz="914400" rtl="0" fontAlgn="auto" latinLnBrk="0" hangingPunct="0">
              <a:lnSpc>
                <a:spcPct val="100000"/>
              </a:lnSpc>
              <a:spcBef>
                <a:spcPts val="0"/>
              </a:spcBef>
              <a:spcAft>
                <a:spcPts val="0"/>
              </a:spcAft>
              <a:buClrTx/>
              <a:buSzTx/>
              <a:buFontTx/>
              <a:buNone/>
            </a:pPr>
            <a:r>
              <a:rPr kumimoji="0" lang="zh-CN" altLang="en-US" sz="1600" b="0" i="0" u="none" strike="noStrike" cap="none" spc="0" normalizeH="0" baseline="0">
                <a:ln>
                  <a:noFill/>
                </a:ln>
                <a:solidFill>
                  <a:srgbClr val="000000"/>
                </a:solidFill>
                <a:effectLst/>
                <a:uFillTx/>
                <a:latin typeface="+mn-lt"/>
                <a:ea typeface="+mn-ea"/>
                <a:cs typeface="+mn-cs"/>
                <a:sym typeface="Calibri" panose="020F0502020204030204"/>
              </a:rPr>
              <a:t>实验</a:t>
            </a:r>
            <a:r>
              <a:rPr kumimoji="0" lang="en-US" altLang="zh-CN" sz="1600" b="0" i="0" u="none" strike="noStrike" cap="none" spc="0" normalizeH="0" baseline="0">
                <a:ln>
                  <a:noFill/>
                </a:ln>
                <a:solidFill>
                  <a:srgbClr val="000000"/>
                </a:solidFill>
                <a:effectLst/>
                <a:uFillTx/>
                <a:latin typeface="+mn-lt"/>
                <a:ea typeface="+mn-ea"/>
                <a:cs typeface="+mn-cs"/>
                <a:sym typeface="Calibri" panose="020F0502020204030204"/>
              </a:rPr>
              <a:t>2</a:t>
            </a:r>
            <a:r>
              <a:rPr kumimoji="0" lang="zh-CN" altLang="en-US" sz="1600" b="0" i="0" u="none" strike="noStrike" cap="none" spc="0" normalizeH="0" baseline="0">
                <a:ln>
                  <a:noFill/>
                </a:ln>
                <a:solidFill>
                  <a:srgbClr val="000000"/>
                </a:solidFill>
                <a:effectLst/>
                <a:uFillTx/>
                <a:latin typeface="+mn-lt"/>
                <a:ea typeface="宋体" panose="02010600030101010101" pitchFamily="2" charset="-122"/>
                <a:cs typeface="+mn-cs"/>
                <a:sym typeface="Calibri" panose="020F0502020204030204"/>
              </a:rPr>
              <a:t>，</a:t>
            </a:r>
            <a:r>
              <a:rPr kumimoji="0" lang="zh-CN" altLang="en-US" sz="1600" b="0" i="0" u="none" strike="noStrike" cap="none" spc="0" normalizeH="0" baseline="0">
                <a:ln>
                  <a:noFill/>
                </a:ln>
                <a:solidFill>
                  <a:srgbClr val="000000"/>
                </a:solidFill>
                <a:effectLst/>
                <a:uFillTx/>
                <a:latin typeface="+mn-lt"/>
                <a:ea typeface="+mn-ea"/>
                <a:cs typeface="+mn-cs"/>
                <a:sym typeface="Calibri" panose="020F0502020204030204"/>
              </a:rPr>
              <a:t>回归模型，预测纽约出租车票价（6万数据，7个特征）</a:t>
            </a:r>
          </a:p>
          <a:p>
            <a:pPr marL="0" marR="0" indent="0" algn="l" defTabSz="914400" rtl="0" fontAlgn="auto" latinLnBrk="0" hangingPunct="0">
              <a:lnSpc>
                <a:spcPct val="100000"/>
              </a:lnSpc>
              <a:spcBef>
                <a:spcPts val="0"/>
              </a:spcBef>
              <a:spcAft>
                <a:spcPts val="0"/>
              </a:spcAft>
              <a:buClrTx/>
              <a:buSzTx/>
              <a:buFontTx/>
              <a:buNone/>
            </a:pPr>
            <a:r>
              <a:rPr kumimoji="0" lang="zh-CN" altLang="en-US" sz="1600" b="0" i="0" u="none" strike="noStrike" cap="none" spc="0" normalizeH="0" baseline="0">
                <a:ln>
                  <a:noFill/>
                </a:ln>
                <a:solidFill>
                  <a:srgbClr val="000000"/>
                </a:solidFill>
                <a:effectLst/>
                <a:uFillTx/>
                <a:latin typeface="+mn-lt"/>
                <a:ea typeface="+mn-ea"/>
                <a:cs typeface="+mn-cs"/>
                <a:sym typeface="Calibri" panose="020F0502020204030204"/>
              </a:rPr>
              <a:t>实验</a:t>
            </a:r>
            <a:r>
              <a:rPr kumimoji="0" lang="en-US" altLang="zh-CN" sz="1600" b="0" i="0" u="none" strike="noStrike" cap="none" spc="0" normalizeH="0" baseline="0">
                <a:ln>
                  <a:noFill/>
                </a:ln>
                <a:solidFill>
                  <a:srgbClr val="000000"/>
                </a:solidFill>
                <a:effectLst/>
                <a:uFillTx/>
                <a:latin typeface="+mn-lt"/>
                <a:ea typeface="+mn-ea"/>
                <a:cs typeface="+mn-cs"/>
                <a:sym typeface="Calibri" panose="020F0502020204030204"/>
              </a:rPr>
              <a:t>3</a:t>
            </a:r>
            <a:r>
              <a:rPr kumimoji="0" lang="zh-CN" altLang="en-US" sz="1600" b="0" i="0" u="none" strike="noStrike" cap="none" spc="0" normalizeH="0" baseline="0">
                <a:ln>
                  <a:noFill/>
                </a:ln>
                <a:solidFill>
                  <a:srgbClr val="000000"/>
                </a:solidFill>
                <a:effectLst/>
                <a:uFillTx/>
                <a:latin typeface="+mn-lt"/>
                <a:ea typeface="宋体" panose="02010600030101010101" pitchFamily="2" charset="-122"/>
                <a:cs typeface="+mn-cs"/>
                <a:sym typeface="Calibri" panose="020F0502020204030204"/>
              </a:rPr>
              <a:t>，</a:t>
            </a:r>
            <a:r>
              <a:rPr kumimoji="0" lang="zh-CN" altLang="en-US" sz="1600" b="0" i="0" u="none" strike="noStrike" cap="none" spc="0" normalizeH="0" baseline="0">
                <a:ln>
                  <a:noFill/>
                </a:ln>
                <a:solidFill>
                  <a:srgbClr val="000000"/>
                </a:solidFill>
                <a:effectLst/>
                <a:uFillTx/>
                <a:latin typeface="+mn-lt"/>
                <a:ea typeface="+mn-ea"/>
                <a:cs typeface="+mn-cs"/>
                <a:sym typeface="Calibri" panose="020F0502020204030204"/>
              </a:rPr>
              <a:t>回归模型，预测纽约出租车票价（200万数据，7个特征）</a:t>
            </a:r>
          </a:p>
        </p:txBody>
      </p:sp>
    </p:spTree>
    <p:custDataLst>
      <p:tags r:id="rId1"/>
    </p:custDataLst>
  </p:cSld>
  <p:clrMapOvr>
    <a:masterClrMapping/>
  </p:clrMapOvr>
  <p:transition spd="med"/>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fontScale="90000"/>
          </a:bodyPr>
          <a:lstStyle>
            <a:lvl1pPr>
              <a:defRPr>
                <a:solidFill>
                  <a:srgbClr val="C00000"/>
                </a:solidFill>
              </a:defRPr>
            </a:lvl1pPr>
          </a:lstStyle>
          <a:p>
            <a:r>
              <a:rPr lang="en-US" dirty="0">
                <a:ea typeface="宋体" panose="02010600030101010101" pitchFamily="2" charset="-122"/>
                <a:sym typeface="+mn-ea"/>
              </a:rPr>
              <a:t>CatBoost</a:t>
            </a:r>
            <a:r>
              <a:rPr lang="zh-CN" altLang="en-US" dirty="0">
                <a:ea typeface="宋体" panose="02010600030101010101" pitchFamily="2" charset="-122"/>
                <a:sym typeface="+mn-ea"/>
              </a:rPr>
              <a:t>工具</a:t>
            </a:r>
          </a:p>
        </p:txBody>
      </p:sp>
      <p:sp>
        <p:nvSpPr>
          <p:cNvPr id="131" name="Content Placeholder 2"/>
          <p:cNvSpPr txBox="1">
            <a:spLocks noGrp="1"/>
          </p:cNvSpPr>
          <p:nvPr/>
        </p:nvSpPr>
        <p:spPr>
          <a:xfrm>
            <a:off x="598805" y="1204595"/>
            <a:ext cx="10539730"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en-US" altLang="zh-CN" sz="1600" dirty="0">
                <a:ea typeface="宋体" panose="02010600030101010101" pitchFamily="2" charset="-122"/>
                <a:sym typeface="+mn-ea"/>
              </a:rPr>
              <a:t>CatBoost</a:t>
            </a:r>
            <a:r>
              <a:rPr lang="zh-CN" altLang="en-US" sz="1600" dirty="0">
                <a:ea typeface="宋体" panose="02010600030101010101" pitchFamily="2" charset="-122"/>
                <a:sym typeface="+mn-ea"/>
              </a:rPr>
              <a:t>工具：</a:t>
            </a:r>
          </a:p>
          <a:p>
            <a:pPr>
              <a:lnSpc>
                <a:spcPct val="150000"/>
              </a:lnSpc>
            </a:pPr>
            <a:r>
              <a:rPr sz="1600" dirty="0">
                <a:ea typeface="宋体" panose="02010600030101010101" pitchFamily="2" charset="-122"/>
                <a:sym typeface="+mn-ea"/>
              </a:rPr>
              <a:t>https://github.com/dmlc/xgboost</a:t>
            </a:r>
          </a:p>
          <a:p>
            <a:pPr>
              <a:lnSpc>
                <a:spcPct val="150000"/>
              </a:lnSpc>
            </a:pPr>
            <a:r>
              <a:rPr sz="1600" dirty="0">
                <a:ea typeface="宋体" panose="02010600030101010101" pitchFamily="2" charset="-122"/>
                <a:sym typeface="+mn-ea"/>
              </a:rPr>
              <a:t>https://catboost.ai/docs/concepts/python-reference_catboostclassifier.html</a:t>
            </a:r>
          </a:p>
          <a:p>
            <a:pPr marL="0" indent="0">
              <a:lnSpc>
                <a:spcPct val="150000"/>
              </a:lnSpc>
              <a:buNone/>
            </a:pPr>
            <a:r>
              <a:rPr lang="zh-CN" sz="1600" dirty="0">
                <a:ea typeface="宋体" panose="02010600030101010101" pitchFamily="2" charset="-122"/>
                <a:sym typeface="+mn-ea"/>
              </a:rPr>
              <a:t>构造参数：</a:t>
            </a:r>
            <a:endParaRPr sz="1600" dirty="0">
              <a:ea typeface="宋体" panose="02010600030101010101" pitchFamily="2" charset="-122"/>
              <a:sym typeface="+mn-ea"/>
            </a:endParaRPr>
          </a:p>
          <a:p>
            <a:pPr>
              <a:lnSpc>
                <a:spcPct val="150000"/>
              </a:lnSpc>
            </a:pPr>
            <a:r>
              <a:rPr sz="1600" dirty="0">
                <a:ea typeface="宋体" panose="02010600030101010101" pitchFamily="2" charset="-122"/>
                <a:sym typeface="+mn-ea"/>
              </a:rPr>
              <a:t>learning_rate</a:t>
            </a:r>
            <a:r>
              <a:rPr lang="zh-CN" sz="1600" dirty="0">
                <a:ea typeface="宋体" panose="02010600030101010101" pitchFamily="2" charset="-122"/>
                <a:sym typeface="+mn-ea"/>
              </a:rPr>
              <a:t>，学习率</a:t>
            </a:r>
            <a:endParaRPr sz="1600" dirty="0">
              <a:ea typeface="宋体" panose="02010600030101010101" pitchFamily="2" charset="-122"/>
              <a:sym typeface="+mn-ea"/>
            </a:endParaRPr>
          </a:p>
          <a:p>
            <a:pPr>
              <a:lnSpc>
                <a:spcPct val="150000"/>
              </a:lnSpc>
            </a:pPr>
            <a:r>
              <a:rPr sz="1600" dirty="0">
                <a:ea typeface="宋体" panose="02010600030101010101" pitchFamily="2" charset="-122"/>
                <a:sym typeface="+mn-ea"/>
              </a:rPr>
              <a:t>depth</a:t>
            </a:r>
            <a:r>
              <a:rPr lang="zh-CN" sz="1600" dirty="0">
                <a:ea typeface="宋体" panose="02010600030101010101" pitchFamily="2" charset="-122"/>
                <a:sym typeface="+mn-ea"/>
              </a:rPr>
              <a:t>，</a:t>
            </a:r>
            <a:r>
              <a:rPr sz="1600" dirty="0">
                <a:ea typeface="宋体" panose="02010600030101010101" pitchFamily="2" charset="-122"/>
                <a:sym typeface="+mn-ea"/>
              </a:rPr>
              <a:t> 树的深度</a:t>
            </a:r>
          </a:p>
          <a:p>
            <a:pPr>
              <a:lnSpc>
                <a:spcPct val="150000"/>
              </a:lnSpc>
            </a:pPr>
            <a:r>
              <a:rPr sz="1600" dirty="0">
                <a:ea typeface="宋体" panose="02010600030101010101" pitchFamily="2" charset="-122"/>
                <a:sym typeface="+mn-ea"/>
              </a:rPr>
              <a:t>l2_leaf_reg</a:t>
            </a:r>
            <a:r>
              <a:rPr lang="zh-CN" sz="1600" dirty="0">
                <a:ea typeface="宋体" panose="02010600030101010101" pitchFamily="2" charset="-122"/>
                <a:sym typeface="+mn-ea"/>
              </a:rPr>
              <a:t>，</a:t>
            </a:r>
            <a:r>
              <a:rPr sz="1600" dirty="0">
                <a:ea typeface="宋体" panose="02010600030101010101" pitchFamily="2" charset="-122"/>
                <a:sym typeface="+mn-ea"/>
              </a:rPr>
              <a:t>L2正则化系数</a:t>
            </a:r>
          </a:p>
          <a:p>
            <a:pPr>
              <a:lnSpc>
                <a:spcPct val="150000"/>
              </a:lnSpc>
            </a:pPr>
            <a:r>
              <a:rPr sz="1600" dirty="0">
                <a:ea typeface="宋体" panose="02010600030101010101" pitchFamily="2" charset="-122"/>
                <a:sym typeface="+mn-ea"/>
              </a:rPr>
              <a:t>n_estimators</a:t>
            </a:r>
            <a:r>
              <a:rPr lang="zh-CN" sz="1600" dirty="0">
                <a:ea typeface="宋体" panose="02010600030101010101" pitchFamily="2" charset="-122"/>
                <a:sym typeface="+mn-ea"/>
              </a:rPr>
              <a:t>，</a:t>
            </a:r>
            <a:r>
              <a:rPr sz="1600" dirty="0">
                <a:ea typeface="宋体" panose="02010600030101010101" pitchFamily="2" charset="-122"/>
                <a:sym typeface="+mn-ea"/>
              </a:rPr>
              <a:t>树的最大数量</a:t>
            </a:r>
            <a:r>
              <a:rPr lang="zh-CN" sz="1600" dirty="0">
                <a:ea typeface="宋体" panose="02010600030101010101" pitchFamily="2" charset="-122"/>
                <a:sym typeface="+mn-ea"/>
              </a:rPr>
              <a:t>，即迭代次数</a:t>
            </a:r>
            <a:endParaRPr sz="1600" dirty="0">
              <a:ea typeface="宋体" panose="02010600030101010101" pitchFamily="2" charset="-122"/>
              <a:sym typeface="+mn-ea"/>
            </a:endParaRPr>
          </a:p>
          <a:p>
            <a:pPr>
              <a:lnSpc>
                <a:spcPct val="150000"/>
              </a:lnSpc>
            </a:pPr>
            <a:r>
              <a:rPr sz="1600" dirty="0">
                <a:ea typeface="宋体" panose="02010600030101010101" pitchFamily="2" charset="-122"/>
                <a:sym typeface="+mn-ea"/>
              </a:rPr>
              <a:t>one_hot_max_size</a:t>
            </a:r>
            <a:r>
              <a:rPr lang="zh-CN" sz="1600" dirty="0">
                <a:ea typeface="宋体" panose="02010600030101010101" pitchFamily="2" charset="-122"/>
                <a:sym typeface="+mn-ea"/>
              </a:rPr>
              <a:t>，</a:t>
            </a:r>
            <a:r>
              <a:rPr sz="1600" dirty="0">
                <a:ea typeface="宋体" panose="02010600030101010101" pitchFamily="2" charset="-122"/>
                <a:sym typeface="+mn-ea"/>
              </a:rPr>
              <a:t>one-hot编码最大规模，默认值根据数据和训练环境的不同而不同</a:t>
            </a:r>
          </a:p>
          <a:p>
            <a:pPr>
              <a:lnSpc>
                <a:spcPct val="150000"/>
              </a:lnSpc>
            </a:pPr>
            <a:r>
              <a:rPr sz="1600" dirty="0">
                <a:ea typeface="宋体" panose="02010600030101010101" pitchFamily="2" charset="-122"/>
                <a:sym typeface="+mn-ea"/>
              </a:rPr>
              <a:t>loss_function </a:t>
            </a:r>
            <a:r>
              <a:rPr lang="zh-CN" sz="1600" dirty="0">
                <a:ea typeface="宋体" panose="02010600030101010101" pitchFamily="2" charset="-122"/>
                <a:sym typeface="+mn-ea"/>
              </a:rPr>
              <a:t>，损失函数，包括</a:t>
            </a:r>
            <a:r>
              <a:rPr sz="1600" dirty="0">
                <a:ea typeface="宋体" panose="02010600030101010101" pitchFamily="2" charset="-122"/>
                <a:sym typeface="+mn-ea"/>
              </a:rPr>
              <a:t>Logloss</a:t>
            </a:r>
            <a:r>
              <a:rPr lang="zh-CN" sz="1600" dirty="0">
                <a:ea typeface="宋体" panose="02010600030101010101" pitchFamily="2" charset="-122"/>
                <a:sym typeface="+mn-ea"/>
              </a:rPr>
              <a:t>，RMSE，</a:t>
            </a:r>
            <a:r>
              <a:rPr sz="1600" dirty="0">
                <a:ea typeface="宋体" panose="02010600030101010101" pitchFamily="2" charset="-122"/>
                <a:sym typeface="+mn-ea"/>
              </a:rPr>
              <a:t>MAE</a:t>
            </a:r>
            <a:r>
              <a:rPr lang="zh-CN" sz="1600" dirty="0">
                <a:ea typeface="宋体" panose="02010600030101010101" pitchFamily="2" charset="-122"/>
                <a:sym typeface="+mn-ea"/>
              </a:rPr>
              <a:t>，</a:t>
            </a:r>
            <a:r>
              <a:rPr sz="1600" dirty="0">
                <a:ea typeface="宋体" panose="02010600030101010101" pitchFamily="2" charset="-122"/>
                <a:sym typeface="+mn-ea"/>
              </a:rPr>
              <a:t>CrossEntropy</a:t>
            </a:r>
            <a:r>
              <a:rPr lang="zh-CN" sz="1600" dirty="0">
                <a:ea typeface="宋体" panose="02010600030101010101" pitchFamily="2" charset="-122"/>
                <a:sym typeface="+mn-ea"/>
              </a:rPr>
              <a:t>，回归任务默认</a:t>
            </a:r>
            <a:r>
              <a:rPr lang="en-US" altLang="zh-CN" sz="1600" dirty="0">
                <a:ea typeface="宋体" panose="02010600030101010101" pitchFamily="2" charset="-122"/>
                <a:sym typeface="+mn-ea"/>
              </a:rPr>
              <a:t>RMSE</a:t>
            </a:r>
            <a:r>
              <a:rPr lang="zh-CN" altLang="en-US" sz="1600" dirty="0">
                <a:ea typeface="宋体" panose="02010600030101010101" pitchFamily="2" charset="-122"/>
                <a:sym typeface="+mn-ea"/>
              </a:rPr>
              <a:t>，分类任务默认</a:t>
            </a:r>
            <a:r>
              <a:rPr lang="en-US" altLang="zh-CN" sz="1600" dirty="0">
                <a:ea typeface="宋体" panose="02010600030101010101" pitchFamily="2" charset="-122"/>
                <a:sym typeface="+mn-ea"/>
              </a:rPr>
              <a:t>Logloss</a:t>
            </a:r>
            <a:endParaRPr sz="1600" dirty="0">
              <a:ea typeface="宋体" panose="02010600030101010101" pitchFamily="2" charset="-122"/>
              <a:sym typeface="+mn-ea"/>
            </a:endParaRPr>
          </a:p>
          <a:p>
            <a:pPr>
              <a:lnSpc>
                <a:spcPct val="150000"/>
              </a:lnSpc>
            </a:pPr>
            <a:r>
              <a:rPr sz="1600" dirty="0">
                <a:ea typeface="宋体" panose="02010600030101010101" pitchFamily="2" charset="-122"/>
                <a:sym typeface="+mn-ea"/>
              </a:rPr>
              <a:t>eval_metric</a:t>
            </a:r>
            <a:r>
              <a:rPr lang="zh-CN" sz="1600" dirty="0">
                <a:ea typeface="宋体" panose="02010600030101010101" pitchFamily="2" charset="-122"/>
                <a:sym typeface="+mn-ea"/>
              </a:rPr>
              <a:t>，优化目标，包括RMSE，</a:t>
            </a:r>
            <a:r>
              <a:rPr sz="1600" dirty="0">
                <a:ea typeface="宋体" panose="02010600030101010101" pitchFamily="2" charset="-122"/>
                <a:sym typeface="+mn-ea"/>
              </a:rPr>
              <a:t>Logloss</a:t>
            </a:r>
            <a:r>
              <a:rPr lang="zh-CN" sz="1600" dirty="0">
                <a:ea typeface="宋体" panose="02010600030101010101" pitchFamily="2" charset="-122"/>
                <a:sym typeface="+mn-ea"/>
              </a:rPr>
              <a:t>，</a:t>
            </a:r>
            <a:r>
              <a:rPr sz="1600" dirty="0">
                <a:ea typeface="宋体" panose="02010600030101010101" pitchFamily="2" charset="-122"/>
                <a:sym typeface="+mn-ea"/>
              </a:rPr>
              <a:t>MAE</a:t>
            </a:r>
            <a:r>
              <a:rPr lang="zh-CN" sz="1600" dirty="0">
                <a:ea typeface="宋体" panose="02010600030101010101" pitchFamily="2" charset="-122"/>
                <a:sym typeface="+mn-ea"/>
              </a:rPr>
              <a:t>，</a:t>
            </a:r>
            <a:r>
              <a:rPr sz="1600" dirty="0">
                <a:ea typeface="宋体" panose="02010600030101010101" pitchFamily="2" charset="-122"/>
                <a:sym typeface="+mn-ea"/>
              </a:rPr>
              <a:t>CrossEntropy</a:t>
            </a:r>
            <a:r>
              <a:rPr lang="zh-CN" sz="1600" dirty="0">
                <a:ea typeface="宋体" panose="02010600030101010101" pitchFamily="2" charset="-122"/>
                <a:sym typeface="+mn-ea"/>
              </a:rPr>
              <a:t>，</a:t>
            </a:r>
            <a:r>
              <a:rPr sz="1600" dirty="0">
                <a:ea typeface="宋体" panose="02010600030101010101" pitchFamily="2" charset="-122"/>
                <a:sym typeface="+mn-ea"/>
              </a:rPr>
              <a:t>Recall</a:t>
            </a:r>
            <a:r>
              <a:rPr lang="zh-CN" sz="1600" dirty="0">
                <a:ea typeface="宋体" panose="02010600030101010101" pitchFamily="2" charset="-122"/>
                <a:sym typeface="+mn-ea"/>
              </a:rPr>
              <a:t>，</a:t>
            </a:r>
            <a:r>
              <a:rPr sz="1600" dirty="0">
                <a:ea typeface="宋体" panose="02010600030101010101" pitchFamily="2" charset="-122"/>
                <a:sym typeface="+mn-ea"/>
              </a:rPr>
              <a:t>Precision</a:t>
            </a:r>
            <a:r>
              <a:rPr lang="zh-CN" sz="1600" dirty="0">
                <a:ea typeface="宋体" panose="02010600030101010101" pitchFamily="2" charset="-122"/>
                <a:sym typeface="+mn-ea"/>
              </a:rPr>
              <a:t>，</a:t>
            </a:r>
            <a:r>
              <a:rPr sz="1600" dirty="0">
                <a:ea typeface="宋体" panose="02010600030101010101" pitchFamily="2" charset="-122"/>
                <a:sym typeface="+mn-ea"/>
              </a:rPr>
              <a:t>F1</a:t>
            </a:r>
            <a:r>
              <a:rPr lang="zh-CN" sz="1600" dirty="0">
                <a:ea typeface="宋体" panose="02010600030101010101" pitchFamily="2" charset="-122"/>
                <a:sym typeface="+mn-ea"/>
              </a:rPr>
              <a:t>，</a:t>
            </a:r>
            <a:r>
              <a:rPr sz="1600" dirty="0">
                <a:ea typeface="宋体" panose="02010600030101010101" pitchFamily="2" charset="-122"/>
                <a:sym typeface="+mn-ea"/>
              </a:rPr>
              <a:t>Accuracy</a:t>
            </a:r>
            <a:r>
              <a:rPr lang="zh-CN" sz="1600" dirty="0">
                <a:ea typeface="宋体" panose="02010600030101010101" pitchFamily="2" charset="-122"/>
                <a:sym typeface="+mn-ea"/>
              </a:rPr>
              <a:t>，</a:t>
            </a:r>
            <a:r>
              <a:rPr sz="1600" dirty="0">
                <a:ea typeface="宋体" panose="02010600030101010101" pitchFamily="2" charset="-122"/>
                <a:sym typeface="+mn-ea"/>
              </a:rPr>
              <a:t>AUC</a:t>
            </a:r>
            <a:r>
              <a:rPr lang="zh-CN" sz="1600" dirty="0">
                <a:ea typeface="宋体" panose="02010600030101010101" pitchFamily="2" charset="-122"/>
                <a:sym typeface="+mn-ea"/>
              </a:rPr>
              <a:t>，</a:t>
            </a:r>
            <a:r>
              <a:rPr sz="1600" dirty="0">
                <a:ea typeface="宋体" panose="02010600030101010101" pitchFamily="2" charset="-122"/>
                <a:sym typeface="+mn-ea"/>
              </a:rPr>
              <a:t>R2</a:t>
            </a:r>
          </a:p>
          <a:p>
            <a:pPr>
              <a:lnSpc>
                <a:spcPct val="150000"/>
              </a:lnSpc>
            </a:pPr>
            <a:endParaRPr sz="1600" dirty="0">
              <a:ea typeface="宋体" panose="02010600030101010101" pitchFamily="2" charset="-122"/>
              <a:sym typeface="+mn-ea"/>
            </a:endParaRPr>
          </a:p>
          <a:p>
            <a:pPr>
              <a:lnSpc>
                <a:spcPct val="150000"/>
              </a:lnSpc>
            </a:pPr>
            <a:endParaRPr lang="zh-CN" altLang="en-US" sz="1600" dirty="0">
              <a:ea typeface="宋体" panose="02010600030101010101" pitchFamily="2" charset="-122"/>
              <a:sym typeface="+mn-ea"/>
            </a:endParaRPr>
          </a:p>
          <a:p>
            <a:pPr>
              <a:lnSpc>
                <a:spcPct val="150000"/>
              </a:lnSpc>
            </a:pPr>
            <a:endParaRPr lang="zh-CN" altLang="en-US" sz="1600" dirty="0">
              <a:ea typeface="宋体" panose="02010600030101010101" pitchFamily="2" charset="-122"/>
              <a:sym typeface="+mn-ea"/>
            </a:endParaRPr>
          </a:p>
          <a:p>
            <a:pPr>
              <a:lnSpc>
                <a:spcPct val="150000"/>
              </a:lnSpc>
            </a:pPr>
            <a:endParaRPr sz="1600" dirty="0">
              <a:ea typeface="宋体" panose="02010600030101010101" pitchFamily="2" charset="-122"/>
              <a:sym typeface="+mn-ea"/>
            </a:endParaRPr>
          </a:p>
        </p:txBody>
      </p:sp>
    </p:spTree>
    <p:custDataLst>
      <p:tags r:id="rId1"/>
    </p:custDataLst>
  </p:cSld>
  <p:clrMapOvr>
    <a:masterClrMapping/>
  </p:clrMapOvr>
  <p:transition spd="med"/>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fontScale="90000"/>
          </a:bodyPr>
          <a:lstStyle>
            <a:lvl1pPr>
              <a:defRPr>
                <a:solidFill>
                  <a:srgbClr val="C00000"/>
                </a:solidFill>
              </a:defRPr>
            </a:lvl1pPr>
          </a:lstStyle>
          <a:p>
            <a:r>
              <a:rPr lang="en-US" dirty="0">
                <a:ea typeface="宋体" panose="02010600030101010101" pitchFamily="2" charset="-122"/>
                <a:sym typeface="+mn-ea"/>
              </a:rPr>
              <a:t>CatBoost</a:t>
            </a:r>
            <a:r>
              <a:rPr lang="zh-CN" altLang="en-US" dirty="0">
                <a:ea typeface="宋体" panose="02010600030101010101" pitchFamily="2" charset="-122"/>
                <a:sym typeface="+mn-ea"/>
              </a:rPr>
              <a:t>工具</a:t>
            </a:r>
          </a:p>
        </p:txBody>
      </p:sp>
      <p:sp>
        <p:nvSpPr>
          <p:cNvPr id="131" name="Content Placeholder 2"/>
          <p:cNvSpPr txBox="1">
            <a:spLocks noGrp="1"/>
          </p:cNvSpPr>
          <p:nvPr/>
        </p:nvSpPr>
        <p:spPr>
          <a:xfrm>
            <a:off x="598805" y="1452245"/>
            <a:ext cx="9202420"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en-US" altLang="zh-CN" sz="1600" dirty="0">
                <a:ea typeface="宋体" panose="02010600030101010101" pitchFamily="2" charset="-122"/>
                <a:sym typeface="+mn-ea"/>
              </a:rPr>
              <a:t>fit</a:t>
            </a:r>
            <a:r>
              <a:rPr lang="zh-CN" altLang="zh-CN" sz="1600" dirty="0">
                <a:ea typeface="宋体" panose="02010600030101010101" pitchFamily="2" charset="-122"/>
                <a:sym typeface="+mn-ea"/>
              </a:rPr>
              <a:t>函数</a:t>
            </a:r>
            <a:r>
              <a:rPr lang="zh-CN" sz="1600" dirty="0">
                <a:ea typeface="宋体" panose="02010600030101010101" pitchFamily="2" charset="-122"/>
                <a:sym typeface="+mn-ea"/>
              </a:rPr>
              <a:t>参数：</a:t>
            </a:r>
            <a:endParaRPr sz="1600" dirty="0">
              <a:ea typeface="宋体" panose="02010600030101010101" pitchFamily="2" charset="-122"/>
              <a:sym typeface="+mn-ea"/>
            </a:endParaRPr>
          </a:p>
          <a:p>
            <a:pPr>
              <a:lnSpc>
                <a:spcPct val="150000"/>
              </a:lnSpc>
            </a:pPr>
            <a:r>
              <a:rPr sz="1600" dirty="0">
                <a:ea typeface="宋体" panose="02010600030101010101" pitchFamily="2" charset="-122"/>
                <a:sym typeface="+mn-ea"/>
              </a:rPr>
              <a:t>X</a:t>
            </a:r>
            <a:r>
              <a:rPr lang="zh-CN" sz="1600" dirty="0">
                <a:ea typeface="宋体" panose="02010600030101010101" pitchFamily="2" charset="-122"/>
                <a:sym typeface="+mn-ea"/>
              </a:rPr>
              <a:t>，</a:t>
            </a:r>
            <a:r>
              <a:rPr sz="1600" dirty="0">
                <a:ea typeface="宋体" panose="02010600030101010101" pitchFamily="2" charset="-122"/>
                <a:sym typeface="+mn-ea"/>
              </a:rPr>
              <a:t>输入数据数据类型可以是</a:t>
            </a:r>
            <a:r>
              <a:rPr lang="zh-CN" sz="1600" dirty="0">
                <a:ea typeface="宋体" panose="02010600030101010101" pitchFamily="2" charset="-122"/>
                <a:sym typeface="+mn-ea"/>
              </a:rPr>
              <a:t>：</a:t>
            </a:r>
            <a:r>
              <a:rPr sz="1600" dirty="0">
                <a:ea typeface="宋体" panose="02010600030101010101" pitchFamily="2" charset="-122"/>
                <a:sym typeface="+mn-ea"/>
              </a:rPr>
              <a:t>list; pandas.DataFrame; pandas.Series</a:t>
            </a:r>
          </a:p>
          <a:p>
            <a:pPr>
              <a:lnSpc>
                <a:spcPct val="150000"/>
              </a:lnSpc>
            </a:pPr>
            <a:r>
              <a:rPr sz="1600" dirty="0">
                <a:ea typeface="宋体" panose="02010600030101010101" pitchFamily="2" charset="-122"/>
                <a:sym typeface="+mn-ea"/>
              </a:rPr>
              <a:t>y=None</a:t>
            </a:r>
          </a:p>
          <a:p>
            <a:pPr>
              <a:lnSpc>
                <a:spcPct val="150000"/>
              </a:lnSpc>
            </a:pPr>
            <a:r>
              <a:rPr sz="1600" dirty="0">
                <a:ea typeface="宋体" panose="02010600030101010101" pitchFamily="2" charset="-122"/>
                <a:sym typeface="+mn-ea"/>
              </a:rPr>
              <a:t>cat_features=None</a:t>
            </a:r>
            <a:r>
              <a:rPr lang="zh-CN" sz="1600" dirty="0">
                <a:ea typeface="宋体" panose="02010600030101010101" pitchFamily="2" charset="-122"/>
                <a:sym typeface="+mn-ea"/>
              </a:rPr>
              <a:t>，用于</a:t>
            </a:r>
            <a:r>
              <a:rPr sz="1600" dirty="0">
                <a:ea typeface="宋体" panose="02010600030101010101" pitchFamily="2" charset="-122"/>
                <a:sym typeface="+mn-ea"/>
              </a:rPr>
              <a:t>处理</a:t>
            </a:r>
            <a:r>
              <a:rPr lang="zh-CN" sz="1600" dirty="0">
                <a:ea typeface="宋体" panose="02010600030101010101" pitchFamily="2" charset="-122"/>
                <a:sym typeface="+mn-ea"/>
              </a:rPr>
              <a:t>分类</a:t>
            </a:r>
            <a:r>
              <a:rPr sz="1600" dirty="0">
                <a:ea typeface="宋体" panose="02010600030101010101" pitchFamily="2" charset="-122"/>
                <a:sym typeface="+mn-ea"/>
              </a:rPr>
              <a:t>特征</a:t>
            </a:r>
          </a:p>
          <a:p>
            <a:pPr>
              <a:lnSpc>
                <a:spcPct val="150000"/>
              </a:lnSpc>
            </a:pPr>
            <a:r>
              <a:rPr sz="1600" dirty="0">
                <a:ea typeface="宋体" panose="02010600030101010101" pitchFamily="2" charset="-122"/>
                <a:sym typeface="+mn-ea"/>
              </a:rPr>
              <a:t>sample_weight=None</a:t>
            </a:r>
            <a:r>
              <a:rPr lang="zh-CN" sz="1600" dirty="0">
                <a:ea typeface="宋体" panose="02010600030101010101" pitchFamily="2" charset="-122"/>
                <a:sym typeface="+mn-ea"/>
              </a:rPr>
              <a:t>，</a:t>
            </a:r>
            <a:r>
              <a:rPr sz="1600" dirty="0">
                <a:ea typeface="宋体" panose="02010600030101010101" pitchFamily="2" charset="-122"/>
                <a:sym typeface="+mn-ea"/>
              </a:rPr>
              <a:t>输入数据的样本权重</a:t>
            </a:r>
          </a:p>
          <a:p>
            <a:pPr>
              <a:lnSpc>
                <a:spcPct val="150000"/>
              </a:lnSpc>
            </a:pPr>
            <a:r>
              <a:rPr sz="1600" dirty="0">
                <a:ea typeface="宋体" panose="02010600030101010101" pitchFamily="2" charset="-122"/>
                <a:sym typeface="+mn-ea"/>
              </a:rPr>
              <a:t>logging_level=None</a:t>
            </a:r>
            <a:r>
              <a:rPr lang="zh-CN" sz="1600" dirty="0">
                <a:ea typeface="宋体" panose="02010600030101010101" pitchFamily="2" charset="-122"/>
                <a:sym typeface="+mn-ea"/>
              </a:rPr>
              <a:t>，</a:t>
            </a:r>
            <a:r>
              <a:rPr sz="1600" dirty="0">
                <a:ea typeface="宋体" panose="02010600030101010101" pitchFamily="2" charset="-122"/>
                <a:sym typeface="+mn-ea"/>
              </a:rPr>
              <a:t>控制是否输出日志信息，或者</a:t>
            </a:r>
            <a:r>
              <a:rPr lang="zh-CN" sz="1600" dirty="0">
                <a:ea typeface="宋体" panose="02010600030101010101" pitchFamily="2" charset="-122"/>
                <a:sym typeface="+mn-ea"/>
              </a:rPr>
              <a:t>其他</a:t>
            </a:r>
            <a:r>
              <a:rPr sz="1600" dirty="0">
                <a:ea typeface="宋体" panose="02010600030101010101" pitchFamily="2" charset="-122"/>
                <a:sym typeface="+mn-ea"/>
              </a:rPr>
              <a:t>信息</a:t>
            </a:r>
          </a:p>
          <a:p>
            <a:pPr>
              <a:lnSpc>
                <a:spcPct val="150000"/>
              </a:lnSpc>
            </a:pPr>
            <a:r>
              <a:rPr sz="1600" dirty="0">
                <a:ea typeface="宋体" panose="02010600030101010101" pitchFamily="2" charset="-122"/>
                <a:sym typeface="+mn-ea"/>
              </a:rPr>
              <a:t>plot=False</a:t>
            </a:r>
            <a:r>
              <a:rPr lang="zh-CN" sz="1600" dirty="0">
                <a:ea typeface="宋体" panose="02010600030101010101" pitchFamily="2" charset="-122"/>
                <a:sym typeface="+mn-ea"/>
              </a:rPr>
              <a:t>，</a:t>
            </a:r>
            <a:r>
              <a:rPr sz="1600" dirty="0">
                <a:ea typeface="宋体" panose="02010600030101010101" pitchFamily="2" charset="-122"/>
                <a:sym typeface="+mn-ea"/>
              </a:rPr>
              <a:t>训练过程中，绘制，度量值，所用时间等</a:t>
            </a:r>
          </a:p>
          <a:p>
            <a:pPr>
              <a:lnSpc>
                <a:spcPct val="150000"/>
              </a:lnSpc>
            </a:pPr>
            <a:r>
              <a:rPr sz="1600" dirty="0">
                <a:ea typeface="宋体" panose="02010600030101010101" pitchFamily="2" charset="-122"/>
                <a:sym typeface="+mn-ea"/>
              </a:rPr>
              <a:t>eval_set=None</a:t>
            </a:r>
            <a:r>
              <a:rPr lang="zh-CN" sz="1600" dirty="0">
                <a:ea typeface="宋体" panose="02010600030101010101" pitchFamily="2" charset="-122"/>
                <a:sym typeface="+mn-ea"/>
              </a:rPr>
              <a:t>，</a:t>
            </a:r>
            <a:r>
              <a:rPr sz="1600" dirty="0">
                <a:ea typeface="宋体" panose="02010600030101010101" pitchFamily="2" charset="-122"/>
                <a:sym typeface="+mn-ea"/>
              </a:rPr>
              <a:t>验证集合，数据类型list(X, y)tuples</a:t>
            </a:r>
          </a:p>
          <a:p>
            <a:pPr>
              <a:lnSpc>
                <a:spcPct val="150000"/>
              </a:lnSpc>
            </a:pPr>
            <a:r>
              <a:rPr sz="1600" dirty="0">
                <a:ea typeface="宋体" panose="02010600030101010101" pitchFamily="2" charset="-122"/>
                <a:sym typeface="+mn-ea"/>
              </a:rPr>
              <a:t>baseline=None</a:t>
            </a:r>
          </a:p>
          <a:p>
            <a:pPr>
              <a:lnSpc>
                <a:spcPct val="150000"/>
              </a:lnSpc>
            </a:pPr>
            <a:r>
              <a:rPr sz="1600" dirty="0">
                <a:ea typeface="宋体" panose="02010600030101010101" pitchFamily="2" charset="-122"/>
                <a:sym typeface="+mn-ea"/>
              </a:rPr>
              <a:t>use_best_model=None</a:t>
            </a:r>
          </a:p>
          <a:p>
            <a:pPr>
              <a:lnSpc>
                <a:spcPct val="150000"/>
              </a:lnSpc>
            </a:pPr>
            <a:r>
              <a:rPr sz="1600" dirty="0">
                <a:ea typeface="宋体" panose="02010600030101010101" pitchFamily="2" charset="-122"/>
                <a:sym typeface="+mn-ea"/>
              </a:rPr>
              <a:t>verbose=None</a:t>
            </a:r>
          </a:p>
          <a:p>
            <a:pPr>
              <a:lnSpc>
                <a:spcPct val="150000"/>
              </a:lnSpc>
            </a:pPr>
            <a:endParaRPr sz="1600" dirty="0">
              <a:ea typeface="宋体" panose="02010600030101010101" pitchFamily="2" charset="-122"/>
              <a:sym typeface="+mn-ea"/>
            </a:endParaRPr>
          </a:p>
          <a:p>
            <a:pPr>
              <a:lnSpc>
                <a:spcPct val="150000"/>
              </a:lnSpc>
            </a:pPr>
            <a:endParaRPr sz="1600" dirty="0">
              <a:ea typeface="宋体" panose="02010600030101010101" pitchFamily="2" charset="-122"/>
              <a:sym typeface="+mn-ea"/>
            </a:endParaRPr>
          </a:p>
          <a:p>
            <a:pPr>
              <a:lnSpc>
                <a:spcPct val="150000"/>
              </a:lnSpc>
            </a:pPr>
            <a:endParaRPr lang="zh-CN" altLang="en-US" sz="1600" dirty="0">
              <a:ea typeface="宋体" panose="02010600030101010101" pitchFamily="2" charset="-122"/>
              <a:sym typeface="+mn-ea"/>
            </a:endParaRPr>
          </a:p>
          <a:p>
            <a:pPr>
              <a:lnSpc>
                <a:spcPct val="150000"/>
              </a:lnSpc>
            </a:pPr>
            <a:endParaRPr lang="zh-CN" altLang="en-US" sz="1600" dirty="0">
              <a:ea typeface="宋体" panose="02010600030101010101" pitchFamily="2" charset="-122"/>
              <a:sym typeface="+mn-ea"/>
            </a:endParaRPr>
          </a:p>
          <a:p>
            <a:pPr>
              <a:lnSpc>
                <a:spcPct val="150000"/>
              </a:lnSpc>
            </a:pPr>
            <a:endParaRPr sz="1600" dirty="0">
              <a:ea typeface="宋体" panose="02010600030101010101" pitchFamily="2" charset="-122"/>
              <a:sym typeface="+mn-ea"/>
            </a:endParaRPr>
          </a:p>
        </p:txBody>
      </p:sp>
    </p:spTree>
    <p:custDataLst>
      <p:tags r:id="rId1"/>
    </p:custDataLst>
  </p:cSld>
  <p:clrMapOvr>
    <a:masterClrMapping/>
  </p:clrMapOvr>
  <p:transition spd="med"/>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fontScale="90000"/>
          </a:bodyPr>
          <a:lstStyle>
            <a:lvl1pPr>
              <a:defRPr>
                <a:solidFill>
                  <a:srgbClr val="C00000"/>
                </a:solidFill>
              </a:defRPr>
            </a:lvl1pPr>
          </a:lstStyle>
          <a:p>
            <a:r>
              <a:rPr lang="en-US" dirty="0">
                <a:ea typeface="宋体" panose="02010600030101010101" pitchFamily="2" charset="-122"/>
                <a:sym typeface="+mn-ea"/>
              </a:rPr>
              <a:t>CatBoost</a:t>
            </a:r>
            <a:r>
              <a:rPr lang="zh-CN" altLang="en-US" dirty="0">
                <a:ea typeface="宋体" panose="02010600030101010101" pitchFamily="2" charset="-122"/>
                <a:sym typeface="+mn-ea"/>
              </a:rPr>
              <a:t>工具</a:t>
            </a:r>
          </a:p>
        </p:txBody>
      </p:sp>
      <p:sp>
        <p:nvSpPr>
          <p:cNvPr id="131" name="Content Placeholder 2"/>
          <p:cNvSpPr txBox="1">
            <a:spLocks noGrp="1"/>
          </p:cNvSpPr>
          <p:nvPr/>
        </p:nvSpPr>
        <p:spPr>
          <a:xfrm>
            <a:off x="598805" y="1127125"/>
            <a:ext cx="8063865"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00000"/>
              </a:lnSpc>
              <a:spcAft>
                <a:spcPts val="500"/>
              </a:spcAft>
              <a:buNone/>
            </a:pPr>
            <a:r>
              <a:rPr sz="1400" dirty="0">
                <a:ea typeface="宋体" panose="02010600030101010101" pitchFamily="2" charset="-122"/>
                <a:sym typeface="+mn-ea"/>
              </a:rPr>
              <a:t>model = CatBoostClassifier(iterations=1</a:t>
            </a:r>
            <a:r>
              <a:rPr lang="en-US" sz="1400" dirty="0">
                <a:ea typeface="宋体" panose="02010600030101010101" pitchFamily="2" charset="-122"/>
                <a:sym typeface="+mn-ea"/>
              </a:rPr>
              <a:t>0</a:t>
            </a:r>
            <a:r>
              <a:rPr sz="1400" dirty="0">
                <a:ea typeface="宋体" panose="02010600030101010101" pitchFamily="2" charset="-122"/>
                <a:sym typeface="+mn-ea"/>
              </a:rPr>
              <a:t>00, </a:t>
            </a:r>
            <a:r>
              <a:rPr lang="en-US" sz="1400" dirty="0">
                <a:ea typeface="宋体" panose="02010600030101010101" pitchFamily="2" charset="-122"/>
                <a:sym typeface="+mn-ea"/>
              </a:rPr>
              <a:t>#最大树数</a:t>
            </a:r>
            <a:r>
              <a:rPr lang="zh-CN" sz="1400" dirty="0">
                <a:ea typeface="宋体" panose="02010600030101010101" pitchFamily="2" charset="-122"/>
                <a:sym typeface="+mn-ea"/>
              </a:rPr>
              <a:t>，即迭代次数</a:t>
            </a:r>
            <a:endParaRPr lang="en-US" sz="1400" dirty="0">
              <a:ea typeface="宋体" panose="02010600030101010101" pitchFamily="2" charset="-122"/>
              <a:sym typeface="+mn-ea"/>
            </a:endParaRPr>
          </a:p>
          <a:p>
            <a:pPr marL="0" indent="0">
              <a:lnSpc>
                <a:spcPct val="100000"/>
              </a:lnSpc>
              <a:spcAft>
                <a:spcPts val="500"/>
              </a:spcAft>
              <a:buNone/>
            </a:pPr>
            <a:r>
              <a:rPr sz="1400" dirty="0">
                <a:ea typeface="宋体" panose="02010600030101010101" pitchFamily="2" charset="-122"/>
                <a:sym typeface="+mn-ea"/>
              </a:rPr>
              <a:t>                              depth = 6, </a:t>
            </a:r>
            <a:r>
              <a:rPr lang="en-US" sz="1400" dirty="0">
                <a:ea typeface="宋体" panose="02010600030101010101" pitchFamily="2" charset="-122"/>
                <a:sym typeface="+mn-ea"/>
              </a:rPr>
              <a:t>#</a:t>
            </a:r>
            <a:r>
              <a:rPr lang="zh-CN" altLang="en-US" sz="1400" dirty="0">
                <a:ea typeface="宋体" panose="02010600030101010101" pitchFamily="2" charset="-122"/>
                <a:sym typeface="+mn-ea"/>
              </a:rPr>
              <a:t>树的深度</a:t>
            </a:r>
            <a:endParaRPr sz="1400" dirty="0">
              <a:ea typeface="宋体" panose="02010600030101010101" pitchFamily="2" charset="-122"/>
              <a:sym typeface="+mn-ea"/>
            </a:endParaRPr>
          </a:p>
          <a:p>
            <a:pPr marL="0" indent="0">
              <a:lnSpc>
                <a:spcPct val="100000"/>
              </a:lnSpc>
              <a:spcAft>
                <a:spcPts val="500"/>
              </a:spcAft>
              <a:buNone/>
            </a:pPr>
            <a:r>
              <a:rPr sz="1400" dirty="0">
                <a:ea typeface="宋体" panose="02010600030101010101" pitchFamily="2" charset="-122"/>
                <a:sym typeface="+mn-ea"/>
              </a:rPr>
              <a:t>                               learning_rate = 0.03, </a:t>
            </a:r>
            <a:r>
              <a:rPr lang="en-US" sz="1400" dirty="0">
                <a:ea typeface="宋体" panose="02010600030101010101" pitchFamily="2" charset="-122"/>
                <a:sym typeface="+mn-ea"/>
              </a:rPr>
              <a:t>#</a:t>
            </a:r>
            <a:r>
              <a:rPr lang="zh-CN" altLang="en-US" sz="1400" dirty="0">
                <a:ea typeface="宋体" panose="02010600030101010101" pitchFamily="2" charset="-122"/>
                <a:sym typeface="+mn-ea"/>
              </a:rPr>
              <a:t>学习率</a:t>
            </a:r>
            <a:endParaRPr sz="1400" dirty="0">
              <a:ea typeface="宋体" panose="02010600030101010101" pitchFamily="2" charset="-122"/>
              <a:sym typeface="+mn-ea"/>
            </a:endParaRPr>
          </a:p>
          <a:p>
            <a:pPr marL="0" indent="0">
              <a:lnSpc>
                <a:spcPct val="100000"/>
              </a:lnSpc>
              <a:spcAft>
                <a:spcPts val="500"/>
              </a:spcAft>
              <a:buNone/>
            </a:pPr>
            <a:r>
              <a:rPr sz="1400" dirty="0">
                <a:ea typeface="宋体" panose="02010600030101010101" pitchFamily="2" charset="-122"/>
                <a:sym typeface="+mn-ea"/>
              </a:rPr>
              <a:t>                               custom_loss='AUC', </a:t>
            </a:r>
            <a:r>
              <a:rPr lang="en-US" sz="1400" dirty="0">
                <a:ea typeface="宋体" panose="02010600030101010101" pitchFamily="2" charset="-122"/>
                <a:sym typeface="+mn-ea"/>
              </a:rPr>
              <a:t>#训练过程中</a:t>
            </a:r>
            <a:r>
              <a:rPr lang="zh-CN" altLang="en-US" sz="1400" dirty="0">
                <a:ea typeface="宋体" panose="02010600030101010101" pitchFamily="2" charset="-122"/>
                <a:sym typeface="+mn-ea"/>
              </a:rPr>
              <a:t>，用户自定义的损失函数</a:t>
            </a:r>
            <a:endParaRPr lang="en-US" sz="1400" dirty="0">
              <a:ea typeface="宋体" panose="02010600030101010101" pitchFamily="2" charset="-122"/>
              <a:sym typeface="+mn-ea"/>
            </a:endParaRPr>
          </a:p>
          <a:p>
            <a:pPr marL="0" indent="0">
              <a:lnSpc>
                <a:spcPct val="100000"/>
              </a:lnSpc>
              <a:spcAft>
                <a:spcPts val="500"/>
              </a:spcAft>
              <a:buNone/>
            </a:pPr>
            <a:r>
              <a:rPr sz="1400" dirty="0">
                <a:ea typeface="宋体" panose="02010600030101010101" pitchFamily="2" charset="-122"/>
                <a:sym typeface="+mn-ea"/>
              </a:rPr>
              <a:t>                               eval_metric='AUC', </a:t>
            </a:r>
            <a:r>
              <a:rPr lang="en-US" sz="1400" dirty="0">
                <a:ea typeface="宋体" panose="02010600030101010101" pitchFamily="2" charset="-122"/>
                <a:sym typeface="+mn-ea"/>
              </a:rPr>
              <a:t>#过拟合检验（设置True）的</a:t>
            </a:r>
            <a:r>
              <a:rPr lang="zh-CN" altLang="en-US" sz="1400" dirty="0">
                <a:ea typeface="宋体" panose="02010600030101010101" pitchFamily="2" charset="-122"/>
                <a:sym typeface="+mn-ea"/>
              </a:rPr>
              <a:t>评估指标</a:t>
            </a:r>
            <a:r>
              <a:rPr lang="en-US" sz="1400" dirty="0">
                <a:ea typeface="宋体" panose="02010600030101010101" pitchFamily="2" charset="-122"/>
                <a:sym typeface="+mn-ea"/>
              </a:rPr>
              <a:t>，用于优化</a:t>
            </a:r>
          </a:p>
          <a:p>
            <a:pPr marL="0" indent="0">
              <a:lnSpc>
                <a:spcPct val="100000"/>
              </a:lnSpc>
              <a:spcAft>
                <a:spcPts val="500"/>
              </a:spcAft>
              <a:buNone/>
            </a:pPr>
            <a:r>
              <a:rPr sz="1400" dirty="0">
                <a:ea typeface="宋体" panose="02010600030101010101" pitchFamily="2" charset="-122"/>
                <a:sym typeface="+mn-ea"/>
              </a:rPr>
              <a:t>                               bagging_temperature=0.83, </a:t>
            </a:r>
            <a:r>
              <a:rPr lang="en-US" sz="1400" dirty="0">
                <a:ea typeface="宋体" panose="02010600030101010101" pitchFamily="2" charset="-122"/>
                <a:sym typeface="+mn-ea"/>
              </a:rPr>
              <a:t>#贝叶斯bootstrap强度设置</a:t>
            </a:r>
          </a:p>
          <a:p>
            <a:pPr marL="0" indent="0">
              <a:lnSpc>
                <a:spcPct val="100000"/>
              </a:lnSpc>
              <a:spcAft>
                <a:spcPts val="500"/>
              </a:spcAft>
              <a:buNone/>
            </a:pPr>
            <a:r>
              <a:rPr sz="1400" dirty="0">
                <a:ea typeface="宋体" panose="02010600030101010101" pitchFamily="2" charset="-122"/>
                <a:sym typeface="+mn-ea"/>
              </a:rPr>
              <a:t>                               rsm = 0.78, </a:t>
            </a:r>
            <a:r>
              <a:rPr lang="en-US" sz="1400" dirty="0">
                <a:ea typeface="宋体" panose="02010600030101010101" pitchFamily="2" charset="-122"/>
                <a:sym typeface="+mn-ea"/>
              </a:rPr>
              <a:t>#随机子空间</a:t>
            </a:r>
          </a:p>
          <a:p>
            <a:pPr marL="0" indent="0">
              <a:lnSpc>
                <a:spcPct val="100000"/>
              </a:lnSpc>
              <a:spcAft>
                <a:spcPts val="500"/>
              </a:spcAft>
              <a:buNone/>
            </a:pPr>
            <a:r>
              <a:rPr sz="1400" dirty="0">
                <a:ea typeface="宋体" panose="02010600030101010101" pitchFamily="2" charset="-122"/>
                <a:sym typeface="+mn-ea"/>
              </a:rPr>
              <a:t>                               od_type='Iter', </a:t>
            </a:r>
            <a:r>
              <a:rPr lang="en-US" sz="1400" dirty="0">
                <a:ea typeface="宋体" panose="02010600030101010101" pitchFamily="2" charset="-122"/>
                <a:sym typeface="+mn-ea"/>
              </a:rPr>
              <a:t>#过拟合检查类型</a:t>
            </a:r>
          </a:p>
          <a:p>
            <a:pPr marL="0" indent="0">
              <a:lnSpc>
                <a:spcPct val="100000"/>
              </a:lnSpc>
              <a:spcAft>
                <a:spcPts val="500"/>
              </a:spcAft>
              <a:buNone/>
            </a:pPr>
            <a:r>
              <a:rPr sz="1400" dirty="0">
                <a:ea typeface="宋体" panose="02010600030101010101" pitchFamily="2" charset="-122"/>
                <a:sym typeface="+mn-ea"/>
              </a:rPr>
              <a:t>                               od_wait=150, </a:t>
            </a:r>
            <a:r>
              <a:rPr lang="en-US" sz="1400" dirty="0">
                <a:ea typeface="宋体" panose="02010600030101010101" pitchFamily="2" charset="-122"/>
                <a:sym typeface="+mn-ea"/>
              </a:rPr>
              <a:t>#</a:t>
            </a:r>
            <a:r>
              <a:rPr sz="1400" dirty="0">
                <a:ea typeface="宋体" panose="02010600030101010101" pitchFamily="2" charset="-122"/>
                <a:sym typeface="+mn-ea"/>
              </a:rPr>
              <a:t>使用Iter时，表示达到指定次数后，停止训练</a:t>
            </a:r>
          </a:p>
          <a:p>
            <a:pPr marL="0" indent="0">
              <a:lnSpc>
                <a:spcPct val="100000"/>
              </a:lnSpc>
              <a:spcAft>
                <a:spcPts val="500"/>
              </a:spcAft>
              <a:buNone/>
            </a:pPr>
            <a:r>
              <a:rPr sz="1400" dirty="0">
                <a:ea typeface="宋体" panose="02010600030101010101" pitchFamily="2" charset="-122"/>
                <a:sym typeface="+mn-ea"/>
              </a:rPr>
              <a:t>                               metric_period = 400, </a:t>
            </a:r>
            <a:r>
              <a:rPr lang="en-US" sz="1400" dirty="0">
                <a:ea typeface="宋体" panose="02010600030101010101" pitchFamily="2" charset="-122"/>
                <a:sym typeface="+mn-ea"/>
              </a:rPr>
              <a:t>#计算优化评估值的频率</a:t>
            </a:r>
          </a:p>
          <a:p>
            <a:pPr marL="0" indent="0">
              <a:lnSpc>
                <a:spcPct val="100000"/>
              </a:lnSpc>
              <a:spcAft>
                <a:spcPts val="500"/>
              </a:spcAft>
              <a:buNone/>
            </a:pPr>
            <a:r>
              <a:rPr sz="1400" dirty="0">
                <a:ea typeface="宋体" panose="02010600030101010101" pitchFamily="2" charset="-122"/>
                <a:sym typeface="+mn-ea"/>
              </a:rPr>
              <a:t>                               l2_leaf_reg = 5, </a:t>
            </a:r>
            <a:r>
              <a:rPr lang="en-US" sz="1400" dirty="0">
                <a:ea typeface="宋体" panose="02010600030101010101" pitchFamily="2" charset="-122"/>
                <a:sym typeface="+mn-ea"/>
              </a:rPr>
              <a:t>#l2正则参数</a:t>
            </a:r>
          </a:p>
          <a:p>
            <a:pPr marL="0" indent="0">
              <a:lnSpc>
                <a:spcPct val="100000"/>
              </a:lnSpc>
              <a:spcAft>
                <a:spcPts val="500"/>
              </a:spcAft>
              <a:buNone/>
            </a:pPr>
            <a:r>
              <a:rPr sz="1400" dirty="0">
                <a:ea typeface="宋体" panose="02010600030101010101" pitchFamily="2" charset="-122"/>
                <a:sym typeface="+mn-ea"/>
              </a:rPr>
              <a:t>                               thread_count = 20, </a:t>
            </a:r>
            <a:r>
              <a:rPr lang="en-US" sz="1400" dirty="0">
                <a:ea typeface="宋体" panose="02010600030101010101" pitchFamily="2" charset="-122"/>
                <a:sym typeface="+mn-ea"/>
              </a:rPr>
              <a:t>#</a:t>
            </a:r>
            <a:r>
              <a:rPr lang="zh-CN" altLang="en-US" sz="1400" dirty="0">
                <a:ea typeface="宋体" panose="02010600030101010101" pitchFamily="2" charset="-122"/>
                <a:sym typeface="+mn-ea"/>
              </a:rPr>
              <a:t>并行线程数量</a:t>
            </a:r>
            <a:endParaRPr sz="1400" dirty="0">
              <a:ea typeface="宋体" panose="02010600030101010101" pitchFamily="2" charset="-122"/>
              <a:sym typeface="+mn-ea"/>
            </a:endParaRPr>
          </a:p>
          <a:p>
            <a:pPr marL="0" indent="0">
              <a:lnSpc>
                <a:spcPct val="100000"/>
              </a:lnSpc>
              <a:spcAft>
                <a:spcPts val="500"/>
              </a:spcAft>
              <a:buNone/>
            </a:pPr>
            <a:r>
              <a:rPr sz="1400" dirty="0">
                <a:ea typeface="宋体" panose="02010600030101010101" pitchFamily="2" charset="-122"/>
                <a:sym typeface="+mn-ea"/>
              </a:rPr>
              <a:t>                               random_seed = 967 </a:t>
            </a:r>
            <a:r>
              <a:rPr lang="en-US" sz="1400" dirty="0">
                <a:ea typeface="宋体" panose="02010600030101010101" pitchFamily="2" charset="-122"/>
                <a:sym typeface="+mn-ea"/>
              </a:rPr>
              <a:t>#</a:t>
            </a:r>
            <a:r>
              <a:rPr lang="zh-CN" altLang="en-US" sz="1400" dirty="0">
                <a:ea typeface="宋体" panose="02010600030101010101" pitchFamily="2" charset="-122"/>
                <a:sym typeface="+mn-ea"/>
              </a:rPr>
              <a:t>随机数种子</a:t>
            </a:r>
            <a:endParaRPr sz="1400" dirty="0">
              <a:ea typeface="宋体" panose="02010600030101010101" pitchFamily="2" charset="-122"/>
              <a:sym typeface="+mn-ea"/>
            </a:endParaRPr>
          </a:p>
          <a:p>
            <a:pPr marL="0" indent="0">
              <a:lnSpc>
                <a:spcPct val="100000"/>
              </a:lnSpc>
              <a:spcAft>
                <a:spcPts val="500"/>
              </a:spcAft>
              <a:buNone/>
            </a:pPr>
            <a:r>
              <a:rPr sz="1400" dirty="0">
                <a:ea typeface="宋体" panose="02010600030101010101" pitchFamily="2" charset="-122"/>
                <a:sym typeface="+mn-ea"/>
              </a:rPr>
              <a:t>                              )</a:t>
            </a:r>
          </a:p>
        </p:txBody>
      </p:sp>
    </p:spTree>
    <p:custDataLst>
      <p:tags r:id="rId1"/>
    </p:custDataLst>
  </p:cSld>
  <p:clrMapOvr>
    <a:masterClrMapping/>
  </p:clrMapOvr>
  <p:transition spd="med"/>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fontScale="90000"/>
          </a:bodyPr>
          <a:lstStyle>
            <a:lvl1pPr>
              <a:defRPr>
                <a:solidFill>
                  <a:srgbClr val="C00000"/>
                </a:solidFill>
              </a:defRPr>
            </a:lvl1pPr>
          </a:lstStyle>
          <a:p>
            <a:r>
              <a:rPr lang="en-US" dirty="0">
                <a:ea typeface="宋体" panose="02010600030101010101" pitchFamily="2" charset="-122"/>
                <a:sym typeface="+mn-ea"/>
              </a:rPr>
              <a:t>CatBoost</a:t>
            </a:r>
            <a:r>
              <a:rPr lang="zh-CN" altLang="en-US" dirty="0">
                <a:ea typeface="宋体" panose="02010600030101010101" pitchFamily="2" charset="-122"/>
                <a:sym typeface="+mn-ea"/>
              </a:rPr>
              <a:t>工具</a:t>
            </a:r>
            <a:endParaRPr lang="en-US" altLang="zh-CN" dirty="0">
              <a:ea typeface="宋体" panose="02010600030101010101" pitchFamily="2" charset="-122"/>
              <a:sym typeface="+mn-ea"/>
            </a:endParaRPr>
          </a:p>
        </p:txBody>
      </p:sp>
      <p:sp>
        <p:nvSpPr>
          <p:cNvPr id="131" name="Content Placeholder 2"/>
          <p:cNvSpPr txBox="1">
            <a:spLocks noGrp="1"/>
          </p:cNvSpPr>
          <p:nvPr/>
        </p:nvSpPr>
        <p:spPr>
          <a:xfrm>
            <a:off x="598805" y="1490345"/>
            <a:ext cx="7085965"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00000"/>
              </a:lnSpc>
              <a:spcAft>
                <a:spcPts val="500"/>
              </a:spcAft>
              <a:buNone/>
            </a:pPr>
            <a:r>
              <a:rPr sz="1400" dirty="0">
                <a:ea typeface="宋体" panose="02010600030101010101" pitchFamily="2" charset="-122"/>
                <a:sym typeface="+mn-ea"/>
              </a:rPr>
              <a:t>model = cb.CatBoostClassifier(iterations=1000, </a:t>
            </a:r>
          </a:p>
          <a:p>
            <a:pPr marL="0" indent="0">
              <a:lnSpc>
                <a:spcPct val="100000"/>
              </a:lnSpc>
              <a:spcAft>
                <a:spcPts val="500"/>
              </a:spcAft>
              <a:buNone/>
            </a:pPr>
            <a:r>
              <a:rPr sz="1400" dirty="0">
                <a:ea typeface="宋体" panose="02010600030101010101" pitchFamily="2" charset="-122"/>
                <a:sym typeface="+mn-ea"/>
              </a:rPr>
              <a:t>                              depth=7, </a:t>
            </a:r>
          </a:p>
          <a:p>
            <a:pPr marL="0" indent="0">
              <a:lnSpc>
                <a:spcPct val="100000"/>
              </a:lnSpc>
              <a:spcAft>
                <a:spcPts val="500"/>
              </a:spcAft>
              <a:buNone/>
            </a:pPr>
            <a:r>
              <a:rPr sz="1400" dirty="0">
                <a:ea typeface="宋体" panose="02010600030101010101" pitchFamily="2" charset="-122"/>
                <a:sym typeface="+mn-ea"/>
              </a:rPr>
              <a:t>                              learning_rate=0.01, </a:t>
            </a:r>
          </a:p>
          <a:p>
            <a:pPr marL="0" indent="0">
              <a:lnSpc>
                <a:spcPct val="100000"/>
              </a:lnSpc>
              <a:spcAft>
                <a:spcPts val="500"/>
              </a:spcAft>
              <a:buNone/>
            </a:pPr>
            <a:r>
              <a:rPr sz="1400" dirty="0">
                <a:ea typeface="宋体" panose="02010600030101010101" pitchFamily="2" charset="-122"/>
                <a:sym typeface="+mn-ea"/>
              </a:rPr>
              <a:t>                              loss_function='Logloss', </a:t>
            </a:r>
          </a:p>
          <a:p>
            <a:pPr marL="0" indent="0">
              <a:lnSpc>
                <a:spcPct val="100000"/>
              </a:lnSpc>
              <a:spcAft>
                <a:spcPts val="500"/>
              </a:spcAft>
              <a:buNone/>
            </a:pPr>
            <a:r>
              <a:rPr sz="1400" dirty="0">
                <a:ea typeface="宋体" panose="02010600030101010101" pitchFamily="2" charset="-122"/>
                <a:sym typeface="+mn-ea"/>
              </a:rPr>
              <a:t>                              eval_metric='AUC',</a:t>
            </a:r>
          </a:p>
          <a:p>
            <a:pPr marL="0" indent="0">
              <a:lnSpc>
                <a:spcPct val="100000"/>
              </a:lnSpc>
              <a:spcAft>
                <a:spcPts val="500"/>
              </a:spcAft>
              <a:buNone/>
            </a:pPr>
            <a:r>
              <a:rPr sz="1400" dirty="0">
                <a:ea typeface="宋体" panose="02010600030101010101" pitchFamily="2" charset="-122"/>
                <a:sym typeface="+mn-ea"/>
              </a:rPr>
              <a:t>                              logging_level='Verbose', </a:t>
            </a:r>
          </a:p>
          <a:p>
            <a:pPr marL="0" indent="0">
              <a:lnSpc>
                <a:spcPct val="100000"/>
              </a:lnSpc>
              <a:spcAft>
                <a:spcPts val="500"/>
              </a:spcAft>
              <a:buNone/>
            </a:pPr>
            <a:r>
              <a:rPr sz="1400" dirty="0">
                <a:ea typeface="宋体" panose="02010600030101010101" pitchFamily="2" charset="-122"/>
                <a:sym typeface="+mn-ea"/>
              </a:rPr>
              <a:t>                              metric_period=50)</a:t>
            </a:r>
          </a:p>
          <a:p>
            <a:pPr marL="0" indent="0">
              <a:lnSpc>
                <a:spcPct val="100000"/>
              </a:lnSpc>
              <a:spcAft>
                <a:spcPts val="500"/>
              </a:spcAft>
              <a:buNone/>
            </a:pPr>
            <a:r>
              <a:rPr sz="1400" dirty="0">
                <a:ea typeface="宋体" panose="02010600030101010101" pitchFamily="2" charset="-122"/>
                <a:sym typeface="+mn-ea"/>
              </a:rPr>
              <a:t># 得到分类特征的列号</a:t>
            </a:r>
          </a:p>
          <a:p>
            <a:pPr marL="0" indent="0">
              <a:lnSpc>
                <a:spcPct val="100000"/>
              </a:lnSpc>
              <a:spcAft>
                <a:spcPts val="500"/>
              </a:spcAft>
              <a:buNone/>
            </a:pPr>
            <a:r>
              <a:rPr sz="1400" dirty="0">
                <a:ea typeface="宋体" panose="02010600030101010101" pitchFamily="2" charset="-122"/>
                <a:sym typeface="+mn-ea"/>
              </a:rPr>
              <a:t>categorical_features_indices = []</a:t>
            </a:r>
          </a:p>
          <a:p>
            <a:pPr marL="0" indent="0">
              <a:lnSpc>
                <a:spcPct val="100000"/>
              </a:lnSpc>
              <a:spcAft>
                <a:spcPts val="500"/>
              </a:spcAft>
              <a:buNone/>
            </a:pPr>
            <a:r>
              <a:rPr sz="1400" dirty="0">
                <a:ea typeface="宋体" panose="02010600030101010101" pitchFamily="2" charset="-122"/>
                <a:sym typeface="+mn-ea"/>
              </a:rPr>
              <a:t>for i in range(len(X_train.columns)):</a:t>
            </a:r>
          </a:p>
          <a:p>
            <a:pPr marL="0" indent="0">
              <a:lnSpc>
                <a:spcPct val="100000"/>
              </a:lnSpc>
              <a:spcAft>
                <a:spcPts val="500"/>
              </a:spcAft>
              <a:buNone/>
            </a:pPr>
            <a:r>
              <a:rPr sz="1400" dirty="0">
                <a:ea typeface="宋体" panose="02010600030101010101" pitchFamily="2" charset="-122"/>
                <a:sym typeface="+mn-ea"/>
              </a:rPr>
              <a:t>    if X_train.columns.values[i] in attr:</a:t>
            </a:r>
          </a:p>
          <a:p>
            <a:pPr marL="0" indent="0">
              <a:lnSpc>
                <a:spcPct val="100000"/>
              </a:lnSpc>
              <a:spcAft>
                <a:spcPts val="500"/>
              </a:spcAft>
              <a:buNone/>
            </a:pPr>
            <a:r>
              <a:rPr sz="1400" dirty="0">
                <a:ea typeface="宋体" panose="02010600030101010101" pitchFamily="2" charset="-122"/>
                <a:sym typeface="+mn-ea"/>
              </a:rPr>
              <a:t>        categorical_features_indices.append(i)</a:t>
            </a:r>
          </a:p>
          <a:p>
            <a:pPr marL="0" indent="0">
              <a:lnSpc>
                <a:spcPct val="100000"/>
              </a:lnSpc>
              <a:spcAft>
                <a:spcPts val="500"/>
              </a:spcAft>
              <a:buNone/>
            </a:pPr>
            <a:r>
              <a:rPr sz="1400" dirty="0">
                <a:ea typeface="宋体" panose="02010600030101010101" pitchFamily="2" charset="-122"/>
                <a:sym typeface="+mn-ea"/>
              </a:rPr>
              <a:t>print(categorical_features_indices)</a:t>
            </a:r>
          </a:p>
        </p:txBody>
      </p:sp>
      <p:sp>
        <p:nvSpPr>
          <p:cNvPr id="6" name="Content Placeholder 2"/>
          <p:cNvSpPr txBox="1">
            <a:spLocks noGrp="1"/>
          </p:cNvSpPr>
          <p:nvPr/>
        </p:nvSpPr>
        <p:spPr>
          <a:xfrm>
            <a:off x="352425" y="1012190"/>
            <a:ext cx="3730625" cy="532765"/>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en-US" altLang="zh-CN" sz="1600" dirty="0">
                <a:solidFill>
                  <a:srgbClr val="FF0000"/>
                </a:solidFill>
                <a:ea typeface="宋体" panose="02010600030101010101" pitchFamily="2" charset="-122"/>
                <a:sym typeface="+mn-ea"/>
              </a:rPr>
              <a:t>Step3</a:t>
            </a:r>
            <a:r>
              <a:rPr lang="zh-CN" altLang="zh-CN" sz="1600" dirty="0">
                <a:solidFill>
                  <a:srgbClr val="FF0000"/>
                </a:solidFill>
                <a:ea typeface="宋体" panose="02010600030101010101" pitchFamily="2" charset="-122"/>
                <a:sym typeface="+mn-ea"/>
              </a:rPr>
              <a:t>，模型参数配置</a:t>
            </a:r>
            <a:endParaRPr lang="zh-CN" altLang="en-US" sz="1600" dirty="0">
              <a:solidFill>
                <a:srgbClr val="FF0000"/>
              </a:solidFill>
              <a:ea typeface="宋体" panose="02010600030101010101" pitchFamily="2" charset="-122"/>
              <a:sym typeface="+mn-ea"/>
            </a:endParaRPr>
          </a:p>
        </p:txBody>
      </p:sp>
      <p:sp>
        <p:nvSpPr>
          <p:cNvPr id="2" name="文本框 1"/>
          <p:cNvSpPr txBox="1"/>
          <p:nvPr/>
        </p:nvSpPr>
        <p:spPr>
          <a:xfrm>
            <a:off x="7222490" y="3616325"/>
            <a:ext cx="2540000" cy="30543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t" forceAA="0">
            <a:spAutoFit/>
          </a:bodyPr>
          <a:lstStyle/>
          <a:p>
            <a:pPr marL="0" marR="0" indent="0" algn="l" defTabSz="914400" rtl="0" fontAlgn="auto" latinLnBrk="0" hangingPunct="0">
              <a:lnSpc>
                <a:spcPct val="100000"/>
              </a:lnSpc>
              <a:spcBef>
                <a:spcPts val="0"/>
              </a:spcBef>
              <a:spcAft>
                <a:spcPts val="0"/>
              </a:spcAft>
              <a:buClrTx/>
              <a:buSzTx/>
              <a:buFontTx/>
              <a:buNone/>
            </a:pPr>
            <a:r>
              <a:rPr kumimoji="0" lang="zh-CN" altLang="en-US" sz="1400" b="0" i="0" u="none" strike="noStrike" cap="none" spc="0" normalizeH="0" baseline="0">
                <a:ln>
                  <a:noFill/>
                </a:ln>
                <a:solidFill>
                  <a:srgbClr val="000000"/>
                </a:solidFill>
                <a:effectLst/>
                <a:uFillTx/>
                <a:latin typeface="+mn-lt"/>
                <a:ea typeface="+mn-ea"/>
                <a:cs typeface="+mn-cs"/>
                <a:sym typeface="Calibri" panose="020F0502020204030204"/>
              </a:rPr>
              <a:t>[0, 1, 3, 5, 6, 9, 13, 15, 19, 20]</a:t>
            </a:r>
          </a:p>
        </p:txBody>
      </p:sp>
      <p:sp>
        <p:nvSpPr>
          <p:cNvPr id="3" name="右箭头 2"/>
          <p:cNvSpPr/>
          <p:nvPr/>
        </p:nvSpPr>
        <p:spPr>
          <a:xfrm>
            <a:off x="5903595" y="3646805"/>
            <a:ext cx="421005" cy="274955"/>
          </a:xfrm>
          <a:prstGeom prst="rightArrow">
            <a:avLst/>
          </a:prstGeom>
          <a:solidFill>
            <a:srgbClr val="FFFFFF"/>
          </a:solidFill>
          <a:ln w="12700" cap="flat">
            <a:solidFill>
              <a:schemeClr val="accent1"/>
            </a:solidFill>
            <a:prstDash val="solid"/>
            <a:miter lim="8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ctr" forceAA="0">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n-lt"/>
              <a:ea typeface="+mn-ea"/>
              <a:cs typeface="+mn-cs"/>
              <a:sym typeface="Calibri" panose="020F0502020204030204"/>
            </a:endParaRPr>
          </a:p>
        </p:txBody>
      </p:sp>
      <p:sp>
        <p:nvSpPr>
          <p:cNvPr id="4" name="文本框 3"/>
          <p:cNvSpPr txBox="1"/>
          <p:nvPr/>
        </p:nvSpPr>
        <p:spPr>
          <a:xfrm>
            <a:off x="6324600" y="2731135"/>
            <a:ext cx="5605145" cy="52070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t" forceAA="0">
            <a:spAutoFit/>
          </a:bodyPr>
          <a:lstStyle/>
          <a:p>
            <a:pPr marL="0" marR="0" indent="0" algn="l" defTabSz="914400" rtl="0" fontAlgn="auto" latinLnBrk="0" hangingPunct="0">
              <a:lnSpc>
                <a:spcPct val="100000"/>
              </a:lnSpc>
              <a:spcBef>
                <a:spcPts val="0"/>
              </a:spcBef>
              <a:spcAft>
                <a:spcPts val="0"/>
              </a:spcAft>
              <a:buClrTx/>
              <a:buSzTx/>
              <a:buFontTx/>
              <a:buNone/>
            </a:pPr>
            <a:r>
              <a:rPr kumimoji="0" lang="zh-CN" altLang="en-US" sz="1400" b="0" i="0" u="none" strike="noStrike" cap="none" spc="0" normalizeH="0" baseline="0">
                <a:ln>
                  <a:noFill/>
                </a:ln>
                <a:solidFill>
                  <a:srgbClr val="000000"/>
                </a:solidFill>
                <a:effectLst/>
                <a:uFillTx/>
                <a:latin typeface="+mn-lt"/>
                <a:ea typeface="+mn-ea"/>
                <a:cs typeface="+mn-cs"/>
                <a:sym typeface="Calibri" panose="020F0502020204030204"/>
              </a:rPr>
              <a:t>attr=['Age','BusinessTravel','Department','Education','EducationField','Gender','JobRole','MaritalStatus','Over18','OverTime']</a:t>
            </a:r>
          </a:p>
        </p:txBody>
      </p:sp>
    </p:spTree>
    <p:custDataLst>
      <p:tags r:id="rId1"/>
    </p:custDataLst>
  </p:cSld>
  <p:clrMapOvr>
    <a:masterClrMapping/>
  </p:clrMapOvr>
  <p:transition spd="med"/>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fontScale="90000"/>
          </a:bodyPr>
          <a:lstStyle>
            <a:lvl1pPr>
              <a:defRPr>
                <a:solidFill>
                  <a:srgbClr val="C00000"/>
                </a:solidFill>
              </a:defRPr>
            </a:lvl1pPr>
          </a:lstStyle>
          <a:p>
            <a:r>
              <a:rPr lang="en-US" dirty="0">
                <a:ea typeface="宋体" panose="02010600030101010101" pitchFamily="2" charset="-122"/>
                <a:sym typeface="+mn-ea"/>
              </a:rPr>
              <a:t>CatBoost</a:t>
            </a:r>
            <a:r>
              <a:rPr lang="zh-CN" altLang="en-US" dirty="0">
                <a:ea typeface="宋体" panose="02010600030101010101" pitchFamily="2" charset="-122"/>
                <a:sym typeface="+mn-ea"/>
              </a:rPr>
              <a:t>工具</a:t>
            </a:r>
            <a:endParaRPr lang="en-US" altLang="zh-CN" dirty="0">
              <a:ea typeface="宋体" panose="02010600030101010101" pitchFamily="2" charset="-122"/>
              <a:sym typeface="+mn-ea"/>
            </a:endParaRPr>
          </a:p>
        </p:txBody>
      </p:sp>
      <p:sp>
        <p:nvSpPr>
          <p:cNvPr id="131" name="Content Placeholder 2"/>
          <p:cNvSpPr txBox="1">
            <a:spLocks noGrp="1"/>
          </p:cNvSpPr>
          <p:nvPr/>
        </p:nvSpPr>
        <p:spPr>
          <a:xfrm>
            <a:off x="598805" y="1490345"/>
            <a:ext cx="4288155"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00000"/>
              </a:lnSpc>
              <a:spcAft>
                <a:spcPts val="500"/>
              </a:spcAft>
              <a:buNone/>
            </a:pPr>
            <a:endParaRPr sz="1400" dirty="0">
              <a:ea typeface="宋体" panose="02010600030101010101" pitchFamily="2" charset="-122"/>
              <a:sym typeface="+mn-ea"/>
            </a:endParaRPr>
          </a:p>
          <a:p>
            <a:pPr marL="0" indent="0">
              <a:lnSpc>
                <a:spcPct val="100000"/>
              </a:lnSpc>
              <a:spcAft>
                <a:spcPts val="500"/>
              </a:spcAft>
              <a:buNone/>
            </a:pPr>
            <a:r>
              <a:rPr sz="1400" dirty="0">
                <a:ea typeface="宋体" panose="02010600030101010101" pitchFamily="2" charset="-122"/>
                <a:sym typeface="+mn-ea"/>
              </a:rPr>
              <a:t>model.fit(X_train, y_train, eval_set=(X_valid, y_valid), cat_features=categorical_features_indices)</a:t>
            </a:r>
          </a:p>
          <a:p>
            <a:pPr marL="0" indent="0">
              <a:lnSpc>
                <a:spcPct val="100000"/>
              </a:lnSpc>
              <a:spcAft>
                <a:spcPts val="500"/>
              </a:spcAft>
              <a:buNone/>
            </a:pPr>
            <a:r>
              <a:rPr sz="1400" dirty="0">
                <a:ea typeface="宋体" panose="02010600030101010101" pitchFamily="2" charset="-122"/>
                <a:sym typeface="+mn-ea"/>
              </a:rPr>
              <a:t>predict = model.predict(test)</a:t>
            </a:r>
          </a:p>
          <a:p>
            <a:pPr marL="0" indent="0">
              <a:lnSpc>
                <a:spcPct val="100000"/>
              </a:lnSpc>
              <a:spcAft>
                <a:spcPts val="500"/>
              </a:spcAft>
              <a:buNone/>
            </a:pPr>
            <a:r>
              <a:rPr sz="1400" dirty="0">
                <a:ea typeface="宋体" panose="02010600030101010101" pitchFamily="2" charset="-122"/>
                <a:sym typeface="+mn-ea"/>
              </a:rPr>
              <a:t>test['Attrition']=predict</a:t>
            </a:r>
          </a:p>
          <a:p>
            <a:pPr marL="0" indent="0">
              <a:lnSpc>
                <a:spcPct val="100000"/>
              </a:lnSpc>
              <a:spcAft>
                <a:spcPts val="500"/>
              </a:spcAft>
              <a:buNone/>
            </a:pPr>
            <a:r>
              <a:rPr sz="1400" dirty="0">
                <a:ea typeface="宋体" panose="02010600030101010101" pitchFamily="2" charset="-122"/>
                <a:sym typeface="+mn-ea"/>
              </a:rPr>
              <a:t>test[['Attrition']].to_csv('submit_cb.csv')</a:t>
            </a:r>
          </a:p>
        </p:txBody>
      </p:sp>
      <p:sp>
        <p:nvSpPr>
          <p:cNvPr id="6" name="Content Placeholder 2"/>
          <p:cNvSpPr txBox="1">
            <a:spLocks noGrp="1"/>
          </p:cNvSpPr>
          <p:nvPr/>
        </p:nvSpPr>
        <p:spPr>
          <a:xfrm>
            <a:off x="352425" y="1212215"/>
            <a:ext cx="3730625" cy="532765"/>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en-US" altLang="zh-CN" sz="1600" dirty="0">
                <a:solidFill>
                  <a:srgbClr val="FF0000"/>
                </a:solidFill>
                <a:ea typeface="宋体" panose="02010600030101010101" pitchFamily="2" charset="-122"/>
                <a:sym typeface="+mn-ea"/>
              </a:rPr>
              <a:t>Step4</a:t>
            </a:r>
            <a:r>
              <a:rPr lang="zh-CN" altLang="zh-CN" sz="1600" dirty="0">
                <a:solidFill>
                  <a:srgbClr val="FF0000"/>
                </a:solidFill>
                <a:ea typeface="宋体" panose="02010600030101010101" pitchFamily="2" charset="-122"/>
                <a:sym typeface="+mn-ea"/>
              </a:rPr>
              <a:t>，模型训练，得出预测结果</a:t>
            </a:r>
            <a:endParaRPr lang="zh-CN" altLang="en-US" sz="1600" dirty="0">
              <a:solidFill>
                <a:srgbClr val="FF0000"/>
              </a:solidFill>
              <a:ea typeface="宋体" panose="02010600030101010101" pitchFamily="2" charset="-122"/>
              <a:sym typeface="+mn-ea"/>
            </a:endParaRPr>
          </a:p>
        </p:txBody>
      </p:sp>
      <p:sp>
        <p:nvSpPr>
          <p:cNvPr id="3" name="右箭头 2"/>
          <p:cNvSpPr/>
          <p:nvPr/>
        </p:nvSpPr>
        <p:spPr>
          <a:xfrm>
            <a:off x="4237355" y="3291205"/>
            <a:ext cx="421005" cy="274955"/>
          </a:xfrm>
          <a:prstGeom prst="rightArrow">
            <a:avLst/>
          </a:prstGeom>
          <a:solidFill>
            <a:srgbClr val="FFFFFF"/>
          </a:solidFill>
          <a:ln w="12700" cap="flat">
            <a:solidFill>
              <a:schemeClr val="accent1"/>
            </a:solidFill>
            <a:prstDash val="solid"/>
            <a:miter lim="8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ctr" forceAA="0">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n-lt"/>
              <a:ea typeface="+mn-ea"/>
              <a:cs typeface="+mn-cs"/>
              <a:sym typeface="Calibri" panose="020F0502020204030204"/>
            </a:endParaRPr>
          </a:p>
        </p:txBody>
      </p:sp>
      <p:pic>
        <p:nvPicPr>
          <p:cNvPr id="4" name="图片 3"/>
          <p:cNvPicPr>
            <a:picLocks noChangeAspect="1"/>
          </p:cNvPicPr>
          <p:nvPr/>
        </p:nvPicPr>
        <p:blipFill>
          <a:blip r:embed="rId4"/>
          <a:stretch>
            <a:fillRect/>
          </a:stretch>
        </p:blipFill>
        <p:spPr>
          <a:xfrm>
            <a:off x="5057140" y="2023110"/>
            <a:ext cx="5318760" cy="3769360"/>
          </a:xfrm>
          <a:prstGeom prst="rect">
            <a:avLst/>
          </a:prstGeom>
        </p:spPr>
      </p:pic>
      <p:pic>
        <p:nvPicPr>
          <p:cNvPr id="5" name="图片 4"/>
          <p:cNvPicPr>
            <a:picLocks noChangeAspect="1"/>
          </p:cNvPicPr>
          <p:nvPr/>
        </p:nvPicPr>
        <p:blipFill>
          <a:blip r:embed="rId5"/>
          <a:stretch>
            <a:fillRect/>
          </a:stretch>
        </p:blipFill>
        <p:spPr>
          <a:xfrm>
            <a:off x="10497820" y="1231265"/>
            <a:ext cx="1419225" cy="5162550"/>
          </a:xfrm>
          <a:prstGeom prst="rect">
            <a:avLst/>
          </a:prstGeom>
        </p:spPr>
      </p:pic>
    </p:spTree>
    <p:custDataLst>
      <p:tags r:id="rId1"/>
    </p:custDataLst>
  </p:cSld>
  <p:clrMapOvr>
    <a:masterClrMapping/>
  </p:clrMapOvr>
  <p:transition spd="med"/>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fontScale="90000"/>
          </a:bodyPr>
          <a:lstStyle>
            <a:lvl1pPr>
              <a:defRPr>
                <a:solidFill>
                  <a:srgbClr val="C00000"/>
                </a:solidFill>
              </a:defRPr>
            </a:lvl1pPr>
          </a:lstStyle>
          <a:p>
            <a:r>
              <a:rPr lang="en-US" altLang="zh-CN" dirty="0">
                <a:ea typeface="宋体" panose="02010600030101010101" pitchFamily="2" charset="-122"/>
                <a:sym typeface="+mn-ea"/>
              </a:rPr>
              <a:t>Summary</a:t>
            </a:r>
          </a:p>
        </p:txBody>
      </p:sp>
      <p:sp>
        <p:nvSpPr>
          <p:cNvPr id="131" name="Content Placeholder 2"/>
          <p:cNvSpPr txBox="1">
            <a:spLocks noGrp="1"/>
          </p:cNvSpPr>
          <p:nvPr/>
        </p:nvSpPr>
        <p:spPr>
          <a:xfrm>
            <a:off x="798830" y="1414145"/>
            <a:ext cx="8033385"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a:lnSpc>
                <a:spcPct val="150000"/>
              </a:lnSpc>
            </a:pPr>
            <a:r>
              <a:rPr lang="en-US" altLang="zh-CN" sz="1800" dirty="0">
                <a:ea typeface="宋体" panose="02010600030101010101" pitchFamily="2" charset="-122"/>
                <a:sym typeface="+mn-ea"/>
              </a:rPr>
              <a:t>LighGBM</a:t>
            </a:r>
            <a:r>
              <a:rPr lang="zh-CN" altLang="zh-CN" sz="1800" dirty="0">
                <a:ea typeface="宋体" panose="02010600030101010101" pitchFamily="2" charset="-122"/>
                <a:sym typeface="+mn-ea"/>
              </a:rPr>
              <a:t>效率高，在</a:t>
            </a:r>
            <a:r>
              <a:rPr lang="en-US" altLang="zh-CN" sz="1800" dirty="0">
                <a:ea typeface="宋体" panose="02010600030101010101" pitchFamily="2" charset="-122"/>
                <a:sym typeface="+mn-ea"/>
              </a:rPr>
              <a:t>Kaggle</a:t>
            </a:r>
            <a:r>
              <a:rPr lang="zh-CN" altLang="zh-CN" sz="1800" dirty="0">
                <a:ea typeface="宋体" panose="02010600030101010101" pitchFamily="2" charset="-122"/>
                <a:sym typeface="+mn-ea"/>
              </a:rPr>
              <a:t>比赛中应用多</a:t>
            </a:r>
          </a:p>
          <a:p>
            <a:pPr>
              <a:lnSpc>
                <a:spcPct val="150000"/>
              </a:lnSpc>
            </a:pPr>
            <a:r>
              <a:rPr lang="en-US" sz="1800" dirty="0">
                <a:ea typeface="宋体" panose="02010600030101010101" pitchFamily="2" charset="-122"/>
                <a:sym typeface="+mn-ea"/>
              </a:rPr>
              <a:t>CatBoost</a:t>
            </a:r>
            <a:r>
              <a:rPr lang="zh-CN" altLang="en-US" sz="1800" dirty="0">
                <a:ea typeface="宋体" panose="02010600030101010101" pitchFamily="2" charset="-122"/>
                <a:sym typeface="+mn-ea"/>
              </a:rPr>
              <a:t>对于</a:t>
            </a:r>
            <a:r>
              <a:rPr lang="en-US" sz="1800" dirty="0">
                <a:ea typeface="宋体" panose="02010600030101010101" pitchFamily="2" charset="-122"/>
                <a:sym typeface="+mn-ea"/>
              </a:rPr>
              <a:t>分类特征</a:t>
            </a:r>
            <a:r>
              <a:rPr lang="zh-CN" altLang="en-US" sz="1800" dirty="0">
                <a:ea typeface="宋体" panose="02010600030101010101" pitchFamily="2" charset="-122"/>
                <a:sym typeface="+mn-ea"/>
              </a:rPr>
              <a:t>多的数据，可以</a:t>
            </a:r>
            <a:r>
              <a:rPr lang="en-US" sz="1800" dirty="0">
                <a:ea typeface="宋体" panose="02010600030101010101" pitchFamily="2" charset="-122"/>
                <a:sym typeface="+mn-ea"/>
              </a:rPr>
              <a:t>高效的处理，过拟合程度小，效果好</a:t>
            </a:r>
          </a:p>
          <a:p>
            <a:pPr>
              <a:lnSpc>
                <a:spcPct val="150000"/>
              </a:lnSpc>
            </a:pPr>
            <a:r>
              <a:rPr lang="en-US" sz="1800" dirty="0">
                <a:ea typeface="宋体" panose="02010600030101010101" pitchFamily="2" charset="-122"/>
                <a:sym typeface="+mn-ea"/>
              </a:rPr>
              <a:t>XGBoost, LightGBM</a:t>
            </a:r>
            <a:r>
              <a:rPr lang="en-US" altLang="zh-CN" sz="1800" dirty="0">
                <a:ea typeface="宋体" panose="02010600030101010101" pitchFamily="2" charset="-122"/>
                <a:sym typeface="+mn-ea"/>
              </a:rPr>
              <a:t>, CatBoost</a:t>
            </a:r>
            <a:r>
              <a:rPr lang="zh-CN" altLang="zh-CN" sz="1800" dirty="0">
                <a:ea typeface="宋体" panose="02010600030101010101" pitchFamily="2" charset="-122"/>
                <a:sym typeface="+mn-ea"/>
              </a:rPr>
              <a:t>参数较多，调参需要花大量时间</a:t>
            </a:r>
          </a:p>
          <a:p>
            <a:pPr>
              <a:lnSpc>
                <a:spcPct val="150000"/>
              </a:lnSpc>
            </a:pPr>
            <a:r>
              <a:rPr lang="en-US" altLang="zh-CN" sz="1800" dirty="0">
                <a:ea typeface="宋体" panose="02010600030101010101" pitchFamily="2" charset="-122"/>
                <a:sym typeface="+mn-ea"/>
              </a:rPr>
              <a:t>Boosting</a:t>
            </a:r>
            <a:r>
              <a:rPr lang="zh-CN" altLang="en-US" sz="1800" dirty="0">
                <a:ea typeface="宋体" panose="02010600030101010101" pitchFamily="2" charset="-122"/>
                <a:sym typeface="+mn-ea"/>
              </a:rPr>
              <a:t>集成学习包括</a:t>
            </a:r>
            <a:r>
              <a:rPr lang="zh-CN" altLang="zh-CN" sz="1800" dirty="0">
                <a:ea typeface="宋体" panose="02010600030101010101" pitchFamily="2" charset="-122"/>
                <a:sym typeface="+mn-ea"/>
              </a:rPr>
              <a:t>AdaBoosting和</a:t>
            </a:r>
            <a:r>
              <a:rPr lang="en-US" altLang="zh-CN" sz="1800" dirty="0">
                <a:ea typeface="宋体" panose="02010600030101010101" pitchFamily="2" charset="-122"/>
                <a:sym typeface="+mn-ea"/>
              </a:rPr>
              <a:t>Gradient Boosting</a:t>
            </a:r>
            <a:endParaRPr lang="zh-CN" altLang="zh-CN" sz="1800" dirty="0">
              <a:ea typeface="宋体" panose="02010600030101010101" pitchFamily="2" charset="-122"/>
              <a:sym typeface="+mn-ea"/>
            </a:endParaRPr>
          </a:p>
          <a:p>
            <a:pPr>
              <a:lnSpc>
                <a:spcPct val="150000"/>
              </a:lnSpc>
            </a:pPr>
            <a:r>
              <a:rPr lang="en-US" altLang="zh-CN" sz="1800" dirty="0">
                <a:ea typeface="宋体" panose="02010600030101010101" pitchFamily="2" charset="-122"/>
                <a:sym typeface="+mn-ea"/>
              </a:rPr>
              <a:t>Boosting</a:t>
            </a:r>
            <a:r>
              <a:rPr lang="zh-CN" altLang="en-US" sz="1800" dirty="0">
                <a:ea typeface="宋体" panose="02010600030101010101" pitchFamily="2" charset="-122"/>
                <a:sym typeface="+mn-ea"/>
              </a:rPr>
              <a:t>只是集成学习中的一种（</a:t>
            </a:r>
            <a:r>
              <a:rPr lang="en-US" altLang="zh-CN" sz="1800" dirty="0">
                <a:ea typeface="宋体" panose="02010600030101010101" pitchFamily="2" charset="-122"/>
                <a:sym typeface="+mn-ea"/>
              </a:rPr>
              <a:t>Bagging, Stacking</a:t>
            </a:r>
            <a:r>
              <a:rPr lang="zh-CN" altLang="zh-CN" sz="1800" dirty="0">
                <a:ea typeface="宋体" panose="02010600030101010101" pitchFamily="2" charset="-122"/>
                <a:sym typeface="+mn-ea"/>
              </a:rPr>
              <a:t>）</a:t>
            </a:r>
            <a:endParaRPr lang="en-US" altLang="zh-CN" sz="1800" kern="100" dirty="0">
              <a:latin typeface="PingFang SC" panose="020B0400000000000000" pitchFamily="34" charset="-122"/>
              <a:ea typeface="PingFang SC" panose="020B0400000000000000" pitchFamily="34" charset="-122"/>
              <a:cs typeface="Times New Roman" panose="02020603050405020304" pitchFamily="18" charset="0"/>
            </a:endParaRPr>
          </a:p>
          <a:p>
            <a:pPr marL="0" indent="0" algn="just">
              <a:lnSpc>
                <a:spcPct val="150000"/>
              </a:lnSpc>
              <a:spcAft>
                <a:spcPts val="0"/>
              </a:spcAft>
              <a:buFont typeface="Arial" panose="020B0604020202020204" pitchFamily="34" charset="0"/>
              <a:buNone/>
            </a:pPr>
            <a:endParaRPr lang="en-US" altLang="zh-CN" sz="1800" kern="100" dirty="0">
              <a:latin typeface="PingFang SC" panose="020B0400000000000000" pitchFamily="34" charset="-122"/>
              <a:ea typeface="PingFang SC" panose="020B0400000000000000" pitchFamily="34" charset="-122"/>
              <a:cs typeface="Times New Roman" panose="02020603050405020304" pitchFamily="18" charset="0"/>
            </a:endParaRPr>
          </a:p>
        </p:txBody>
      </p:sp>
    </p:spTree>
    <p:custDataLst>
      <p:tags r:id="rId1"/>
    </p:custData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zh-CN" altLang="en-US" dirty="0">
                <a:ea typeface="宋体" panose="02010600030101010101" pitchFamily="2" charset="-122"/>
                <a:sym typeface="+mn-ea"/>
              </a:rPr>
              <a:t>预测全家桶</a:t>
            </a:r>
            <a:endParaRPr lang="en-US" altLang="zh-CN" dirty="0">
              <a:ea typeface="宋体" panose="02010600030101010101" pitchFamily="2" charset="-122"/>
              <a:sym typeface="+mn-ea"/>
            </a:endParaRPr>
          </a:p>
        </p:txBody>
      </p:sp>
      <p:sp>
        <p:nvSpPr>
          <p:cNvPr id="131" name="Content Placeholder 2"/>
          <p:cNvSpPr txBox="1">
            <a:spLocks noGrp="1"/>
          </p:cNvSpPr>
          <p:nvPr/>
        </p:nvSpPr>
        <p:spPr>
          <a:xfrm>
            <a:off x="598805" y="1366520"/>
            <a:ext cx="5215890"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lvl="0" indent="0">
              <a:lnSpc>
                <a:spcPct val="150000"/>
              </a:lnSpc>
              <a:buNone/>
            </a:pPr>
            <a:r>
              <a:rPr lang="zh-CN" altLang="en-US" sz="1600">
                <a:ea typeface="宋体" panose="02010600030101010101" pitchFamily="2" charset="-122"/>
                <a:sym typeface="+mn-ea"/>
              </a:rPr>
              <a:t>常用预测（分类，回归）模型：</a:t>
            </a:r>
            <a:endParaRPr lang="en-US" altLang="zh-CN" sz="1600">
              <a:ea typeface="宋体" panose="02010600030101010101" pitchFamily="2" charset="-122"/>
              <a:sym typeface="+mn-ea"/>
            </a:endParaRPr>
          </a:p>
          <a:p>
            <a:pPr lvl="0">
              <a:lnSpc>
                <a:spcPct val="150000"/>
              </a:lnSpc>
            </a:pPr>
            <a:r>
              <a:rPr lang="en-US" altLang="zh-CN" sz="1600">
                <a:ea typeface="宋体" panose="02010600030101010101" pitchFamily="2" charset="-122"/>
                <a:sym typeface="+mn-ea"/>
              </a:rPr>
              <a:t>分类算法：LR , SVM，KNN</a:t>
            </a:r>
          </a:p>
          <a:p>
            <a:pPr lvl="0">
              <a:lnSpc>
                <a:spcPct val="150000"/>
              </a:lnSpc>
            </a:pPr>
            <a:r>
              <a:rPr lang="en-US" altLang="zh-CN" sz="1600">
                <a:ea typeface="宋体" panose="02010600030101010101" pitchFamily="2" charset="-122"/>
                <a:sym typeface="+mn-ea"/>
              </a:rPr>
              <a:t>矩阵分解：FunkSVD，BiasSVD，SVD++</a:t>
            </a:r>
          </a:p>
          <a:p>
            <a:pPr lvl="0">
              <a:lnSpc>
                <a:spcPct val="150000"/>
              </a:lnSpc>
            </a:pPr>
            <a:r>
              <a:rPr lang="en-US" altLang="zh-CN" sz="1600">
                <a:ea typeface="宋体" panose="02010600030101010101" pitchFamily="2" charset="-122"/>
                <a:sym typeface="+mn-ea"/>
              </a:rPr>
              <a:t>FM模型：FM, FFM, DeepFM, NFM，AFM</a:t>
            </a:r>
          </a:p>
          <a:p>
            <a:pPr lvl="0">
              <a:lnSpc>
                <a:spcPct val="150000"/>
              </a:lnSpc>
            </a:pPr>
            <a:r>
              <a:rPr lang="en-US" altLang="zh-CN" sz="1600">
                <a:ea typeface="宋体" panose="02010600030101010101" pitchFamily="2" charset="-122"/>
                <a:sym typeface="+mn-ea"/>
              </a:rPr>
              <a:t>树模型：GBDT, XGBoost, LightGBM, CatBoost，NGBoost</a:t>
            </a:r>
          </a:p>
          <a:p>
            <a:pPr lvl="0">
              <a:lnSpc>
                <a:spcPct val="150000"/>
              </a:lnSpc>
            </a:pPr>
            <a:r>
              <a:rPr lang="en-US" altLang="zh-CN" sz="1600">
                <a:ea typeface="宋体" panose="02010600030101010101" pitchFamily="2" charset="-122"/>
                <a:sym typeface="+mn-ea"/>
              </a:rPr>
              <a:t>Attention模型：DIN, DIEN, DSIN</a:t>
            </a:r>
            <a:endParaRPr sz="1600" dirty="0">
              <a:ea typeface="宋体" panose="02010600030101010101" pitchFamily="2" charset="-122"/>
              <a:sym typeface="+mn-ea"/>
            </a:endParaRPr>
          </a:p>
        </p:txBody>
      </p:sp>
      <p:pic>
        <p:nvPicPr>
          <p:cNvPr id="3" name="图片 2"/>
          <p:cNvPicPr>
            <a:picLocks noChangeAspect="1"/>
          </p:cNvPicPr>
          <p:nvPr/>
        </p:nvPicPr>
        <p:blipFill>
          <a:blip r:embed="rId4"/>
          <a:stretch>
            <a:fillRect/>
          </a:stretch>
        </p:blipFill>
        <p:spPr>
          <a:xfrm>
            <a:off x="5772785" y="1724025"/>
            <a:ext cx="6115050" cy="1895475"/>
          </a:xfrm>
          <a:prstGeom prst="rect">
            <a:avLst/>
          </a:prstGeom>
        </p:spPr>
      </p:pic>
      <p:sp>
        <p:nvSpPr>
          <p:cNvPr id="4" name="Content Placeholder 2"/>
          <p:cNvSpPr txBox="1">
            <a:spLocks noGrp="1"/>
          </p:cNvSpPr>
          <p:nvPr/>
        </p:nvSpPr>
        <p:spPr>
          <a:xfrm>
            <a:off x="6397625" y="3619500"/>
            <a:ext cx="5215890" cy="1141095"/>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lvl="0">
              <a:lnSpc>
                <a:spcPct val="150000"/>
              </a:lnSpc>
            </a:pPr>
            <a:r>
              <a:rPr lang="zh-CN" altLang="en-US" sz="1600">
                <a:ea typeface="宋体" panose="02010600030101010101" pitchFamily="2" charset="-122"/>
                <a:sym typeface="+mn-ea"/>
              </a:rPr>
              <a:t>特征工程：好的特征工程是拿分的关键</a:t>
            </a:r>
            <a:endParaRPr lang="en-US" altLang="zh-CN" sz="1600">
              <a:ea typeface="宋体" panose="02010600030101010101" pitchFamily="2" charset="-122"/>
              <a:sym typeface="+mn-ea"/>
            </a:endParaRPr>
          </a:p>
          <a:p>
            <a:pPr lvl="0">
              <a:lnSpc>
                <a:spcPct val="150000"/>
              </a:lnSpc>
            </a:pPr>
            <a:r>
              <a:rPr lang="zh-CN" sz="1600" dirty="0">
                <a:ea typeface="宋体" panose="02010600030101010101" pitchFamily="2" charset="-122"/>
                <a:sym typeface="+mn-ea"/>
              </a:rPr>
              <a:t>模型：懂原理，会调参</a:t>
            </a:r>
          </a:p>
        </p:txBody>
      </p:sp>
    </p:spTree>
    <p:custDataLst>
      <p:tags r:id="rId1"/>
    </p:custDataLst>
  </p:cSld>
  <p:clrMapOvr>
    <a:masterClrMapping/>
  </p:clrMapOvr>
  <p:transition spd="med"/>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fontScale="90000"/>
          </a:bodyPr>
          <a:lstStyle>
            <a:lvl1pPr>
              <a:defRPr>
                <a:solidFill>
                  <a:srgbClr val="C00000"/>
                </a:solidFill>
              </a:defRPr>
            </a:lvl1pPr>
          </a:lstStyle>
          <a:p>
            <a:pPr algn="just"/>
            <a:r>
              <a:rPr lang="en-US" dirty="0">
                <a:ea typeface="宋体" panose="02010600030101010101" pitchFamily="2" charset="-122"/>
              </a:rPr>
              <a:t>Thinking&amp;Action</a:t>
            </a:r>
            <a:endParaRPr lang="zh-CN" dirty="0">
              <a:ea typeface="宋体" panose="02010600030101010101" pitchFamily="2" charset="-122"/>
            </a:endParaRPr>
          </a:p>
        </p:txBody>
      </p:sp>
      <p:sp>
        <p:nvSpPr>
          <p:cNvPr id="2" name="文本占位符 1"/>
          <p:cNvSpPr>
            <a:spLocks noGrp="1"/>
          </p:cNvSpPr>
          <p:nvPr>
            <p:ph type="body" idx="1"/>
          </p:nvPr>
        </p:nvSpPr>
        <p:spPr>
          <a:xfrm>
            <a:off x="692150" y="1557655"/>
            <a:ext cx="10515600" cy="5030470"/>
          </a:xfrm>
        </p:spPr>
        <p:txBody>
          <a:bodyPr>
            <a:normAutofit lnSpcReduction="20000"/>
          </a:bodyPr>
          <a:lstStyle/>
          <a:p>
            <a:pPr marL="0" indent="0">
              <a:lnSpc>
                <a:spcPct val="170000"/>
              </a:lnSpc>
              <a:buNone/>
            </a:pPr>
            <a:r>
              <a:rPr lang="en-US" altLang="zh-CN" sz="2200" dirty="0">
                <a:ea typeface="宋体" panose="02010600030101010101" pitchFamily="2" charset="-122"/>
                <a:sym typeface="+mn-ea"/>
              </a:rPr>
              <a:t>Thinking1</a:t>
            </a:r>
            <a:r>
              <a:rPr lang="zh-CN" altLang="zh-CN" sz="2200" dirty="0">
                <a:ea typeface="宋体" panose="02010600030101010101" pitchFamily="2" charset="-122"/>
                <a:sym typeface="+mn-ea"/>
              </a:rPr>
              <a:t>：</a:t>
            </a:r>
            <a:r>
              <a:rPr lang="en-US" altLang="zh-CN" sz="2200" dirty="0">
                <a:ea typeface="宋体" panose="02010600030101010101" pitchFamily="2" charset="-122"/>
                <a:sym typeface="+mn-ea"/>
              </a:rPr>
              <a:t>XGBoost</a:t>
            </a:r>
            <a:r>
              <a:rPr lang="zh-CN" altLang="en-US" sz="2200" dirty="0">
                <a:ea typeface="宋体" panose="02010600030101010101" pitchFamily="2" charset="-122"/>
                <a:sym typeface="+mn-ea"/>
              </a:rPr>
              <a:t>与</a:t>
            </a:r>
            <a:r>
              <a:rPr lang="en-US" altLang="zh-CN" sz="2200" dirty="0">
                <a:ea typeface="宋体" panose="02010600030101010101" pitchFamily="2" charset="-122"/>
                <a:sym typeface="+mn-ea"/>
              </a:rPr>
              <a:t>GBDT</a:t>
            </a:r>
            <a:r>
              <a:rPr lang="zh-CN" altLang="en-US" sz="2200" dirty="0">
                <a:ea typeface="宋体" panose="02010600030101010101" pitchFamily="2" charset="-122"/>
                <a:sym typeface="+mn-ea"/>
              </a:rPr>
              <a:t>的区别是什么？</a:t>
            </a:r>
            <a:endParaRPr altLang="zh-CN" sz="2200" dirty="0">
              <a:ea typeface="宋体" panose="02010600030101010101" pitchFamily="2" charset="-122"/>
              <a:sym typeface="+mn-ea"/>
            </a:endParaRPr>
          </a:p>
          <a:p>
            <a:pPr marL="0" indent="0">
              <a:lnSpc>
                <a:spcPct val="170000"/>
              </a:lnSpc>
              <a:buNone/>
            </a:pPr>
            <a:r>
              <a:rPr altLang="zh-CN" sz="2200" dirty="0">
                <a:ea typeface="宋体" panose="02010600030101010101" pitchFamily="2" charset="-122"/>
                <a:sym typeface="+mn-ea"/>
              </a:rPr>
              <a:t>Thinking</a:t>
            </a:r>
            <a:r>
              <a:rPr lang="en-US" sz="2200" dirty="0">
                <a:ea typeface="宋体" panose="02010600030101010101" pitchFamily="2" charset="-122"/>
                <a:sym typeface="+mn-ea"/>
              </a:rPr>
              <a:t>2</a:t>
            </a:r>
            <a:r>
              <a:rPr altLang="zh-CN" sz="2200" dirty="0">
                <a:ea typeface="宋体" panose="02010600030101010101" pitchFamily="2" charset="-122"/>
                <a:sym typeface="+mn-ea"/>
              </a:rPr>
              <a:t>：</a:t>
            </a:r>
            <a:r>
              <a:rPr lang="zh-CN" sz="2200" dirty="0">
                <a:ea typeface="宋体" panose="02010600030101010101" pitchFamily="2" charset="-122"/>
                <a:sym typeface="+mn-ea"/>
              </a:rPr>
              <a:t>举一个你之前做过的预测例子（用的什么模型，解决什么问题，比如我用</a:t>
            </a:r>
            <a:r>
              <a:rPr lang="en-US" altLang="zh-CN" sz="2200" dirty="0">
                <a:ea typeface="宋体" panose="02010600030101010101" pitchFamily="2" charset="-122"/>
                <a:sym typeface="+mn-ea"/>
              </a:rPr>
              <a:t>LR</a:t>
            </a:r>
            <a:r>
              <a:rPr lang="zh-CN" altLang="en-US" sz="2200" dirty="0">
                <a:ea typeface="宋体" panose="02010600030101010101" pitchFamily="2" charset="-122"/>
                <a:sym typeface="+mn-ea"/>
              </a:rPr>
              <a:t>模型，对员工离职进行了预测，效果如何</a:t>
            </a:r>
            <a:r>
              <a:rPr lang="en-US" altLang="zh-CN" sz="2200" dirty="0">
                <a:ea typeface="宋体" panose="02010600030101010101" pitchFamily="2" charset="-122"/>
                <a:sym typeface="+mn-ea"/>
              </a:rPr>
              <a:t>...</a:t>
            </a:r>
            <a:r>
              <a:rPr lang="zh-CN" altLang="zh-CN" sz="2200" dirty="0">
                <a:ea typeface="宋体" panose="02010600030101010101" pitchFamily="2" charset="-122"/>
                <a:sym typeface="+mn-ea"/>
              </a:rPr>
              <a:t> 请分享到课程微信群中</a:t>
            </a:r>
            <a:r>
              <a:rPr lang="zh-CN" sz="2200" dirty="0">
                <a:ea typeface="宋体" panose="02010600030101010101" pitchFamily="2" charset="-122"/>
                <a:sym typeface="+mn-ea"/>
              </a:rPr>
              <a:t>）</a:t>
            </a:r>
            <a:endParaRPr sz="2200" dirty="0">
              <a:ea typeface="宋体" panose="02010600030101010101" pitchFamily="2" charset="-122"/>
              <a:sym typeface="+mn-ea"/>
            </a:endParaRPr>
          </a:p>
          <a:p>
            <a:pPr marL="0" indent="0">
              <a:lnSpc>
                <a:spcPct val="170000"/>
              </a:lnSpc>
              <a:buNone/>
            </a:pPr>
            <a:r>
              <a:rPr lang="en-US" altLang="zh-CN" sz="2200" dirty="0">
                <a:ea typeface="宋体" panose="02010600030101010101" pitchFamily="2" charset="-122"/>
                <a:sym typeface="+mn-ea"/>
              </a:rPr>
              <a:t>Thinking3</a:t>
            </a:r>
            <a:r>
              <a:rPr lang="zh-CN" altLang="zh-CN" sz="2200" dirty="0">
                <a:ea typeface="宋体" panose="02010600030101010101" pitchFamily="2" charset="-122"/>
                <a:sym typeface="+mn-ea"/>
              </a:rPr>
              <a:t>：请你思考，在你的工作中，需要构建哪些特征（比如用户画像，</a:t>
            </a:r>
            <a:r>
              <a:rPr lang="en-US" altLang="zh-CN" sz="2200" dirty="0">
                <a:ea typeface="宋体" panose="02010600030101010101" pitchFamily="2" charset="-122"/>
                <a:sym typeface="+mn-ea"/>
              </a:rPr>
              <a:t>item</a:t>
            </a:r>
            <a:r>
              <a:rPr lang="zh-CN" altLang="zh-CN" sz="2200" dirty="0">
                <a:ea typeface="宋体" panose="02010600030101010101" pitchFamily="2" charset="-122"/>
                <a:sym typeface="+mn-ea"/>
              </a:rPr>
              <a:t>特征</a:t>
            </a:r>
            <a:r>
              <a:rPr lang="en-US" altLang="zh-CN" sz="2200" dirty="0">
                <a:ea typeface="宋体" panose="02010600030101010101" pitchFamily="2" charset="-122"/>
                <a:sym typeface="+mn-ea"/>
              </a:rPr>
              <a:t>...</a:t>
            </a:r>
            <a:r>
              <a:rPr lang="zh-CN" altLang="zh-CN" sz="2200" dirty="0">
                <a:ea typeface="宋体" panose="02010600030101010101" pitchFamily="2" charset="-122"/>
                <a:sym typeface="+mn-ea"/>
              </a:rPr>
              <a:t>），这些特征都包括哪些维度（鼓励分享到微信群中，进行交流）</a:t>
            </a:r>
          </a:p>
          <a:p>
            <a:pPr marL="0" indent="0">
              <a:lnSpc>
                <a:spcPct val="170000"/>
              </a:lnSpc>
              <a:buNone/>
            </a:pPr>
            <a:endParaRPr lang="zh-CN" altLang="zh-CN" sz="2200" dirty="0">
              <a:ea typeface="宋体" panose="02010600030101010101" pitchFamily="2" charset="-122"/>
              <a:sym typeface="+mn-ea"/>
            </a:endParaRPr>
          </a:p>
        </p:txBody>
      </p:sp>
    </p:spTree>
    <p:custDataLst>
      <p:tags r:id="rId1"/>
    </p:custDataLst>
  </p:cSld>
  <p:clrMapOvr>
    <a:masterClrMapping/>
  </p:clrMapOvr>
  <p:transition spd="med"/>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fontScale="90000"/>
          </a:bodyPr>
          <a:lstStyle>
            <a:lvl1pPr>
              <a:defRPr>
                <a:solidFill>
                  <a:srgbClr val="C00000"/>
                </a:solidFill>
              </a:defRPr>
            </a:lvl1pPr>
          </a:lstStyle>
          <a:p>
            <a:r>
              <a:rPr lang="en-US" dirty="0">
                <a:ea typeface="宋体" panose="02010600030101010101" pitchFamily="2" charset="-122"/>
                <a:sym typeface="+mn-ea"/>
              </a:rPr>
              <a:t>Thinking&amp;Action</a:t>
            </a:r>
            <a:endParaRPr lang="en-US" altLang="zh-CN" dirty="0">
              <a:ea typeface="宋体" panose="02010600030101010101" pitchFamily="2" charset="-122"/>
              <a:sym typeface="+mn-ea"/>
            </a:endParaRPr>
          </a:p>
        </p:txBody>
      </p:sp>
      <p:sp>
        <p:nvSpPr>
          <p:cNvPr id="131" name="Content Placeholder 2"/>
          <p:cNvSpPr txBox="1">
            <a:spLocks noGrp="1"/>
          </p:cNvSpPr>
          <p:nvPr/>
        </p:nvSpPr>
        <p:spPr>
          <a:xfrm>
            <a:off x="598805" y="1442720"/>
            <a:ext cx="6188710"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en-US" altLang="zh-CN" sz="1800" dirty="0">
                <a:ea typeface="宋体" panose="02010600030101010101" pitchFamily="2" charset="-122"/>
                <a:sym typeface="+mn-ea"/>
              </a:rPr>
              <a:t>Action1</a:t>
            </a:r>
            <a:r>
              <a:rPr lang="zh-CN" altLang="zh-CN" sz="1800" dirty="0">
                <a:ea typeface="宋体" panose="02010600030101010101" pitchFamily="2" charset="-122"/>
                <a:sym typeface="+mn-ea"/>
              </a:rPr>
              <a:t>：</a:t>
            </a:r>
            <a:r>
              <a:rPr lang="zh-CN" sz="1800" dirty="0">
                <a:ea typeface="宋体" panose="02010600030101010101" pitchFamily="2" charset="-122"/>
                <a:sym typeface="+mn-ea"/>
              </a:rPr>
              <a:t>男女声音识别</a:t>
            </a:r>
            <a:endParaRPr sz="1800" dirty="0">
              <a:ea typeface="宋体" panose="02010600030101010101" pitchFamily="2" charset="-122"/>
              <a:sym typeface="+mn-ea"/>
            </a:endParaRPr>
          </a:p>
          <a:p>
            <a:pPr>
              <a:lnSpc>
                <a:spcPct val="150000"/>
              </a:lnSpc>
            </a:pPr>
            <a:r>
              <a:rPr lang="zh-CN" sz="1800" dirty="0">
                <a:ea typeface="宋体" panose="02010600030101010101" pitchFamily="2" charset="-122"/>
                <a:sym typeface="+mn-ea"/>
              </a:rPr>
              <a:t>数据集：</a:t>
            </a:r>
            <a:r>
              <a:rPr lang="en-US" altLang="zh-CN" sz="1800" dirty="0">
                <a:ea typeface="宋体" panose="02010600030101010101" pitchFamily="2" charset="-122"/>
                <a:sym typeface="+mn-ea"/>
              </a:rPr>
              <a:t>voice.csv</a:t>
            </a:r>
          </a:p>
          <a:p>
            <a:pPr marL="0" indent="0">
              <a:lnSpc>
                <a:spcPct val="150000"/>
              </a:lnSpc>
              <a:buNone/>
            </a:pPr>
            <a:r>
              <a:rPr lang="zh-CN" sz="1800" dirty="0">
                <a:ea typeface="宋体" panose="02010600030101010101" pitchFamily="2" charset="-122"/>
                <a:sym typeface="+mn-ea"/>
              </a:rPr>
              <a:t>3168个录制的声音样本（来自男性和女性演讲者），采集的频率范围是</a:t>
            </a:r>
            <a:r>
              <a:rPr lang="en-US" altLang="zh-CN" sz="1800" dirty="0">
                <a:ea typeface="宋体" panose="02010600030101010101" pitchFamily="2" charset="-122"/>
                <a:sym typeface="+mn-ea"/>
              </a:rPr>
              <a:t>0hz-280hz</a:t>
            </a:r>
            <a:r>
              <a:rPr lang="zh-CN" altLang="zh-CN" sz="1800" dirty="0">
                <a:ea typeface="宋体" panose="02010600030101010101" pitchFamily="2" charset="-122"/>
                <a:sym typeface="+mn-ea"/>
              </a:rPr>
              <a:t>，已经</a:t>
            </a:r>
            <a:r>
              <a:rPr lang="zh-CN" sz="1800" dirty="0">
                <a:ea typeface="宋体" panose="02010600030101010101" pitchFamily="2" charset="-122"/>
                <a:sym typeface="+mn-ea"/>
              </a:rPr>
              <a:t>对数据进行了预处理</a:t>
            </a:r>
          </a:p>
          <a:p>
            <a:pPr>
              <a:lnSpc>
                <a:spcPct val="150000"/>
              </a:lnSpc>
            </a:pPr>
            <a:r>
              <a:rPr lang="zh-CN" sz="1800" dirty="0">
                <a:ea typeface="宋体" panose="02010600030101010101" pitchFamily="2" charset="-122"/>
                <a:sym typeface="+mn-ea"/>
              </a:rPr>
              <a:t>一共有</a:t>
            </a:r>
            <a:r>
              <a:rPr lang="en-US" altLang="zh-CN" sz="1800" dirty="0">
                <a:ea typeface="宋体" panose="02010600030101010101" pitchFamily="2" charset="-122"/>
                <a:sym typeface="+mn-ea"/>
              </a:rPr>
              <a:t>21</a:t>
            </a:r>
            <a:r>
              <a:rPr lang="zh-CN" altLang="en-US" sz="1800" dirty="0">
                <a:ea typeface="宋体" panose="02010600030101010101" pitchFamily="2" charset="-122"/>
                <a:sym typeface="+mn-ea"/>
              </a:rPr>
              <a:t>个属性值，请判断该</a:t>
            </a:r>
            <a:r>
              <a:rPr lang="zh-CN" sz="1800" dirty="0">
                <a:ea typeface="宋体" panose="02010600030101010101" pitchFamily="2" charset="-122"/>
                <a:sym typeface="+mn-ea"/>
              </a:rPr>
              <a:t>声音是男还是女？</a:t>
            </a:r>
          </a:p>
          <a:p>
            <a:pPr>
              <a:lnSpc>
                <a:spcPct val="150000"/>
              </a:lnSpc>
            </a:pPr>
            <a:r>
              <a:rPr lang="zh-CN" sz="1800" dirty="0">
                <a:ea typeface="宋体" panose="02010600030101010101" pitchFamily="2" charset="-122"/>
                <a:sym typeface="+mn-ea"/>
              </a:rPr>
              <a:t>使用</a:t>
            </a:r>
            <a:r>
              <a:rPr lang="en-US" altLang="zh-CN" sz="1800" dirty="0">
                <a:ea typeface="宋体" panose="02010600030101010101" pitchFamily="2" charset="-122"/>
                <a:sym typeface="+mn-ea"/>
              </a:rPr>
              <a:t>Accuracy</a:t>
            </a:r>
            <a:r>
              <a:rPr lang="zh-CN" altLang="zh-CN" sz="1800" dirty="0">
                <a:ea typeface="宋体" panose="02010600030101010101" pitchFamily="2" charset="-122"/>
                <a:sym typeface="+mn-ea"/>
              </a:rPr>
              <a:t>作为评价标准</a:t>
            </a:r>
          </a:p>
        </p:txBody>
      </p:sp>
    </p:spTree>
    <p:custDataLst>
      <p:tags r:id="rId1"/>
    </p:custDataLst>
  </p:cSld>
  <p:clrMapOvr>
    <a:masterClrMapping/>
  </p:clrMapOvr>
  <p:transition spd="med"/>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fontScale="90000"/>
          </a:bodyPr>
          <a:lstStyle>
            <a:lvl1pPr>
              <a:defRPr>
                <a:solidFill>
                  <a:srgbClr val="C00000"/>
                </a:solidFill>
              </a:defRPr>
            </a:lvl1pPr>
          </a:lstStyle>
          <a:p>
            <a:r>
              <a:rPr lang="en-US" dirty="0">
                <a:ea typeface="宋体" panose="02010600030101010101" pitchFamily="2" charset="-122"/>
                <a:sym typeface="+mn-ea"/>
              </a:rPr>
              <a:t>Thinking&amp;Action</a:t>
            </a:r>
            <a:endParaRPr lang="en-US" altLang="zh-CN" dirty="0">
              <a:ea typeface="宋体" panose="02010600030101010101" pitchFamily="2" charset="-122"/>
              <a:sym typeface="+mn-ea"/>
            </a:endParaRPr>
          </a:p>
        </p:txBody>
      </p:sp>
      <p:sp>
        <p:nvSpPr>
          <p:cNvPr id="131" name="Content Placeholder 2"/>
          <p:cNvSpPr txBox="1">
            <a:spLocks noGrp="1"/>
          </p:cNvSpPr>
          <p:nvPr/>
        </p:nvSpPr>
        <p:spPr>
          <a:xfrm>
            <a:off x="384810" y="1325880"/>
            <a:ext cx="6188710"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zh-CN" sz="1800" dirty="0">
                <a:ea typeface="宋体" panose="02010600030101010101" pitchFamily="2" charset="-122"/>
                <a:sym typeface="+mn-ea"/>
              </a:rPr>
              <a:t>数据表字段：</a:t>
            </a:r>
            <a:endParaRPr sz="1800" dirty="0">
              <a:ea typeface="宋体" panose="02010600030101010101" pitchFamily="2" charset="-122"/>
              <a:sym typeface="+mn-ea"/>
            </a:endParaRPr>
          </a:p>
          <a:p>
            <a:pPr>
              <a:lnSpc>
                <a:spcPct val="150000"/>
              </a:lnSpc>
            </a:pPr>
            <a:endParaRPr sz="1800" dirty="0">
              <a:ea typeface="宋体" panose="02010600030101010101" pitchFamily="2" charset="-122"/>
              <a:sym typeface="+mn-ea"/>
            </a:endParaRPr>
          </a:p>
        </p:txBody>
      </p:sp>
      <p:graphicFrame>
        <p:nvGraphicFramePr>
          <p:cNvPr id="7" name="表格 6"/>
          <p:cNvGraphicFramePr/>
          <p:nvPr>
            <p:custDataLst>
              <p:tags r:id="rId2"/>
            </p:custDataLst>
          </p:nvPr>
        </p:nvGraphicFramePr>
        <p:xfrm>
          <a:off x="6074831" y="1743710"/>
          <a:ext cx="5979160" cy="3836670"/>
        </p:xfrm>
        <a:graphic>
          <a:graphicData uri="http://schemas.openxmlformats.org/drawingml/2006/table">
            <a:tbl>
              <a:tblPr firstRow="1" bandRow="1">
                <a:tableStyleId>{5C22544A-7EE6-4342-B048-85BDC9FD1C3A}</a:tableStyleId>
              </a:tblPr>
              <a:tblGrid>
                <a:gridCol w="1931670">
                  <a:extLst>
                    <a:ext uri="{9D8B030D-6E8A-4147-A177-3AD203B41FA5}">
                      <a16:colId xmlns:a16="http://schemas.microsoft.com/office/drawing/2014/main" val="20000"/>
                    </a:ext>
                  </a:extLst>
                </a:gridCol>
                <a:gridCol w="4047490">
                  <a:extLst>
                    <a:ext uri="{9D8B030D-6E8A-4147-A177-3AD203B41FA5}">
                      <a16:colId xmlns:a16="http://schemas.microsoft.com/office/drawing/2014/main" val="20001"/>
                    </a:ext>
                  </a:extLst>
                </a:gridCol>
              </a:tblGrid>
              <a:tr h="273050">
                <a:tc>
                  <a:txBody>
                    <a:bodyPr/>
                    <a:lstStyle/>
                    <a:p>
                      <a:pPr algn="l">
                        <a:buNone/>
                      </a:pPr>
                      <a:r>
                        <a:rPr lang="zh-CN" sz="1400" b="1">
                          <a:solidFill>
                            <a:srgbClr val="FFFFFF"/>
                          </a:solidFill>
                          <a:latin typeface="宋体" panose="02010600030101010101" pitchFamily="2" charset="-122"/>
                          <a:ea typeface="宋体" panose="02010600030101010101" pitchFamily="2" charset="-122"/>
                        </a:rPr>
                        <a:t>字段</a:t>
                      </a:r>
                      <a:endParaRPr lang="zh-CN" altLang="en-US" sz="1400" b="1">
                        <a:solidFill>
                          <a:srgbClr val="FFFFFF"/>
                        </a:solidFill>
                        <a:latin typeface="宋体" panose="02010600030101010101" pitchFamily="2" charset="-122"/>
                        <a:ea typeface="宋体" panose="02010600030101010101" pitchFamily="2" charset="-122"/>
                      </a:endParaRPr>
                    </a:p>
                  </a:txBody>
                  <a:tcPr marL="12700" marR="12700" marT="12700">
                    <a:lnL>
                      <a:noFill/>
                    </a:lnL>
                    <a:lnR w="19050">
                      <a:solidFill>
                        <a:srgbClr val="FFFFFF"/>
                      </a:solidFill>
                      <a:prstDash val="solid"/>
                    </a:lnR>
                    <a:lnT>
                      <a:noFill/>
                    </a:lnT>
                    <a:lnB>
                      <a:noFill/>
                    </a:lnB>
                    <a:lnTlToBr>
                      <a:noFill/>
                    </a:lnTlToBr>
                    <a:lnBlToTr>
                      <a:noFill/>
                    </a:lnBlToTr>
                    <a:solidFill>
                      <a:srgbClr val="404040"/>
                    </a:solidFill>
                  </a:tcPr>
                </a:tc>
                <a:tc>
                  <a:txBody>
                    <a:bodyPr/>
                    <a:lstStyle/>
                    <a:p>
                      <a:pPr algn="l">
                        <a:buNone/>
                      </a:pPr>
                      <a:r>
                        <a:rPr lang="zh-CN" sz="1400" b="1">
                          <a:solidFill>
                            <a:srgbClr val="FFFFFF"/>
                          </a:solidFill>
                          <a:latin typeface="宋体" panose="02010600030101010101" pitchFamily="2" charset="-122"/>
                          <a:ea typeface="宋体" panose="02010600030101010101" pitchFamily="2" charset="-122"/>
                        </a:rPr>
                        <a:t>定义</a:t>
                      </a:r>
                      <a:endParaRPr lang="zh-CN" altLang="en-US" sz="1400" b="1">
                        <a:solidFill>
                          <a:srgbClr val="FFFFFF"/>
                        </a:solidFill>
                        <a:latin typeface="宋体" panose="02010600030101010101" pitchFamily="2" charset="-122"/>
                        <a:ea typeface="宋体" panose="02010600030101010101" pitchFamily="2" charset="-122"/>
                      </a:endParaRPr>
                    </a:p>
                  </a:txBody>
                  <a:tcPr marL="12700" marR="12700" marT="12700">
                    <a:lnL w="19050">
                      <a:solidFill>
                        <a:srgbClr val="FFFFFF"/>
                      </a:solidFill>
                      <a:prstDash val="solid"/>
                    </a:lnL>
                    <a:lnR>
                      <a:noFill/>
                    </a:lnR>
                    <a:lnT>
                      <a:noFill/>
                    </a:lnT>
                    <a:lnB>
                      <a:noFill/>
                    </a:lnB>
                    <a:lnTlToBr>
                      <a:noFill/>
                    </a:lnTlToBr>
                    <a:lnBlToTr>
                      <a:noFill/>
                    </a:lnBlToTr>
                    <a:solidFill>
                      <a:srgbClr val="E34D4D"/>
                    </a:solidFill>
                  </a:tcPr>
                </a:tc>
                <a:extLst>
                  <a:ext uri="{0D108BD9-81ED-4DB2-BD59-A6C34878D82A}">
                    <a16:rowId xmlns:a16="http://schemas.microsoft.com/office/drawing/2014/main" val="10000"/>
                  </a:ext>
                </a:extLst>
              </a:tr>
              <a:tr h="304800">
                <a:tc>
                  <a:txBody>
                    <a:bodyPr/>
                    <a:lstStyle/>
                    <a:p>
                      <a:pPr algn="l">
                        <a:buNone/>
                      </a:pPr>
                      <a:r>
                        <a:rPr lang="en-US" sz="1600">
                          <a:solidFill>
                            <a:srgbClr val="000000"/>
                          </a:solidFill>
                          <a:latin typeface="宋体" panose="02010600030101010101" pitchFamily="2" charset="-122"/>
                        </a:rPr>
                        <a:t>peakf</a:t>
                      </a:r>
                      <a:endParaRPr lang="en-US" altLang="en-US" sz="1600">
                        <a:solidFill>
                          <a:srgbClr val="000000"/>
                        </a:solidFill>
                        <a:latin typeface="宋体" panose="02010600030101010101" pitchFamily="2" charset="-122"/>
                      </a:endParaRPr>
                    </a:p>
                  </a:txBody>
                  <a:tcPr marL="12700" marR="12700" marT="12700" anchor="ctr">
                    <a:lnL>
                      <a:noFill/>
                    </a:lnL>
                    <a:lnR w="19050">
                      <a:solidFill>
                        <a:srgbClr val="FFFFFF"/>
                      </a:solidFill>
                      <a:prstDash val="solid"/>
                    </a:lnR>
                    <a:lnT>
                      <a:noFill/>
                    </a:lnT>
                    <a:lnB>
                      <a:noFill/>
                    </a:lnB>
                    <a:lnTlToBr>
                      <a:noFill/>
                    </a:lnTlToBr>
                    <a:lnBlToTr>
                      <a:noFill/>
                    </a:lnBlToTr>
                    <a:solidFill>
                      <a:srgbClr val="FFFFFF"/>
                    </a:solidFill>
                  </a:tcPr>
                </a:tc>
                <a:tc>
                  <a:txBody>
                    <a:bodyPr/>
                    <a:lstStyle/>
                    <a:p>
                      <a:pPr algn="l">
                        <a:buNone/>
                      </a:pPr>
                      <a:r>
                        <a:rPr lang="zh-CN" sz="1600">
                          <a:solidFill>
                            <a:srgbClr val="000000"/>
                          </a:solidFill>
                          <a:latin typeface="Arial" panose="020B0604020202020204" pitchFamily="34" charset="0"/>
                          <a:ea typeface="宋体" panose="02010600030101010101" pitchFamily="2" charset="-122"/>
                        </a:rPr>
                        <a:t>峰值频率</a:t>
                      </a:r>
                      <a:endParaRPr lang="zh-CN" altLang="en-US" sz="1600">
                        <a:solidFill>
                          <a:srgbClr val="000000"/>
                        </a:solidFill>
                        <a:latin typeface="Arial" panose="020B0604020202020204" pitchFamily="34" charset="0"/>
                        <a:ea typeface="宋体" panose="02010600030101010101" pitchFamily="2" charset="-122"/>
                      </a:endParaRPr>
                    </a:p>
                  </a:txBody>
                  <a:tcPr marL="12700" marR="12700" marT="12700" anchor="ctr">
                    <a:lnL w="19050">
                      <a:solidFill>
                        <a:srgbClr val="FFFFFF"/>
                      </a:solidFill>
                      <a:prstDash val="solid"/>
                    </a:lnL>
                    <a:lnR>
                      <a:noFill/>
                    </a:lnR>
                    <a:lnT>
                      <a:noFill/>
                    </a:lnT>
                    <a:lnB>
                      <a:noFill/>
                    </a:lnB>
                    <a:lnTlToBr>
                      <a:noFill/>
                    </a:lnTlToBr>
                    <a:lnBlToTr>
                      <a:noFill/>
                    </a:lnBlToTr>
                    <a:solidFill>
                      <a:srgbClr val="FFFFFF"/>
                    </a:solidFill>
                  </a:tcPr>
                </a:tc>
                <a:extLst>
                  <a:ext uri="{0D108BD9-81ED-4DB2-BD59-A6C34878D82A}">
                    <a16:rowId xmlns:a16="http://schemas.microsoft.com/office/drawing/2014/main" val="10001"/>
                  </a:ext>
                </a:extLst>
              </a:tr>
              <a:tr h="304165">
                <a:tc>
                  <a:txBody>
                    <a:bodyPr/>
                    <a:lstStyle/>
                    <a:p>
                      <a:pPr algn="l">
                        <a:buNone/>
                      </a:pPr>
                      <a:r>
                        <a:rPr lang="en-US" sz="1600">
                          <a:solidFill>
                            <a:srgbClr val="000000"/>
                          </a:solidFill>
                          <a:latin typeface="宋体" panose="02010600030101010101" pitchFamily="2" charset="-122"/>
                        </a:rPr>
                        <a:t>meanfun</a:t>
                      </a:r>
                      <a:endParaRPr lang="en-US" altLang="en-US" sz="1600">
                        <a:solidFill>
                          <a:srgbClr val="000000"/>
                        </a:solidFill>
                        <a:latin typeface="宋体" panose="02010600030101010101" pitchFamily="2" charset="-122"/>
                      </a:endParaRPr>
                    </a:p>
                  </a:txBody>
                  <a:tcPr marL="12700" marR="12700" marT="12700" anchor="ctr">
                    <a:lnL>
                      <a:noFill/>
                    </a:lnL>
                    <a:lnR w="19050">
                      <a:solidFill>
                        <a:srgbClr val="FFFFFF"/>
                      </a:solidFill>
                      <a:prstDash val="solid"/>
                    </a:lnR>
                    <a:lnT>
                      <a:noFill/>
                    </a:lnT>
                    <a:lnB>
                      <a:noFill/>
                    </a:lnB>
                    <a:lnTlToBr>
                      <a:noFill/>
                    </a:lnTlToBr>
                    <a:lnBlToTr>
                      <a:noFill/>
                    </a:lnBlToTr>
                    <a:solidFill>
                      <a:srgbClr val="F2F2F2"/>
                    </a:solidFill>
                  </a:tcPr>
                </a:tc>
                <a:tc>
                  <a:txBody>
                    <a:bodyPr/>
                    <a:lstStyle/>
                    <a:p>
                      <a:pPr algn="l">
                        <a:buNone/>
                      </a:pPr>
                      <a:r>
                        <a:rPr lang="zh-CN" sz="1600">
                          <a:solidFill>
                            <a:srgbClr val="000000"/>
                          </a:solidFill>
                          <a:latin typeface="Arial" panose="020B0604020202020204" pitchFamily="34" charset="0"/>
                          <a:ea typeface="宋体" panose="02010600030101010101" pitchFamily="2" charset="-122"/>
                        </a:rPr>
                        <a:t>测量声信号的基频平均值</a:t>
                      </a:r>
                      <a:endParaRPr lang="zh-CN" altLang="en-US" sz="1600">
                        <a:solidFill>
                          <a:srgbClr val="000000"/>
                        </a:solidFill>
                        <a:latin typeface="Arial" panose="020B0604020202020204" pitchFamily="34" charset="0"/>
                        <a:ea typeface="宋体" panose="02010600030101010101" pitchFamily="2" charset="-122"/>
                      </a:endParaRPr>
                    </a:p>
                  </a:txBody>
                  <a:tcPr marL="12700" marR="12700" marT="12700" anchor="ctr">
                    <a:lnL w="19050">
                      <a:solidFill>
                        <a:srgbClr val="FFFFFF"/>
                      </a:solidFill>
                      <a:prstDash val="solid"/>
                    </a:lnL>
                    <a:lnR>
                      <a:noFill/>
                    </a:lnR>
                    <a:lnT>
                      <a:noFill/>
                    </a:lnT>
                    <a:lnB>
                      <a:noFill/>
                    </a:lnB>
                    <a:lnTlToBr>
                      <a:noFill/>
                    </a:lnTlToBr>
                    <a:lnBlToTr>
                      <a:noFill/>
                    </a:lnBlToTr>
                    <a:solidFill>
                      <a:srgbClr val="F2F2F2"/>
                    </a:solidFill>
                  </a:tcPr>
                </a:tc>
                <a:extLst>
                  <a:ext uri="{0D108BD9-81ED-4DB2-BD59-A6C34878D82A}">
                    <a16:rowId xmlns:a16="http://schemas.microsoft.com/office/drawing/2014/main" val="10002"/>
                  </a:ext>
                </a:extLst>
              </a:tr>
              <a:tr h="579755">
                <a:tc>
                  <a:txBody>
                    <a:bodyPr/>
                    <a:lstStyle/>
                    <a:p>
                      <a:pPr algn="l">
                        <a:buNone/>
                      </a:pPr>
                      <a:r>
                        <a:rPr lang="en-US" sz="1600">
                          <a:solidFill>
                            <a:srgbClr val="000000"/>
                          </a:solidFill>
                          <a:latin typeface="宋体" panose="02010600030101010101" pitchFamily="2" charset="-122"/>
                        </a:rPr>
                        <a:t>minfun</a:t>
                      </a:r>
                      <a:endParaRPr lang="en-US" altLang="en-US" sz="1600">
                        <a:solidFill>
                          <a:srgbClr val="000000"/>
                        </a:solidFill>
                        <a:latin typeface="宋体" panose="02010600030101010101" pitchFamily="2" charset="-122"/>
                      </a:endParaRPr>
                    </a:p>
                  </a:txBody>
                  <a:tcPr marL="12700" marR="12700" marT="12700" anchor="ctr">
                    <a:lnL>
                      <a:noFill/>
                    </a:lnL>
                    <a:lnR w="19050">
                      <a:solidFill>
                        <a:srgbClr val="FFFFFF"/>
                      </a:solidFill>
                      <a:prstDash val="solid"/>
                    </a:lnR>
                    <a:lnT>
                      <a:noFill/>
                    </a:lnT>
                    <a:lnB>
                      <a:noFill/>
                    </a:lnB>
                    <a:lnTlToBr>
                      <a:noFill/>
                    </a:lnTlToBr>
                    <a:lnBlToTr>
                      <a:noFill/>
                    </a:lnBlToTr>
                    <a:solidFill>
                      <a:srgbClr val="FFFFFF"/>
                    </a:solidFill>
                  </a:tcPr>
                </a:tc>
                <a:tc>
                  <a:txBody>
                    <a:bodyPr/>
                    <a:lstStyle/>
                    <a:p>
                      <a:pPr algn="l">
                        <a:buNone/>
                      </a:pPr>
                      <a:r>
                        <a:rPr lang="zh-CN" sz="1600">
                          <a:solidFill>
                            <a:srgbClr val="000000"/>
                          </a:solidFill>
                          <a:latin typeface="Arial" panose="020B0604020202020204" pitchFamily="34" charset="0"/>
                          <a:ea typeface="宋体" panose="02010600030101010101" pitchFamily="2" charset="-122"/>
                        </a:rPr>
                        <a:t>测量声信号的最小基频</a:t>
                      </a:r>
                      <a:endParaRPr lang="zh-CN" altLang="en-US" sz="1600">
                        <a:solidFill>
                          <a:srgbClr val="000000"/>
                        </a:solidFill>
                        <a:latin typeface="Arial" panose="020B0604020202020204" pitchFamily="34" charset="0"/>
                        <a:ea typeface="宋体" panose="02010600030101010101" pitchFamily="2" charset="-122"/>
                      </a:endParaRPr>
                    </a:p>
                  </a:txBody>
                  <a:tcPr marL="12700" marR="12700" marT="12700" anchor="ctr">
                    <a:lnL w="19050">
                      <a:solidFill>
                        <a:srgbClr val="FFFFFF"/>
                      </a:solidFill>
                      <a:prstDash val="solid"/>
                    </a:lnL>
                    <a:lnR>
                      <a:noFill/>
                    </a:lnR>
                    <a:lnT>
                      <a:noFill/>
                    </a:lnT>
                    <a:lnB>
                      <a:noFill/>
                    </a:lnB>
                    <a:lnTlToBr>
                      <a:noFill/>
                    </a:lnTlToBr>
                    <a:lnBlToTr>
                      <a:noFill/>
                    </a:lnBlToTr>
                    <a:solidFill>
                      <a:srgbClr val="FFFFFF"/>
                    </a:solidFill>
                  </a:tcPr>
                </a:tc>
                <a:extLst>
                  <a:ext uri="{0D108BD9-81ED-4DB2-BD59-A6C34878D82A}">
                    <a16:rowId xmlns:a16="http://schemas.microsoft.com/office/drawing/2014/main" val="10003"/>
                  </a:ext>
                </a:extLst>
              </a:tr>
              <a:tr h="304165">
                <a:tc>
                  <a:txBody>
                    <a:bodyPr/>
                    <a:lstStyle/>
                    <a:p>
                      <a:pPr algn="l">
                        <a:buNone/>
                      </a:pPr>
                      <a:r>
                        <a:rPr lang="en-US" sz="1600">
                          <a:solidFill>
                            <a:srgbClr val="000000"/>
                          </a:solidFill>
                          <a:latin typeface="宋体" panose="02010600030101010101" pitchFamily="2" charset="-122"/>
                        </a:rPr>
                        <a:t>maxfun</a:t>
                      </a:r>
                      <a:endParaRPr lang="en-US" altLang="en-US" sz="1600">
                        <a:solidFill>
                          <a:srgbClr val="000000"/>
                        </a:solidFill>
                        <a:latin typeface="宋体" panose="02010600030101010101" pitchFamily="2" charset="-122"/>
                      </a:endParaRPr>
                    </a:p>
                  </a:txBody>
                  <a:tcPr marL="12700" marR="12700" marT="12700" anchor="ctr">
                    <a:lnL>
                      <a:noFill/>
                    </a:lnL>
                    <a:lnR w="19050">
                      <a:solidFill>
                        <a:srgbClr val="FFFFFF"/>
                      </a:solidFill>
                      <a:prstDash val="solid"/>
                    </a:lnR>
                    <a:lnT>
                      <a:noFill/>
                    </a:lnT>
                    <a:lnB>
                      <a:noFill/>
                    </a:lnB>
                    <a:lnTlToBr>
                      <a:noFill/>
                    </a:lnTlToBr>
                    <a:lnBlToTr>
                      <a:noFill/>
                    </a:lnBlToTr>
                    <a:solidFill>
                      <a:srgbClr val="F2F2F2"/>
                    </a:solidFill>
                  </a:tcPr>
                </a:tc>
                <a:tc>
                  <a:txBody>
                    <a:bodyPr/>
                    <a:lstStyle/>
                    <a:p>
                      <a:pPr algn="l">
                        <a:buNone/>
                      </a:pPr>
                      <a:r>
                        <a:rPr lang="zh-CN" sz="1600">
                          <a:solidFill>
                            <a:srgbClr val="000000"/>
                          </a:solidFill>
                          <a:latin typeface="Arial" panose="020B0604020202020204" pitchFamily="34" charset="0"/>
                          <a:ea typeface="宋体" panose="02010600030101010101" pitchFamily="2" charset="-122"/>
                        </a:rPr>
                        <a:t>测量声波信号的最大基频</a:t>
                      </a:r>
                      <a:endParaRPr lang="zh-CN" altLang="en-US" sz="1600">
                        <a:solidFill>
                          <a:srgbClr val="000000"/>
                        </a:solidFill>
                        <a:latin typeface="Arial" panose="020B0604020202020204" pitchFamily="34" charset="0"/>
                        <a:ea typeface="宋体" panose="02010600030101010101" pitchFamily="2" charset="-122"/>
                      </a:endParaRPr>
                    </a:p>
                  </a:txBody>
                  <a:tcPr marL="12700" marR="12700" marT="12700" anchor="ctr">
                    <a:lnL w="19050">
                      <a:solidFill>
                        <a:srgbClr val="FFFFFF"/>
                      </a:solidFill>
                      <a:prstDash val="solid"/>
                    </a:lnL>
                    <a:lnR>
                      <a:noFill/>
                    </a:lnR>
                    <a:lnT>
                      <a:noFill/>
                    </a:lnT>
                    <a:lnB>
                      <a:noFill/>
                    </a:lnB>
                    <a:lnTlToBr>
                      <a:noFill/>
                    </a:lnTlToBr>
                    <a:lnBlToTr>
                      <a:noFill/>
                    </a:lnBlToTr>
                    <a:solidFill>
                      <a:srgbClr val="F2F2F2"/>
                    </a:solidFill>
                  </a:tcPr>
                </a:tc>
                <a:extLst>
                  <a:ext uri="{0D108BD9-81ED-4DB2-BD59-A6C34878D82A}">
                    <a16:rowId xmlns:a16="http://schemas.microsoft.com/office/drawing/2014/main" val="10004"/>
                  </a:ext>
                </a:extLst>
              </a:tr>
              <a:tr h="304165">
                <a:tc>
                  <a:txBody>
                    <a:bodyPr/>
                    <a:lstStyle/>
                    <a:p>
                      <a:pPr algn="l">
                        <a:buNone/>
                      </a:pPr>
                      <a:r>
                        <a:rPr lang="en-US" sz="1600">
                          <a:solidFill>
                            <a:srgbClr val="000000"/>
                          </a:solidFill>
                          <a:latin typeface="宋体" panose="02010600030101010101" pitchFamily="2" charset="-122"/>
                        </a:rPr>
                        <a:t>meandom</a:t>
                      </a:r>
                      <a:endParaRPr lang="en-US" altLang="en-US" sz="1600">
                        <a:solidFill>
                          <a:srgbClr val="000000"/>
                        </a:solidFill>
                        <a:latin typeface="宋体" panose="02010600030101010101" pitchFamily="2" charset="-122"/>
                      </a:endParaRPr>
                    </a:p>
                  </a:txBody>
                  <a:tcPr marL="12700" marR="12700" marT="12700" anchor="ctr">
                    <a:lnL>
                      <a:noFill/>
                    </a:lnL>
                    <a:lnR w="19050">
                      <a:solidFill>
                        <a:srgbClr val="FFFFFF"/>
                      </a:solidFill>
                      <a:prstDash val="solid"/>
                    </a:lnR>
                    <a:lnT>
                      <a:noFill/>
                    </a:lnT>
                    <a:lnB>
                      <a:noFill/>
                    </a:lnB>
                    <a:lnTlToBr>
                      <a:noFill/>
                    </a:lnTlToBr>
                    <a:lnBlToTr>
                      <a:noFill/>
                    </a:lnBlToTr>
                    <a:solidFill>
                      <a:srgbClr val="FFFFFF"/>
                    </a:solidFill>
                  </a:tcPr>
                </a:tc>
                <a:tc>
                  <a:txBody>
                    <a:bodyPr/>
                    <a:lstStyle/>
                    <a:p>
                      <a:pPr algn="l">
                        <a:buNone/>
                      </a:pPr>
                      <a:r>
                        <a:rPr lang="zh-CN" sz="1600">
                          <a:solidFill>
                            <a:srgbClr val="000000"/>
                          </a:solidFill>
                          <a:latin typeface="Arial" panose="020B0604020202020204" pitchFamily="34" charset="0"/>
                          <a:ea typeface="宋体" panose="02010600030101010101" pitchFamily="2" charset="-122"/>
                        </a:rPr>
                        <a:t>通过声学信号测量的主导频率的平均值</a:t>
                      </a:r>
                      <a:endParaRPr lang="zh-CN" altLang="en-US" sz="1600">
                        <a:solidFill>
                          <a:srgbClr val="000000"/>
                        </a:solidFill>
                        <a:latin typeface="Arial" panose="020B0604020202020204" pitchFamily="34" charset="0"/>
                        <a:ea typeface="宋体" panose="02010600030101010101" pitchFamily="2" charset="-122"/>
                      </a:endParaRPr>
                    </a:p>
                  </a:txBody>
                  <a:tcPr marL="12700" marR="12700" marT="12700" anchor="ctr">
                    <a:lnL w="19050">
                      <a:solidFill>
                        <a:srgbClr val="FFFFFF"/>
                      </a:solidFill>
                      <a:prstDash val="solid"/>
                    </a:lnL>
                    <a:lnR>
                      <a:noFill/>
                    </a:lnR>
                    <a:lnT>
                      <a:noFill/>
                    </a:lnT>
                    <a:lnB>
                      <a:noFill/>
                    </a:lnB>
                    <a:lnTlToBr>
                      <a:noFill/>
                    </a:lnTlToBr>
                    <a:lnBlToTr>
                      <a:noFill/>
                    </a:lnBlToTr>
                    <a:solidFill>
                      <a:srgbClr val="FFFFFF"/>
                    </a:solidFill>
                  </a:tcPr>
                </a:tc>
                <a:extLst>
                  <a:ext uri="{0D108BD9-81ED-4DB2-BD59-A6C34878D82A}">
                    <a16:rowId xmlns:a16="http://schemas.microsoft.com/office/drawing/2014/main" val="10005"/>
                  </a:ext>
                </a:extLst>
              </a:tr>
              <a:tr h="304165">
                <a:tc>
                  <a:txBody>
                    <a:bodyPr/>
                    <a:lstStyle/>
                    <a:p>
                      <a:pPr algn="l">
                        <a:buNone/>
                      </a:pPr>
                      <a:r>
                        <a:rPr lang="en-US" sz="1600">
                          <a:solidFill>
                            <a:srgbClr val="000000"/>
                          </a:solidFill>
                          <a:latin typeface="宋体" panose="02010600030101010101" pitchFamily="2" charset="-122"/>
                        </a:rPr>
                        <a:t>mindom</a:t>
                      </a:r>
                      <a:endParaRPr lang="en-US" altLang="en-US" sz="1600">
                        <a:solidFill>
                          <a:srgbClr val="000000"/>
                        </a:solidFill>
                        <a:latin typeface="宋体" panose="02010600030101010101" pitchFamily="2" charset="-122"/>
                      </a:endParaRPr>
                    </a:p>
                  </a:txBody>
                  <a:tcPr marL="12700" marR="12700" marT="12700" anchor="ctr">
                    <a:lnL>
                      <a:noFill/>
                    </a:lnL>
                    <a:lnR w="19050">
                      <a:solidFill>
                        <a:srgbClr val="FFFFFF"/>
                      </a:solidFill>
                      <a:prstDash val="solid"/>
                    </a:lnR>
                    <a:lnT>
                      <a:noFill/>
                    </a:lnT>
                    <a:lnB>
                      <a:noFill/>
                    </a:lnB>
                    <a:lnTlToBr>
                      <a:noFill/>
                    </a:lnTlToBr>
                    <a:lnBlToTr>
                      <a:noFill/>
                    </a:lnBlToTr>
                    <a:solidFill>
                      <a:srgbClr val="F2F2F2"/>
                    </a:solidFill>
                  </a:tcPr>
                </a:tc>
                <a:tc>
                  <a:txBody>
                    <a:bodyPr/>
                    <a:lstStyle/>
                    <a:p>
                      <a:pPr algn="l">
                        <a:buNone/>
                      </a:pPr>
                      <a:r>
                        <a:rPr lang="zh-CN" sz="1600">
                          <a:solidFill>
                            <a:srgbClr val="000000"/>
                          </a:solidFill>
                          <a:latin typeface="Arial" panose="020B0604020202020204" pitchFamily="34" charset="0"/>
                          <a:ea typeface="宋体" panose="02010600030101010101" pitchFamily="2" charset="-122"/>
                        </a:rPr>
                        <a:t>通过声学信号测量的最小频率</a:t>
                      </a:r>
                      <a:endParaRPr lang="zh-CN" altLang="en-US" sz="1600">
                        <a:solidFill>
                          <a:srgbClr val="000000"/>
                        </a:solidFill>
                        <a:latin typeface="Arial" panose="020B0604020202020204" pitchFamily="34" charset="0"/>
                        <a:ea typeface="宋体" panose="02010600030101010101" pitchFamily="2" charset="-122"/>
                      </a:endParaRPr>
                    </a:p>
                  </a:txBody>
                  <a:tcPr marL="12700" marR="12700" marT="12700" anchor="ctr">
                    <a:lnL w="19050">
                      <a:solidFill>
                        <a:srgbClr val="FFFFFF"/>
                      </a:solidFill>
                      <a:prstDash val="solid"/>
                    </a:lnL>
                    <a:lnR>
                      <a:noFill/>
                    </a:lnR>
                    <a:lnT>
                      <a:noFill/>
                    </a:lnT>
                    <a:lnB>
                      <a:noFill/>
                    </a:lnB>
                    <a:lnTlToBr>
                      <a:noFill/>
                    </a:lnTlToBr>
                    <a:lnBlToTr>
                      <a:noFill/>
                    </a:lnBlToTr>
                    <a:solidFill>
                      <a:srgbClr val="F2F2F2"/>
                    </a:solidFill>
                  </a:tcPr>
                </a:tc>
                <a:extLst>
                  <a:ext uri="{0D108BD9-81ED-4DB2-BD59-A6C34878D82A}">
                    <a16:rowId xmlns:a16="http://schemas.microsoft.com/office/drawing/2014/main" val="10006"/>
                  </a:ext>
                </a:extLst>
              </a:tr>
              <a:tr h="304165">
                <a:tc>
                  <a:txBody>
                    <a:bodyPr/>
                    <a:lstStyle/>
                    <a:p>
                      <a:pPr algn="l">
                        <a:buNone/>
                      </a:pPr>
                      <a:r>
                        <a:rPr lang="en-US" sz="1600">
                          <a:solidFill>
                            <a:srgbClr val="000000"/>
                          </a:solidFill>
                          <a:latin typeface="宋体" panose="02010600030101010101" pitchFamily="2" charset="-122"/>
                        </a:rPr>
                        <a:t>maxdom</a:t>
                      </a:r>
                      <a:endParaRPr lang="en-US" altLang="en-US" sz="1600">
                        <a:solidFill>
                          <a:srgbClr val="000000"/>
                        </a:solidFill>
                        <a:latin typeface="宋体" panose="02010600030101010101" pitchFamily="2" charset="-122"/>
                      </a:endParaRPr>
                    </a:p>
                  </a:txBody>
                  <a:tcPr marL="12700" marR="12700" marT="12700" anchor="ctr">
                    <a:lnL>
                      <a:noFill/>
                    </a:lnL>
                    <a:lnR w="19050">
                      <a:solidFill>
                        <a:srgbClr val="FFFFFF"/>
                      </a:solidFill>
                      <a:prstDash val="solid"/>
                    </a:lnR>
                    <a:lnT>
                      <a:noFill/>
                    </a:lnT>
                    <a:lnB>
                      <a:noFill/>
                    </a:lnB>
                    <a:lnTlToBr>
                      <a:noFill/>
                    </a:lnTlToBr>
                    <a:lnBlToTr>
                      <a:noFill/>
                    </a:lnBlToTr>
                    <a:solidFill>
                      <a:srgbClr val="FFFFFF"/>
                    </a:solidFill>
                  </a:tcPr>
                </a:tc>
                <a:tc>
                  <a:txBody>
                    <a:bodyPr/>
                    <a:lstStyle/>
                    <a:p>
                      <a:pPr algn="l">
                        <a:buNone/>
                      </a:pPr>
                      <a:r>
                        <a:rPr lang="zh-CN" sz="1600">
                          <a:solidFill>
                            <a:srgbClr val="000000"/>
                          </a:solidFill>
                          <a:latin typeface="Arial" panose="020B0604020202020204" pitchFamily="34" charset="0"/>
                          <a:ea typeface="宋体" panose="02010600030101010101" pitchFamily="2" charset="-122"/>
                        </a:rPr>
                        <a:t>通过声学信号测量的最大频率</a:t>
                      </a:r>
                      <a:endParaRPr lang="zh-CN" altLang="en-US" sz="1600">
                        <a:solidFill>
                          <a:srgbClr val="000000"/>
                        </a:solidFill>
                        <a:latin typeface="Arial" panose="020B0604020202020204" pitchFamily="34" charset="0"/>
                        <a:ea typeface="宋体" panose="02010600030101010101" pitchFamily="2" charset="-122"/>
                      </a:endParaRPr>
                    </a:p>
                  </a:txBody>
                  <a:tcPr marL="12700" marR="12700" marT="12700" anchor="ctr">
                    <a:lnL w="19050">
                      <a:solidFill>
                        <a:srgbClr val="FFFFFF"/>
                      </a:solidFill>
                      <a:prstDash val="solid"/>
                    </a:lnL>
                    <a:lnR>
                      <a:noFill/>
                    </a:lnR>
                    <a:lnT>
                      <a:noFill/>
                    </a:lnT>
                    <a:lnB>
                      <a:noFill/>
                    </a:lnB>
                    <a:lnTlToBr>
                      <a:noFill/>
                    </a:lnTlToBr>
                    <a:lnBlToTr>
                      <a:noFill/>
                    </a:lnBlToTr>
                    <a:solidFill>
                      <a:srgbClr val="FFFFFF"/>
                    </a:solidFill>
                  </a:tcPr>
                </a:tc>
                <a:extLst>
                  <a:ext uri="{0D108BD9-81ED-4DB2-BD59-A6C34878D82A}">
                    <a16:rowId xmlns:a16="http://schemas.microsoft.com/office/drawing/2014/main" val="10007"/>
                  </a:ext>
                </a:extLst>
              </a:tr>
              <a:tr h="304800">
                <a:tc>
                  <a:txBody>
                    <a:bodyPr/>
                    <a:lstStyle/>
                    <a:p>
                      <a:pPr algn="l">
                        <a:buNone/>
                      </a:pPr>
                      <a:r>
                        <a:rPr lang="en-US" sz="1600">
                          <a:solidFill>
                            <a:srgbClr val="000000"/>
                          </a:solidFill>
                          <a:latin typeface="宋体" panose="02010600030101010101" pitchFamily="2" charset="-122"/>
                        </a:rPr>
                        <a:t>dfrange</a:t>
                      </a:r>
                      <a:endParaRPr lang="en-US" altLang="en-US" sz="1600">
                        <a:solidFill>
                          <a:srgbClr val="000000"/>
                        </a:solidFill>
                        <a:latin typeface="宋体" panose="02010600030101010101" pitchFamily="2" charset="-122"/>
                      </a:endParaRPr>
                    </a:p>
                  </a:txBody>
                  <a:tcPr marL="12700" marR="12700" marT="12700" anchor="ctr">
                    <a:lnL>
                      <a:noFill/>
                    </a:lnL>
                    <a:lnR w="19050">
                      <a:solidFill>
                        <a:srgbClr val="FFFFFF"/>
                      </a:solidFill>
                      <a:prstDash val="solid"/>
                    </a:lnR>
                    <a:lnT>
                      <a:noFill/>
                    </a:lnT>
                    <a:lnB>
                      <a:noFill/>
                    </a:lnB>
                    <a:lnTlToBr>
                      <a:noFill/>
                    </a:lnTlToBr>
                    <a:lnBlToTr>
                      <a:noFill/>
                    </a:lnBlToTr>
                    <a:solidFill>
                      <a:srgbClr val="F2F2F2"/>
                    </a:solidFill>
                  </a:tcPr>
                </a:tc>
                <a:tc>
                  <a:txBody>
                    <a:bodyPr/>
                    <a:lstStyle/>
                    <a:p>
                      <a:pPr algn="l">
                        <a:buNone/>
                      </a:pPr>
                      <a:r>
                        <a:rPr lang="zh-CN" sz="1600">
                          <a:solidFill>
                            <a:srgbClr val="000000"/>
                          </a:solidFill>
                          <a:latin typeface="Arial" panose="020B0604020202020204" pitchFamily="34" charset="0"/>
                          <a:ea typeface="宋体" panose="02010600030101010101" pitchFamily="2" charset="-122"/>
                        </a:rPr>
                        <a:t>声学信号测量的主频范围</a:t>
                      </a:r>
                      <a:endParaRPr lang="zh-CN" altLang="en-US" sz="1600">
                        <a:solidFill>
                          <a:srgbClr val="000000"/>
                        </a:solidFill>
                        <a:latin typeface="Arial" panose="020B0604020202020204" pitchFamily="34" charset="0"/>
                        <a:ea typeface="宋体" panose="02010600030101010101" pitchFamily="2" charset="-122"/>
                      </a:endParaRPr>
                    </a:p>
                  </a:txBody>
                  <a:tcPr marL="12700" marR="12700" marT="12700" anchor="ctr">
                    <a:lnL w="19050">
                      <a:solidFill>
                        <a:srgbClr val="FFFFFF"/>
                      </a:solidFill>
                      <a:prstDash val="solid"/>
                    </a:lnL>
                    <a:lnR>
                      <a:noFill/>
                    </a:lnR>
                    <a:lnT>
                      <a:noFill/>
                    </a:lnT>
                    <a:lnB>
                      <a:noFill/>
                    </a:lnB>
                    <a:lnTlToBr>
                      <a:noFill/>
                    </a:lnTlToBr>
                    <a:lnBlToTr>
                      <a:noFill/>
                    </a:lnBlToTr>
                    <a:solidFill>
                      <a:srgbClr val="F2F2F2"/>
                    </a:solidFill>
                  </a:tcPr>
                </a:tc>
                <a:extLst>
                  <a:ext uri="{0D108BD9-81ED-4DB2-BD59-A6C34878D82A}">
                    <a16:rowId xmlns:a16="http://schemas.microsoft.com/office/drawing/2014/main" val="10008"/>
                  </a:ext>
                </a:extLst>
              </a:tr>
              <a:tr h="548640">
                <a:tc>
                  <a:txBody>
                    <a:bodyPr/>
                    <a:lstStyle/>
                    <a:p>
                      <a:pPr algn="l">
                        <a:buNone/>
                      </a:pPr>
                      <a:r>
                        <a:rPr lang="en-US" sz="1600">
                          <a:solidFill>
                            <a:srgbClr val="000000"/>
                          </a:solidFill>
                          <a:latin typeface="宋体" panose="02010600030101010101" pitchFamily="2" charset="-122"/>
                        </a:rPr>
                        <a:t>modindx</a:t>
                      </a:r>
                      <a:endParaRPr lang="en-US" altLang="en-US" sz="1600">
                        <a:solidFill>
                          <a:srgbClr val="000000"/>
                        </a:solidFill>
                        <a:latin typeface="宋体" panose="02010600030101010101" pitchFamily="2" charset="-122"/>
                      </a:endParaRPr>
                    </a:p>
                  </a:txBody>
                  <a:tcPr marL="12700" marR="12700" marT="12700" anchor="ctr">
                    <a:lnL>
                      <a:noFill/>
                    </a:lnL>
                    <a:lnR w="19050">
                      <a:solidFill>
                        <a:srgbClr val="FFFFFF"/>
                      </a:solidFill>
                      <a:prstDash val="solid"/>
                    </a:lnR>
                    <a:lnT>
                      <a:noFill/>
                    </a:lnT>
                    <a:lnB>
                      <a:noFill/>
                    </a:lnB>
                    <a:lnTlToBr>
                      <a:noFill/>
                    </a:lnTlToBr>
                    <a:lnBlToTr>
                      <a:noFill/>
                    </a:lnBlToTr>
                    <a:solidFill>
                      <a:srgbClr val="FFFFFF"/>
                    </a:solidFill>
                  </a:tcPr>
                </a:tc>
                <a:tc>
                  <a:txBody>
                    <a:bodyPr/>
                    <a:lstStyle/>
                    <a:p>
                      <a:pPr algn="l">
                        <a:buNone/>
                      </a:pPr>
                      <a:r>
                        <a:rPr lang="zh-CN" sz="1600">
                          <a:solidFill>
                            <a:srgbClr val="000000"/>
                          </a:solidFill>
                          <a:latin typeface="Arial" panose="020B0604020202020204" pitchFamily="34" charset="0"/>
                          <a:ea typeface="宋体" panose="02010600030101010101" pitchFamily="2" charset="-122"/>
                        </a:rPr>
                        <a:t>调制指数（计算基频相邻测量值之间的累积绝对差除以频率范围）</a:t>
                      </a:r>
                      <a:endParaRPr lang="zh-CN" altLang="en-US" sz="1600">
                        <a:solidFill>
                          <a:srgbClr val="000000"/>
                        </a:solidFill>
                        <a:latin typeface="Arial" panose="020B0604020202020204" pitchFamily="34" charset="0"/>
                        <a:ea typeface="宋体" panose="02010600030101010101" pitchFamily="2" charset="-122"/>
                      </a:endParaRPr>
                    </a:p>
                  </a:txBody>
                  <a:tcPr marL="12700" marR="12700" marT="12700" anchor="ctr">
                    <a:lnL w="19050">
                      <a:solidFill>
                        <a:srgbClr val="FFFFFF"/>
                      </a:solidFill>
                      <a:prstDash val="solid"/>
                    </a:lnL>
                    <a:lnR>
                      <a:noFill/>
                    </a:lnR>
                    <a:lnT>
                      <a:noFill/>
                    </a:lnT>
                    <a:lnB>
                      <a:noFill/>
                    </a:lnB>
                    <a:lnTlToBr>
                      <a:noFill/>
                    </a:lnTlToBr>
                    <a:lnBlToTr>
                      <a:noFill/>
                    </a:lnBlToTr>
                    <a:solidFill>
                      <a:srgbClr val="FFFFFF"/>
                    </a:solidFill>
                  </a:tcPr>
                </a:tc>
                <a:extLst>
                  <a:ext uri="{0D108BD9-81ED-4DB2-BD59-A6C34878D82A}">
                    <a16:rowId xmlns:a16="http://schemas.microsoft.com/office/drawing/2014/main" val="10009"/>
                  </a:ext>
                </a:extLst>
              </a:tr>
              <a:tr h="304800">
                <a:tc>
                  <a:txBody>
                    <a:bodyPr/>
                    <a:lstStyle/>
                    <a:p>
                      <a:pPr algn="l">
                        <a:buNone/>
                      </a:pPr>
                      <a:r>
                        <a:rPr lang="en-US" sz="1600">
                          <a:solidFill>
                            <a:srgbClr val="000000"/>
                          </a:solidFill>
                          <a:latin typeface="宋体" panose="02010600030101010101" pitchFamily="2" charset="-122"/>
                        </a:rPr>
                        <a:t>label</a:t>
                      </a:r>
                      <a:endParaRPr lang="en-US" altLang="en-US" sz="1600">
                        <a:solidFill>
                          <a:srgbClr val="000000"/>
                        </a:solidFill>
                        <a:latin typeface="宋体" panose="02010600030101010101" pitchFamily="2" charset="-122"/>
                      </a:endParaRPr>
                    </a:p>
                  </a:txBody>
                  <a:tcPr marL="12700" marR="12700" marT="12700" anchor="ctr">
                    <a:lnL>
                      <a:noFill/>
                    </a:lnL>
                    <a:lnR w="19050">
                      <a:solidFill>
                        <a:srgbClr val="FFFFFF"/>
                      </a:solidFill>
                      <a:prstDash val="solid"/>
                    </a:lnR>
                    <a:lnT>
                      <a:noFill/>
                    </a:lnT>
                    <a:lnB>
                      <a:noFill/>
                    </a:lnB>
                    <a:lnTlToBr>
                      <a:noFill/>
                    </a:lnTlToBr>
                    <a:lnBlToTr>
                      <a:noFill/>
                    </a:lnBlToTr>
                    <a:solidFill>
                      <a:srgbClr val="F2F2F2"/>
                    </a:solidFill>
                  </a:tcPr>
                </a:tc>
                <a:tc>
                  <a:txBody>
                    <a:bodyPr/>
                    <a:lstStyle/>
                    <a:p>
                      <a:pPr algn="l">
                        <a:buNone/>
                      </a:pPr>
                      <a:r>
                        <a:rPr lang="zh-CN" sz="1600">
                          <a:solidFill>
                            <a:srgbClr val="000000"/>
                          </a:solidFill>
                          <a:latin typeface="Arial" panose="020B0604020202020204" pitchFamily="34" charset="0"/>
                          <a:ea typeface="宋体" panose="02010600030101010101" pitchFamily="2" charset="-122"/>
                        </a:rPr>
                        <a:t>男 or 女</a:t>
                      </a:r>
                      <a:endParaRPr lang="zh-CN" altLang="en-US" sz="1600">
                        <a:solidFill>
                          <a:srgbClr val="000000"/>
                        </a:solidFill>
                        <a:latin typeface="Arial" panose="020B0604020202020204" pitchFamily="34" charset="0"/>
                        <a:ea typeface="宋体" panose="02010600030101010101" pitchFamily="2" charset="-122"/>
                      </a:endParaRPr>
                    </a:p>
                  </a:txBody>
                  <a:tcPr marL="12700" marR="12700" marT="12700" anchor="ctr">
                    <a:lnL w="19050">
                      <a:solidFill>
                        <a:srgbClr val="FFFFFF"/>
                      </a:solidFill>
                      <a:prstDash val="solid"/>
                    </a:lnL>
                    <a:lnR>
                      <a:noFill/>
                    </a:lnR>
                    <a:lnT>
                      <a:noFill/>
                    </a:lnT>
                    <a:lnB>
                      <a:noFill/>
                    </a:lnB>
                    <a:lnTlToBr>
                      <a:noFill/>
                    </a:lnTlToBr>
                    <a:lnBlToTr>
                      <a:noFill/>
                    </a:lnBlToTr>
                    <a:solidFill>
                      <a:srgbClr val="F2F2F2"/>
                    </a:solidFill>
                  </a:tcPr>
                </a:tc>
                <a:extLst>
                  <a:ext uri="{0D108BD9-81ED-4DB2-BD59-A6C34878D82A}">
                    <a16:rowId xmlns:a16="http://schemas.microsoft.com/office/drawing/2014/main" val="10010"/>
                  </a:ext>
                </a:extLst>
              </a:tr>
            </a:tbl>
          </a:graphicData>
        </a:graphic>
      </p:graphicFrame>
      <p:graphicFrame>
        <p:nvGraphicFramePr>
          <p:cNvPr id="9" name="表格 8"/>
          <p:cNvGraphicFramePr/>
          <p:nvPr>
            <p:custDataLst>
              <p:tags r:id="rId3"/>
            </p:custDataLst>
          </p:nvPr>
        </p:nvGraphicFramePr>
        <p:xfrm>
          <a:off x="77470" y="1896745"/>
          <a:ext cx="5830570" cy="3095625"/>
        </p:xfrm>
        <a:graphic>
          <a:graphicData uri="http://schemas.openxmlformats.org/drawingml/2006/table">
            <a:tbl>
              <a:tblPr firstRow="1" bandRow="1">
                <a:tableStyleId>{5C22544A-7EE6-4342-B048-85BDC9FD1C3A}</a:tableStyleId>
              </a:tblPr>
              <a:tblGrid>
                <a:gridCol w="1626870">
                  <a:extLst>
                    <a:ext uri="{9D8B030D-6E8A-4147-A177-3AD203B41FA5}">
                      <a16:colId xmlns:a16="http://schemas.microsoft.com/office/drawing/2014/main" val="20000"/>
                    </a:ext>
                  </a:extLst>
                </a:gridCol>
                <a:gridCol w="4203700">
                  <a:extLst>
                    <a:ext uri="{9D8B030D-6E8A-4147-A177-3AD203B41FA5}">
                      <a16:colId xmlns:a16="http://schemas.microsoft.com/office/drawing/2014/main" val="20001"/>
                    </a:ext>
                  </a:extLst>
                </a:gridCol>
              </a:tblGrid>
              <a:tr h="271780">
                <a:tc>
                  <a:txBody>
                    <a:bodyPr/>
                    <a:lstStyle/>
                    <a:p>
                      <a:pPr algn="l">
                        <a:buNone/>
                      </a:pPr>
                      <a:r>
                        <a:rPr lang="zh-CN" sz="1400" b="1">
                          <a:solidFill>
                            <a:srgbClr val="FFFFFF"/>
                          </a:solidFill>
                          <a:latin typeface="宋体" panose="02010600030101010101" pitchFamily="2" charset="-122"/>
                          <a:ea typeface="宋体" panose="02010600030101010101" pitchFamily="2" charset="-122"/>
                        </a:rPr>
                        <a:t>字段</a:t>
                      </a:r>
                      <a:r>
                        <a:rPr lang="en-US" altLang="zh-CN" sz="1400" b="1">
                          <a:solidFill>
                            <a:srgbClr val="FFFFFF"/>
                          </a:solidFill>
                          <a:latin typeface="宋体" panose="02010600030101010101" pitchFamily="2" charset="-122"/>
                          <a:ea typeface="宋体" panose="02010600030101010101" pitchFamily="2" charset="-122"/>
                        </a:rPr>
                        <a:t>+</a:t>
                      </a:r>
                    </a:p>
                  </a:txBody>
                  <a:tcPr marL="12700" marR="12700" marT="12700">
                    <a:lnL>
                      <a:noFill/>
                    </a:lnL>
                    <a:lnR w="19050">
                      <a:solidFill>
                        <a:srgbClr val="FFFFFF"/>
                      </a:solidFill>
                      <a:prstDash val="solid"/>
                    </a:lnR>
                    <a:lnT>
                      <a:noFill/>
                    </a:lnT>
                    <a:lnB>
                      <a:noFill/>
                    </a:lnB>
                    <a:lnTlToBr>
                      <a:noFill/>
                    </a:lnTlToBr>
                    <a:lnBlToTr>
                      <a:noFill/>
                    </a:lnBlToTr>
                    <a:solidFill>
                      <a:srgbClr val="404040"/>
                    </a:solidFill>
                  </a:tcPr>
                </a:tc>
                <a:tc>
                  <a:txBody>
                    <a:bodyPr/>
                    <a:lstStyle/>
                    <a:p>
                      <a:pPr algn="l">
                        <a:buNone/>
                      </a:pPr>
                      <a:r>
                        <a:rPr lang="zh-CN" sz="1400" b="1">
                          <a:solidFill>
                            <a:srgbClr val="FFFFFF"/>
                          </a:solidFill>
                          <a:latin typeface="宋体" panose="02010600030101010101" pitchFamily="2" charset="-122"/>
                          <a:ea typeface="宋体" panose="02010600030101010101" pitchFamily="2" charset="-122"/>
                        </a:rPr>
                        <a:t>定义</a:t>
                      </a:r>
                      <a:endParaRPr lang="zh-CN" altLang="en-US" sz="1400" b="1">
                        <a:solidFill>
                          <a:srgbClr val="FFFFFF"/>
                        </a:solidFill>
                        <a:latin typeface="宋体" panose="02010600030101010101" pitchFamily="2" charset="-122"/>
                        <a:ea typeface="宋体" panose="02010600030101010101" pitchFamily="2" charset="-122"/>
                      </a:endParaRPr>
                    </a:p>
                  </a:txBody>
                  <a:tcPr marL="12700" marR="12700" marT="12700">
                    <a:lnL w="19050">
                      <a:solidFill>
                        <a:srgbClr val="FFFFFF"/>
                      </a:solidFill>
                      <a:prstDash val="solid"/>
                    </a:lnL>
                    <a:lnR>
                      <a:noFill/>
                    </a:lnR>
                    <a:lnT>
                      <a:noFill/>
                    </a:lnT>
                    <a:lnB>
                      <a:noFill/>
                    </a:lnB>
                    <a:lnTlToBr>
                      <a:noFill/>
                    </a:lnTlToBr>
                    <a:lnBlToTr>
                      <a:noFill/>
                    </a:lnBlToTr>
                    <a:solidFill>
                      <a:srgbClr val="E34D4D"/>
                    </a:solidFill>
                  </a:tcPr>
                </a:tc>
                <a:extLst>
                  <a:ext uri="{0D108BD9-81ED-4DB2-BD59-A6C34878D82A}">
                    <a16:rowId xmlns:a16="http://schemas.microsoft.com/office/drawing/2014/main" val="10000"/>
                  </a:ext>
                </a:extLst>
              </a:tr>
              <a:tr h="241300">
                <a:tc>
                  <a:txBody>
                    <a:bodyPr/>
                    <a:lstStyle/>
                    <a:p>
                      <a:pPr algn="l">
                        <a:buNone/>
                      </a:pPr>
                      <a:r>
                        <a:rPr lang="en-US" altLang="en-US" sz="1600">
                          <a:solidFill>
                            <a:srgbClr val="000000"/>
                          </a:solidFill>
                          <a:latin typeface="宋体" panose="02010600030101010101" pitchFamily="2" charset="-122"/>
                        </a:rPr>
                        <a:t>meanfreq</a:t>
                      </a:r>
                    </a:p>
                  </a:txBody>
                  <a:tcPr marL="12700" marR="12700" marT="12700" anchor="ctr">
                    <a:lnL>
                      <a:noFill/>
                    </a:lnL>
                    <a:lnR w="19050">
                      <a:solidFill>
                        <a:srgbClr val="FFFFFF"/>
                      </a:solidFill>
                      <a:prstDash val="solid"/>
                    </a:lnR>
                    <a:lnT>
                      <a:noFill/>
                    </a:lnT>
                    <a:lnB>
                      <a:noFill/>
                    </a:lnB>
                    <a:lnTlToBr>
                      <a:noFill/>
                    </a:lnTlToBr>
                    <a:lnBlToTr>
                      <a:noFill/>
                    </a:lnBlToTr>
                    <a:solidFill>
                      <a:srgbClr val="FFFFFF"/>
                    </a:solidFill>
                  </a:tcPr>
                </a:tc>
                <a:tc>
                  <a:txBody>
                    <a:bodyPr/>
                    <a:lstStyle/>
                    <a:p>
                      <a:pPr algn="l">
                        <a:buNone/>
                      </a:pPr>
                      <a:r>
                        <a:rPr lang="zh-CN" sz="1600">
                          <a:solidFill>
                            <a:srgbClr val="000000"/>
                          </a:solidFill>
                          <a:latin typeface="Arial" panose="020B0604020202020204" pitchFamily="34" charset="0"/>
                          <a:ea typeface="宋体" panose="02010600030101010101" pitchFamily="2" charset="-122"/>
                        </a:rPr>
                        <a:t>平均频率（单位kHz）</a:t>
                      </a:r>
                      <a:endParaRPr lang="zh-CN" altLang="en-US" sz="1600">
                        <a:solidFill>
                          <a:srgbClr val="000000"/>
                        </a:solidFill>
                        <a:latin typeface="Arial" panose="020B0604020202020204" pitchFamily="34" charset="0"/>
                        <a:ea typeface="宋体" panose="02010600030101010101" pitchFamily="2" charset="-122"/>
                      </a:endParaRPr>
                    </a:p>
                  </a:txBody>
                  <a:tcPr marL="12700" marR="12700" marT="12700" anchor="ctr">
                    <a:lnL w="19050">
                      <a:solidFill>
                        <a:srgbClr val="FFFFFF"/>
                      </a:solidFill>
                      <a:prstDash val="solid"/>
                    </a:lnL>
                    <a:lnR>
                      <a:noFill/>
                    </a:lnR>
                    <a:lnT>
                      <a:noFill/>
                    </a:lnT>
                    <a:lnB>
                      <a:noFill/>
                    </a:lnB>
                    <a:lnTlToBr>
                      <a:noFill/>
                    </a:lnTlToBr>
                    <a:lnBlToTr>
                      <a:noFill/>
                    </a:lnBlToTr>
                    <a:solidFill>
                      <a:srgbClr val="FFFFFF"/>
                    </a:solidFill>
                  </a:tcPr>
                </a:tc>
                <a:extLst>
                  <a:ext uri="{0D108BD9-81ED-4DB2-BD59-A6C34878D82A}">
                    <a16:rowId xmlns:a16="http://schemas.microsoft.com/office/drawing/2014/main" val="10001"/>
                  </a:ext>
                </a:extLst>
              </a:tr>
              <a:tr h="241300">
                <a:tc>
                  <a:txBody>
                    <a:bodyPr/>
                    <a:lstStyle/>
                    <a:p>
                      <a:pPr algn="l">
                        <a:buNone/>
                      </a:pPr>
                      <a:r>
                        <a:rPr lang="en-US" sz="1600">
                          <a:solidFill>
                            <a:srgbClr val="000000"/>
                          </a:solidFill>
                          <a:latin typeface="宋体" panose="02010600030101010101" pitchFamily="2" charset="-122"/>
                        </a:rPr>
                        <a:t>sd</a:t>
                      </a:r>
                      <a:endParaRPr lang="en-US" altLang="en-US" sz="1600">
                        <a:solidFill>
                          <a:srgbClr val="000000"/>
                        </a:solidFill>
                        <a:latin typeface="宋体" panose="02010600030101010101" pitchFamily="2" charset="-122"/>
                      </a:endParaRPr>
                    </a:p>
                  </a:txBody>
                  <a:tcPr marL="12700" marR="12700" marT="12700" anchor="ctr">
                    <a:lnL>
                      <a:noFill/>
                    </a:lnL>
                    <a:lnR w="19050">
                      <a:solidFill>
                        <a:srgbClr val="FFFFFF"/>
                      </a:solidFill>
                      <a:prstDash val="solid"/>
                    </a:lnR>
                    <a:lnT>
                      <a:noFill/>
                    </a:lnT>
                    <a:lnB>
                      <a:noFill/>
                    </a:lnB>
                    <a:lnTlToBr>
                      <a:noFill/>
                    </a:lnTlToBr>
                    <a:lnBlToTr>
                      <a:noFill/>
                    </a:lnBlToTr>
                    <a:solidFill>
                      <a:srgbClr val="F2F2F2"/>
                    </a:solidFill>
                  </a:tcPr>
                </a:tc>
                <a:tc>
                  <a:txBody>
                    <a:bodyPr/>
                    <a:lstStyle/>
                    <a:p>
                      <a:pPr algn="l">
                        <a:buNone/>
                      </a:pPr>
                      <a:r>
                        <a:rPr lang="zh-CN" sz="1600">
                          <a:solidFill>
                            <a:srgbClr val="000000"/>
                          </a:solidFill>
                          <a:latin typeface="Arial" panose="020B0604020202020204" pitchFamily="34" charset="0"/>
                          <a:ea typeface="宋体" panose="02010600030101010101" pitchFamily="2" charset="-122"/>
                        </a:rPr>
                        <a:t>频率标准差</a:t>
                      </a:r>
                      <a:endParaRPr lang="zh-CN" altLang="en-US" sz="1600">
                        <a:solidFill>
                          <a:srgbClr val="000000"/>
                        </a:solidFill>
                        <a:latin typeface="Arial" panose="020B0604020202020204" pitchFamily="34" charset="0"/>
                        <a:ea typeface="宋体" panose="02010600030101010101" pitchFamily="2" charset="-122"/>
                      </a:endParaRPr>
                    </a:p>
                  </a:txBody>
                  <a:tcPr marL="12700" marR="12700" marT="12700" anchor="ctr">
                    <a:lnL w="19050">
                      <a:solidFill>
                        <a:srgbClr val="FFFFFF"/>
                      </a:solidFill>
                      <a:prstDash val="solid"/>
                    </a:lnL>
                    <a:lnR>
                      <a:noFill/>
                    </a:lnR>
                    <a:lnT>
                      <a:noFill/>
                    </a:lnT>
                    <a:lnB>
                      <a:noFill/>
                    </a:lnB>
                    <a:lnTlToBr>
                      <a:noFill/>
                    </a:lnTlToBr>
                    <a:lnBlToTr>
                      <a:noFill/>
                    </a:lnBlToTr>
                    <a:solidFill>
                      <a:srgbClr val="F2F2F2"/>
                    </a:solidFill>
                  </a:tcPr>
                </a:tc>
                <a:extLst>
                  <a:ext uri="{0D108BD9-81ED-4DB2-BD59-A6C34878D82A}">
                    <a16:rowId xmlns:a16="http://schemas.microsoft.com/office/drawing/2014/main" val="10002"/>
                  </a:ext>
                </a:extLst>
              </a:tr>
              <a:tr h="241300">
                <a:tc>
                  <a:txBody>
                    <a:bodyPr/>
                    <a:lstStyle/>
                    <a:p>
                      <a:pPr algn="l">
                        <a:buNone/>
                      </a:pPr>
                      <a:r>
                        <a:rPr lang="en-US" sz="1600">
                          <a:solidFill>
                            <a:srgbClr val="000000"/>
                          </a:solidFill>
                          <a:latin typeface="宋体" panose="02010600030101010101" pitchFamily="2" charset="-122"/>
                        </a:rPr>
                        <a:t>median</a:t>
                      </a:r>
                      <a:endParaRPr lang="en-US" altLang="en-US" sz="1600">
                        <a:solidFill>
                          <a:srgbClr val="000000"/>
                        </a:solidFill>
                        <a:latin typeface="宋体" panose="02010600030101010101" pitchFamily="2" charset="-122"/>
                      </a:endParaRPr>
                    </a:p>
                  </a:txBody>
                  <a:tcPr marL="12700" marR="12700" marT="12700" anchor="ctr">
                    <a:lnL>
                      <a:noFill/>
                    </a:lnL>
                    <a:lnR w="19050">
                      <a:solidFill>
                        <a:srgbClr val="FFFFFF"/>
                      </a:solidFill>
                      <a:prstDash val="solid"/>
                    </a:lnR>
                    <a:lnT>
                      <a:noFill/>
                    </a:lnT>
                    <a:lnB>
                      <a:noFill/>
                    </a:lnB>
                    <a:lnTlToBr>
                      <a:noFill/>
                    </a:lnTlToBr>
                    <a:lnBlToTr>
                      <a:noFill/>
                    </a:lnBlToTr>
                    <a:solidFill>
                      <a:srgbClr val="FFFFFF"/>
                    </a:solidFill>
                  </a:tcPr>
                </a:tc>
                <a:tc>
                  <a:txBody>
                    <a:bodyPr/>
                    <a:lstStyle/>
                    <a:p>
                      <a:pPr algn="l">
                        <a:buNone/>
                      </a:pPr>
                      <a:r>
                        <a:rPr lang="zh-CN" sz="1600">
                          <a:solidFill>
                            <a:srgbClr val="000000"/>
                          </a:solidFill>
                          <a:latin typeface="Arial" panose="020B0604020202020204" pitchFamily="34" charset="0"/>
                          <a:ea typeface="宋体" panose="02010600030101010101" pitchFamily="2" charset="-122"/>
                        </a:rPr>
                        <a:t>中位频率（单位kHz)</a:t>
                      </a:r>
                      <a:endParaRPr lang="zh-CN" altLang="en-US" sz="1600">
                        <a:solidFill>
                          <a:srgbClr val="000000"/>
                        </a:solidFill>
                        <a:latin typeface="Arial" panose="020B0604020202020204" pitchFamily="34" charset="0"/>
                        <a:ea typeface="宋体" panose="02010600030101010101" pitchFamily="2" charset="-122"/>
                      </a:endParaRPr>
                    </a:p>
                  </a:txBody>
                  <a:tcPr marL="12700" marR="12700" marT="12700" anchor="ctr">
                    <a:lnL w="19050">
                      <a:solidFill>
                        <a:srgbClr val="FFFFFF"/>
                      </a:solidFill>
                      <a:prstDash val="solid"/>
                    </a:lnL>
                    <a:lnR>
                      <a:noFill/>
                    </a:lnR>
                    <a:lnT>
                      <a:noFill/>
                    </a:lnT>
                    <a:lnB>
                      <a:noFill/>
                    </a:lnB>
                    <a:lnTlToBr>
                      <a:noFill/>
                    </a:lnTlToBr>
                    <a:lnBlToTr>
                      <a:noFill/>
                    </a:lnBlToTr>
                    <a:solidFill>
                      <a:srgbClr val="FFFFFF"/>
                    </a:solidFill>
                  </a:tcPr>
                </a:tc>
                <a:extLst>
                  <a:ext uri="{0D108BD9-81ED-4DB2-BD59-A6C34878D82A}">
                    <a16:rowId xmlns:a16="http://schemas.microsoft.com/office/drawing/2014/main" val="10003"/>
                  </a:ext>
                </a:extLst>
              </a:tr>
              <a:tr h="241300">
                <a:tc>
                  <a:txBody>
                    <a:bodyPr/>
                    <a:lstStyle/>
                    <a:p>
                      <a:pPr algn="l">
                        <a:buNone/>
                      </a:pPr>
                      <a:r>
                        <a:rPr lang="en-US" sz="1600">
                          <a:solidFill>
                            <a:srgbClr val="000000"/>
                          </a:solidFill>
                          <a:latin typeface="宋体" panose="02010600030101010101" pitchFamily="2" charset="-122"/>
                        </a:rPr>
                        <a:t>Q25</a:t>
                      </a:r>
                      <a:endParaRPr lang="en-US" altLang="en-US" sz="1600">
                        <a:solidFill>
                          <a:srgbClr val="000000"/>
                        </a:solidFill>
                        <a:latin typeface="宋体" panose="02010600030101010101" pitchFamily="2" charset="-122"/>
                      </a:endParaRPr>
                    </a:p>
                  </a:txBody>
                  <a:tcPr marL="12700" marR="12700" marT="12700" anchor="ctr">
                    <a:lnL>
                      <a:noFill/>
                    </a:lnL>
                    <a:lnR w="19050">
                      <a:solidFill>
                        <a:srgbClr val="FFFFFF"/>
                      </a:solidFill>
                      <a:prstDash val="solid"/>
                    </a:lnR>
                    <a:lnT>
                      <a:noFill/>
                    </a:lnT>
                    <a:lnB>
                      <a:noFill/>
                    </a:lnB>
                    <a:lnTlToBr>
                      <a:noFill/>
                    </a:lnTlToBr>
                    <a:lnBlToTr>
                      <a:noFill/>
                    </a:lnBlToTr>
                    <a:solidFill>
                      <a:srgbClr val="F2F2F2"/>
                    </a:solidFill>
                  </a:tcPr>
                </a:tc>
                <a:tc>
                  <a:txBody>
                    <a:bodyPr/>
                    <a:lstStyle/>
                    <a:p>
                      <a:pPr algn="l">
                        <a:buNone/>
                      </a:pPr>
                      <a:r>
                        <a:rPr lang="zh-CN" sz="1600">
                          <a:solidFill>
                            <a:srgbClr val="000000"/>
                          </a:solidFill>
                          <a:latin typeface="Arial" panose="020B0604020202020204" pitchFamily="34" charset="0"/>
                          <a:ea typeface="宋体" panose="02010600030101010101" pitchFamily="2" charset="-122"/>
                        </a:rPr>
                        <a:t>频率第一个四分位数（单位kHz)</a:t>
                      </a:r>
                      <a:endParaRPr lang="zh-CN" altLang="en-US" sz="1600">
                        <a:solidFill>
                          <a:srgbClr val="000000"/>
                        </a:solidFill>
                        <a:latin typeface="Arial" panose="020B0604020202020204" pitchFamily="34" charset="0"/>
                        <a:ea typeface="宋体" panose="02010600030101010101" pitchFamily="2" charset="-122"/>
                      </a:endParaRPr>
                    </a:p>
                  </a:txBody>
                  <a:tcPr marL="12700" marR="12700" marT="12700" anchor="ctr">
                    <a:lnL w="19050">
                      <a:solidFill>
                        <a:srgbClr val="FFFFFF"/>
                      </a:solidFill>
                      <a:prstDash val="solid"/>
                    </a:lnL>
                    <a:lnR>
                      <a:noFill/>
                    </a:lnR>
                    <a:lnT>
                      <a:noFill/>
                    </a:lnT>
                    <a:lnB>
                      <a:noFill/>
                    </a:lnB>
                    <a:lnTlToBr>
                      <a:noFill/>
                    </a:lnTlToBr>
                    <a:lnBlToTr>
                      <a:noFill/>
                    </a:lnBlToTr>
                    <a:solidFill>
                      <a:srgbClr val="F2F2F2"/>
                    </a:solidFill>
                  </a:tcPr>
                </a:tc>
                <a:extLst>
                  <a:ext uri="{0D108BD9-81ED-4DB2-BD59-A6C34878D82A}">
                    <a16:rowId xmlns:a16="http://schemas.microsoft.com/office/drawing/2014/main" val="10004"/>
                  </a:ext>
                </a:extLst>
              </a:tr>
              <a:tr h="241300">
                <a:tc>
                  <a:txBody>
                    <a:bodyPr/>
                    <a:lstStyle/>
                    <a:p>
                      <a:pPr algn="l">
                        <a:buNone/>
                      </a:pPr>
                      <a:r>
                        <a:rPr lang="en-US" sz="1600">
                          <a:solidFill>
                            <a:srgbClr val="000000"/>
                          </a:solidFill>
                          <a:latin typeface="宋体" panose="02010600030101010101" pitchFamily="2" charset="-122"/>
                        </a:rPr>
                        <a:t>Q75</a:t>
                      </a:r>
                      <a:endParaRPr lang="en-US" altLang="en-US" sz="1600">
                        <a:solidFill>
                          <a:srgbClr val="000000"/>
                        </a:solidFill>
                        <a:latin typeface="宋体" panose="02010600030101010101" pitchFamily="2" charset="-122"/>
                      </a:endParaRPr>
                    </a:p>
                  </a:txBody>
                  <a:tcPr marL="12700" marR="12700" marT="12700" anchor="ctr">
                    <a:lnL>
                      <a:noFill/>
                    </a:lnL>
                    <a:lnR w="19050">
                      <a:solidFill>
                        <a:srgbClr val="FFFFFF"/>
                      </a:solidFill>
                      <a:prstDash val="solid"/>
                    </a:lnR>
                    <a:lnT>
                      <a:noFill/>
                    </a:lnT>
                    <a:lnB>
                      <a:noFill/>
                    </a:lnB>
                    <a:lnTlToBr>
                      <a:noFill/>
                    </a:lnTlToBr>
                    <a:lnBlToTr>
                      <a:noFill/>
                    </a:lnBlToTr>
                    <a:solidFill>
                      <a:srgbClr val="FFFFFF"/>
                    </a:solidFill>
                  </a:tcPr>
                </a:tc>
                <a:tc>
                  <a:txBody>
                    <a:bodyPr/>
                    <a:lstStyle/>
                    <a:p>
                      <a:pPr algn="l">
                        <a:buNone/>
                      </a:pPr>
                      <a:r>
                        <a:rPr lang="zh-CN" sz="1600">
                          <a:solidFill>
                            <a:srgbClr val="000000"/>
                          </a:solidFill>
                          <a:latin typeface="Arial" panose="020B0604020202020204" pitchFamily="34" charset="0"/>
                          <a:ea typeface="宋体" panose="02010600030101010101" pitchFamily="2" charset="-122"/>
                        </a:rPr>
                        <a:t>频率第三个四分位数（单位kHz)</a:t>
                      </a:r>
                      <a:endParaRPr lang="zh-CN" altLang="en-US" sz="1600">
                        <a:solidFill>
                          <a:srgbClr val="000000"/>
                        </a:solidFill>
                        <a:latin typeface="Arial" panose="020B0604020202020204" pitchFamily="34" charset="0"/>
                        <a:ea typeface="宋体" panose="02010600030101010101" pitchFamily="2" charset="-122"/>
                      </a:endParaRPr>
                    </a:p>
                  </a:txBody>
                  <a:tcPr marL="12700" marR="12700" marT="12700" anchor="ctr">
                    <a:lnL w="19050">
                      <a:solidFill>
                        <a:srgbClr val="FFFFFF"/>
                      </a:solidFill>
                      <a:prstDash val="solid"/>
                    </a:lnL>
                    <a:lnR>
                      <a:noFill/>
                    </a:lnR>
                    <a:lnT>
                      <a:noFill/>
                    </a:lnT>
                    <a:lnB>
                      <a:noFill/>
                    </a:lnB>
                    <a:lnTlToBr>
                      <a:noFill/>
                    </a:lnTlToBr>
                    <a:lnBlToTr>
                      <a:noFill/>
                    </a:lnBlToTr>
                    <a:solidFill>
                      <a:srgbClr val="FFFFFF"/>
                    </a:solidFill>
                  </a:tcPr>
                </a:tc>
                <a:extLst>
                  <a:ext uri="{0D108BD9-81ED-4DB2-BD59-A6C34878D82A}">
                    <a16:rowId xmlns:a16="http://schemas.microsoft.com/office/drawing/2014/main" val="10005"/>
                  </a:ext>
                </a:extLst>
              </a:tr>
              <a:tr h="241300">
                <a:tc>
                  <a:txBody>
                    <a:bodyPr/>
                    <a:lstStyle/>
                    <a:p>
                      <a:pPr algn="l">
                        <a:buNone/>
                      </a:pPr>
                      <a:r>
                        <a:rPr lang="en-US" sz="1600">
                          <a:solidFill>
                            <a:srgbClr val="000000"/>
                          </a:solidFill>
                          <a:latin typeface="宋体" panose="02010600030101010101" pitchFamily="2" charset="-122"/>
                        </a:rPr>
                        <a:t>IQR</a:t>
                      </a:r>
                      <a:endParaRPr lang="en-US" altLang="en-US" sz="1600">
                        <a:solidFill>
                          <a:srgbClr val="000000"/>
                        </a:solidFill>
                        <a:latin typeface="宋体" panose="02010600030101010101" pitchFamily="2" charset="-122"/>
                      </a:endParaRPr>
                    </a:p>
                  </a:txBody>
                  <a:tcPr marL="12700" marR="12700" marT="12700" anchor="ctr">
                    <a:lnL>
                      <a:noFill/>
                    </a:lnL>
                    <a:lnR w="19050">
                      <a:solidFill>
                        <a:srgbClr val="FFFFFF"/>
                      </a:solidFill>
                      <a:prstDash val="solid"/>
                    </a:lnR>
                    <a:lnT>
                      <a:noFill/>
                    </a:lnT>
                    <a:lnB>
                      <a:noFill/>
                    </a:lnB>
                    <a:lnTlToBr>
                      <a:noFill/>
                    </a:lnTlToBr>
                    <a:lnBlToTr>
                      <a:noFill/>
                    </a:lnBlToTr>
                    <a:solidFill>
                      <a:srgbClr val="F2F2F2"/>
                    </a:solidFill>
                  </a:tcPr>
                </a:tc>
                <a:tc>
                  <a:txBody>
                    <a:bodyPr/>
                    <a:lstStyle/>
                    <a:p>
                      <a:pPr algn="l">
                        <a:buNone/>
                      </a:pPr>
                      <a:r>
                        <a:rPr lang="zh-CN" sz="1600">
                          <a:solidFill>
                            <a:srgbClr val="000000"/>
                          </a:solidFill>
                          <a:latin typeface="Arial" panose="020B0604020202020204" pitchFamily="34" charset="0"/>
                          <a:ea typeface="宋体" panose="02010600030101010101" pitchFamily="2" charset="-122"/>
                        </a:rPr>
                        <a:t>四分位数间距</a:t>
                      </a:r>
                      <a:endParaRPr lang="zh-CN" altLang="en-US" sz="1600">
                        <a:solidFill>
                          <a:srgbClr val="000000"/>
                        </a:solidFill>
                        <a:latin typeface="Arial" panose="020B0604020202020204" pitchFamily="34" charset="0"/>
                        <a:ea typeface="宋体" panose="02010600030101010101" pitchFamily="2" charset="-122"/>
                      </a:endParaRPr>
                    </a:p>
                  </a:txBody>
                  <a:tcPr marL="12700" marR="12700" marT="12700" anchor="ctr">
                    <a:lnL w="19050">
                      <a:solidFill>
                        <a:srgbClr val="FFFFFF"/>
                      </a:solidFill>
                      <a:prstDash val="solid"/>
                    </a:lnL>
                    <a:lnR>
                      <a:noFill/>
                    </a:lnR>
                    <a:lnT>
                      <a:noFill/>
                    </a:lnT>
                    <a:lnB>
                      <a:noFill/>
                    </a:lnB>
                    <a:lnTlToBr>
                      <a:noFill/>
                    </a:lnTlToBr>
                    <a:lnBlToTr>
                      <a:noFill/>
                    </a:lnBlToTr>
                    <a:solidFill>
                      <a:srgbClr val="F2F2F2"/>
                    </a:solidFill>
                  </a:tcPr>
                </a:tc>
                <a:extLst>
                  <a:ext uri="{0D108BD9-81ED-4DB2-BD59-A6C34878D82A}">
                    <a16:rowId xmlns:a16="http://schemas.microsoft.com/office/drawing/2014/main" val="10006"/>
                  </a:ext>
                </a:extLst>
              </a:tr>
              <a:tr h="241300">
                <a:tc>
                  <a:txBody>
                    <a:bodyPr/>
                    <a:lstStyle/>
                    <a:p>
                      <a:pPr algn="l">
                        <a:buNone/>
                      </a:pPr>
                      <a:r>
                        <a:rPr lang="en-US" sz="1600">
                          <a:solidFill>
                            <a:srgbClr val="000000"/>
                          </a:solidFill>
                          <a:latin typeface="宋体" panose="02010600030101010101" pitchFamily="2" charset="-122"/>
                        </a:rPr>
                        <a:t>skew</a:t>
                      </a:r>
                      <a:endParaRPr lang="en-US" altLang="en-US" sz="1600">
                        <a:solidFill>
                          <a:srgbClr val="000000"/>
                        </a:solidFill>
                        <a:latin typeface="宋体" panose="02010600030101010101" pitchFamily="2" charset="-122"/>
                      </a:endParaRPr>
                    </a:p>
                  </a:txBody>
                  <a:tcPr marL="12700" marR="12700" marT="12700" anchor="ctr">
                    <a:lnL>
                      <a:noFill/>
                    </a:lnL>
                    <a:lnR w="19050">
                      <a:solidFill>
                        <a:srgbClr val="FFFFFF"/>
                      </a:solidFill>
                      <a:prstDash val="solid"/>
                    </a:lnR>
                    <a:lnT>
                      <a:noFill/>
                    </a:lnT>
                    <a:lnB>
                      <a:noFill/>
                    </a:lnB>
                    <a:lnTlToBr>
                      <a:noFill/>
                    </a:lnTlToBr>
                    <a:lnBlToTr>
                      <a:noFill/>
                    </a:lnBlToTr>
                    <a:solidFill>
                      <a:srgbClr val="FFFFFF"/>
                    </a:solidFill>
                  </a:tcPr>
                </a:tc>
                <a:tc>
                  <a:txBody>
                    <a:bodyPr/>
                    <a:lstStyle/>
                    <a:p>
                      <a:pPr algn="l">
                        <a:buNone/>
                      </a:pPr>
                      <a:r>
                        <a:rPr lang="zh-CN" sz="1600">
                          <a:solidFill>
                            <a:srgbClr val="000000"/>
                          </a:solidFill>
                          <a:latin typeface="Arial" panose="020B0604020202020204" pitchFamily="34" charset="0"/>
                          <a:ea typeface="宋体" panose="02010600030101010101" pitchFamily="2" charset="-122"/>
                        </a:rPr>
                        <a:t>歪斜</a:t>
                      </a:r>
                      <a:endParaRPr lang="zh-CN" altLang="en-US" sz="1600">
                        <a:solidFill>
                          <a:srgbClr val="000000"/>
                        </a:solidFill>
                        <a:latin typeface="Arial" panose="020B0604020202020204" pitchFamily="34" charset="0"/>
                        <a:ea typeface="宋体" panose="02010600030101010101" pitchFamily="2" charset="-122"/>
                      </a:endParaRPr>
                    </a:p>
                  </a:txBody>
                  <a:tcPr marL="12700" marR="12700" marT="12700" anchor="ctr">
                    <a:lnL w="19050">
                      <a:solidFill>
                        <a:srgbClr val="FFFFFF"/>
                      </a:solidFill>
                      <a:prstDash val="solid"/>
                    </a:lnL>
                    <a:lnR>
                      <a:noFill/>
                    </a:lnR>
                    <a:lnT>
                      <a:noFill/>
                    </a:lnT>
                    <a:lnB>
                      <a:noFill/>
                    </a:lnB>
                    <a:lnTlToBr>
                      <a:noFill/>
                    </a:lnTlToBr>
                    <a:lnBlToTr>
                      <a:noFill/>
                    </a:lnBlToTr>
                    <a:solidFill>
                      <a:srgbClr val="FFFFFF"/>
                    </a:solidFill>
                  </a:tcPr>
                </a:tc>
                <a:extLst>
                  <a:ext uri="{0D108BD9-81ED-4DB2-BD59-A6C34878D82A}">
                    <a16:rowId xmlns:a16="http://schemas.microsoft.com/office/drawing/2014/main" val="10007"/>
                  </a:ext>
                </a:extLst>
              </a:tr>
              <a:tr h="410845">
                <a:tc>
                  <a:txBody>
                    <a:bodyPr/>
                    <a:lstStyle/>
                    <a:p>
                      <a:pPr algn="l">
                        <a:buNone/>
                      </a:pPr>
                      <a:r>
                        <a:rPr lang="en-US" sz="1600">
                          <a:solidFill>
                            <a:srgbClr val="000000"/>
                          </a:solidFill>
                          <a:latin typeface="宋体" panose="02010600030101010101" pitchFamily="2" charset="-122"/>
                        </a:rPr>
                        <a:t>kurt</a:t>
                      </a:r>
                      <a:endParaRPr lang="en-US" altLang="en-US" sz="1600">
                        <a:solidFill>
                          <a:srgbClr val="000000"/>
                        </a:solidFill>
                        <a:latin typeface="宋体" panose="02010600030101010101" pitchFamily="2" charset="-122"/>
                      </a:endParaRPr>
                    </a:p>
                  </a:txBody>
                  <a:tcPr marL="12700" marR="12700" marT="12700" anchor="ctr">
                    <a:lnL>
                      <a:noFill/>
                    </a:lnL>
                    <a:lnR w="19050">
                      <a:solidFill>
                        <a:srgbClr val="FFFFFF"/>
                      </a:solidFill>
                      <a:prstDash val="solid"/>
                    </a:lnR>
                    <a:lnT>
                      <a:noFill/>
                    </a:lnT>
                    <a:lnB>
                      <a:noFill/>
                    </a:lnB>
                    <a:lnTlToBr>
                      <a:noFill/>
                    </a:lnTlToBr>
                    <a:lnBlToTr>
                      <a:noFill/>
                    </a:lnBlToTr>
                    <a:solidFill>
                      <a:srgbClr val="F2F2F2"/>
                    </a:solidFill>
                  </a:tcPr>
                </a:tc>
                <a:tc>
                  <a:txBody>
                    <a:bodyPr/>
                    <a:lstStyle/>
                    <a:p>
                      <a:pPr algn="l">
                        <a:buNone/>
                      </a:pPr>
                      <a:r>
                        <a:rPr lang="zh-CN" sz="1600">
                          <a:solidFill>
                            <a:srgbClr val="000000"/>
                          </a:solidFill>
                          <a:latin typeface="Arial" panose="020B0604020202020204" pitchFamily="34" charset="0"/>
                          <a:ea typeface="宋体" panose="02010600030101010101" pitchFamily="2" charset="-122"/>
                        </a:rPr>
                        <a:t>峰度</a:t>
                      </a:r>
                      <a:endParaRPr lang="zh-CN" altLang="en-US" sz="1600">
                        <a:solidFill>
                          <a:srgbClr val="000000"/>
                        </a:solidFill>
                        <a:latin typeface="Arial" panose="020B0604020202020204" pitchFamily="34" charset="0"/>
                        <a:ea typeface="宋体" panose="02010600030101010101" pitchFamily="2" charset="-122"/>
                      </a:endParaRPr>
                    </a:p>
                  </a:txBody>
                  <a:tcPr marL="12700" marR="12700" marT="12700" anchor="ctr">
                    <a:lnL w="19050">
                      <a:solidFill>
                        <a:srgbClr val="FFFFFF"/>
                      </a:solidFill>
                      <a:prstDash val="solid"/>
                    </a:lnL>
                    <a:lnR>
                      <a:noFill/>
                    </a:lnR>
                    <a:lnT>
                      <a:noFill/>
                    </a:lnT>
                    <a:lnB>
                      <a:noFill/>
                    </a:lnB>
                    <a:lnTlToBr>
                      <a:noFill/>
                    </a:lnTlToBr>
                    <a:lnBlToTr>
                      <a:noFill/>
                    </a:lnBlToTr>
                    <a:solidFill>
                      <a:srgbClr val="F2F2F2"/>
                    </a:solidFill>
                  </a:tcPr>
                </a:tc>
                <a:extLst>
                  <a:ext uri="{0D108BD9-81ED-4DB2-BD59-A6C34878D82A}">
                    <a16:rowId xmlns:a16="http://schemas.microsoft.com/office/drawing/2014/main" val="10008"/>
                  </a:ext>
                </a:extLst>
              </a:tr>
              <a:tr h="241300">
                <a:tc>
                  <a:txBody>
                    <a:bodyPr/>
                    <a:lstStyle/>
                    <a:p>
                      <a:pPr algn="l">
                        <a:buNone/>
                      </a:pPr>
                      <a:r>
                        <a:rPr lang="en-US" sz="1600">
                          <a:solidFill>
                            <a:srgbClr val="000000"/>
                          </a:solidFill>
                          <a:latin typeface="宋体" panose="02010600030101010101" pitchFamily="2" charset="-122"/>
                        </a:rPr>
                        <a:t>sfm</a:t>
                      </a:r>
                      <a:endParaRPr lang="en-US" altLang="en-US" sz="1600">
                        <a:solidFill>
                          <a:srgbClr val="000000"/>
                        </a:solidFill>
                        <a:latin typeface="宋体" panose="02010600030101010101" pitchFamily="2" charset="-122"/>
                      </a:endParaRPr>
                    </a:p>
                  </a:txBody>
                  <a:tcPr marL="12700" marR="12700" marT="12700" anchor="ctr">
                    <a:lnL>
                      <a:noFill/>
                    </a:lnL>
                    <a:lnR w="19050">
                      <a:solidFill>
                        <a:srgbClr val="FFFFFF"/>
                      </a:solidFill>
                      <a:prstDash val="solid"/>
                    </a:lnR>
                    <a:lnT>
                      <a:noFill/>
                    </a:lnT>
                    <a:lnB>
                      <a:noFill/>
                    </a:lnB>
                    <a:lnTlToBr>
                      <a:noFill/>
                    </a:lnTlToBr>
                    <a:lnBlToTr>
                      <a:noFill/>
                    </a:lnBlToTr>
                    <a:solidFill>
                      <a:srgbClr val="FFFFFF"/>
                    </a:solidFill>
                  </a:tcPr>
                </a:tc>
                <a:tc>
                  <a:txBody>
                    <a:bodyPr/>
                    <a:lstStyle/>
                    <a:p>
                      <a:pPr algn="l">
                        <a:buNone/>
                      </a:pPr>
                      <a:r>
                        <a:rPr lang="zh-CN" sz="1600">
                          <a:solidFill>
                            <a:srgbClr val="000000"/>
                          </a:solidFill>
                          <a:latin typeface="Arial" panose="020B0604020202020204" pitchFamily="34" charset="0"/>
                          <a:ea typeface="宋体" panose="02010600030101010101" pitchFamily="2" charset="-122"/>
                        </a:rPr>
                        <a:t>频谱平坦度</a:t>
                      </a:r>
                      <a:endParaRPr lang="zh-CN" altLang="en-US" sz="1600">
                        <a:solidFill>
                          <a:srgbClr val="000000"/>
                        </a:solidFill>
                        <a:latin typeface="Arial" panose="020B0604020202020204" pitchFamily="34" charset="0"/>
                        <a:ea typeface="宋体" panose="02010600030101010101" pitchFamily="2" charset="-122"/>
                      </a:endParaRPr>
                    </a:p>
                  </a:txBody>
                  <a:tcPr marL="12700" marR="12700" marT="12700" anchor="ctr">
                    <a:lnL w="19050">
                      <a:solidFill>
                        <a:srgbClr val="FFFFFF"/>
                      </a:solidFill>
                      <a:prstDash val="solid"/>
                    </a:lnL>
                    <a:lnR>
                      <a:noFill/>
                    </a:lnR>
                    <a:lnT>
                      <a:noFill/>
                    </a:lnT>
                    <a:lnB>
                      <a:noFill/>
                    </a:lnB>
                    <a:lnTlToBr>
                      <a:noFill/>
                    </a:lnTlToBr>
                    <a:lnBlToTr>
                      <a:noFill/>
                    </a:lnBlToTr>
                    <a:solidFill>
                      <a:srgbClr val="FFFFFF"/>
                    </a:solidFill>
                  </a:tcPr>
                </a:tc>
                <a:extLst>
                  <a:ext uri="{0D108BD9-81ED-4DB2-BD59-A6C34878D82A}">
                    <a16:rowId xmlns:a16="http://schemas.microsoft.com/office/drawing/2014/main" val="10009"/>
                  </a:ext>
                </a:extLst>
              </a:tr>
              <a:tr h="241300">
                <a:tc>
                  <a:txBody>
                    <a:bodyPr/>
                    <a:lstStyle/>
                    <a:p>
                      <a:pPr algn="l">
                        <a:buNone/>
                      </a:pPr>
                      <a:r>
                        <a:rPr lang="en-US" sz="1600">
                          <a:solidFill>
                            <a:srgbClr val="000000"/>
                          </a:solidFill>
                          <a:latin typeface="宋体" panose="02010600030101010101" pitchFamily="2" charset="-122"/>
                        </a:rPr>
                        <a:t>mode</a:t>
                      </a:r>
                      <a:endParaRPr lang="en-US" altLang="en-US" sz="1600">
                        <a:solidFill>
                          <a:srgbClr val="000000"/>
                        </a:solidFill>
                        <a:latin typeface="宋体" panose="02010600030101010101" pitchFamily="2" charset="-122"/>
                      </a:endParaRPr>
                    </a:p>
                  </a:txBody>
                  <a:tcPr marL="12700" marR="12700" marT="12700" anchor="ctr">
                    <a:lnL>
                      <a:noFill/>
                    </a:lnL>
                    <a:lnR w="19050">
                      <a:solidFill>
                        <a:srgbClr val="FFFFFF"/>
                      </a:solidFill>
                      <a:prstDash val="solid"/>
                    </a:lnR>
                    <a:lnT>
                      <a:noFill/>
                    </a:lnT>
                    <a:lnB>
                      <a:noFill/>
                    </a:lnB>
                    <a:lnTlToBr>
                      <a:noFill/>
                    </a:lnTlToBr>
                    <a:lnBlToTr>
                      <a:noFill/>
                    </a:lnBlToTr>
                    <a:solidFill>
                      <a:srgbClr val="F2F2F2"/>
                    </a:solidFill>
                  </a:tcPr>
                </a:tc>
                <a:tc>
                  <a:txBody>
                    <a:bodyPr/>
                    <a:lstStyle/>
                    <a:p>
                      <a:pPr algn="l">
                        <a:buNone/>
                      </a:pPr>
                      <a:r>
                        <a:rPr lang="zh-CN" sz="1600">
                          <a:solidFill>
                            <a:srgbClr val="000000"/>
                          </a:solidFill>
                          <a:latin typeface="Arial" panose="020B0604020202020204" pitchFamily="34" charset="0"/>
                          <a:ea typeface="宋体" panose="02010600030101010101" pitchFamily="2" charset="-122"/>
                        </a:rPr>
                        <a:t>波模频率</a:t>
                      </a:r>
                      <a:endParaRPr lang="zh-CN" altLang="en-US" sz="1600">
                        <a:solidFill>
                          <a:srgbClr val="000000"/>
                        </a:solidFill>
                        <a:latin typeface="Arial" panose="020B0604020202020204" pitchFamily="34" charset="0"/>
                        <a:ea typeface="宋体" panose="02010600030101010101" pitchFamily="2" charset="-122"/>
                      </a:endParaRPr>
                    </a:p>
                  </a:txBody>
                  <a:tcPr marL="12700" marR="12700" marT="12700" anchor="ctr">
                    <a:lnL w="19050">
                      <a:solidFill>
                        <a:srgbClr val="FFFFFF"/>
                      </a:solidFill>
                      <a:prstDash val="solid"/>
                    </a:lnL>
                    <a:lnR>
                      <a:noFill/>
                    </a:lnR>
                    <a:lnT>
                      <a:noFill/>
                    </a:lnT>
                    <a:lnB>
                      <a:noFill/>
                    </a:lnB>
                    <a:lnTlToBr>
                      <a:noFill/>
                    </a:lnTlToBr>
                    <a:lnBlToTr>
                      <a:noFill/>
                    </a:lnBlToTr>
                    <a:solidFill>
                      <a:srgbClr val="F2F2F2"/>
                    </a:solidFill>
                  </a:tcPr>
                </a:tc>
                <a:extLst>
                  <a:ext uri="{0D108BD9-81ED-4DB2-BD59-A6C34878D82A}">
                    <a16:rowId xmlns:a16="http://schemas.microsoft.com/office/drawing/2014/main" val="10010"/>
                  </a:ext>
                </a:extLst>
              </a:tr>
              <a:tr h="241300">
                <a:tc>
                  <a:txBody>
                    <a:bodyPr/>
                    <a:lstStyle/>
                    <a:p>
                      <a:pPr algn="l">
                        <a:buNone/>
                      </a:pPr>
                      <a:r>
                        <a:rPr lang="en-US" sz="1600">
                          <a:solidFill>
                            <a:srgbClr val="000000"/>
                          </a:solidFill>
                          <a:latin typeface="宋体" panose="02010600030101010101" pitchFamily="2" charset="-122"/>
                        </a:rPr>
                        <a:t>centroid</a:t>
                      </a:r>
                      <a:endParaRPr lang="en-US" altLang="en-US" sz="1600">
                        <a:solidFill>
                          <a:srgbClr val="000000"/>
                        </a:solidFill>
                        <a:latin typeface="宋体" panose="02010600030101010101" pitchFamily="2" charset="-122"/>
                      </a:endParaRPr>
                    </a:p>
                  </a:txBody>
                  <a:tcPr marL="12700" marR="12700" marT="12700" anchor="ctr">
                    <a:lnL>
                      <a:noFill/>
                    </a:lnL>
                    <a:lnR w="19050">
                      <a:solidFill>
                        <a:srgbClr val="FFFFFF"/>
                      </a:solidFill>
                      <a:prstDash val="solid"/>
                    </a:lnR>
                    <a:lnT>
                      <a:noFill/>
                    </a:lnT>
                    <a:lnB w="19050">
                      <a:solidFill>
                        <a:srgbClr val="E34D4D"/>
                      </a:solidFill>
                      <a:prstDash val="solid"/>
                    </a:lnB>
                    <a:lnTlToBr>
                      <a:noFill/>
                    </a:lnTlToBr>
                    <a:lnBlToTr>
                      <a:noFill/>
                    </a:lnBlToTr>
                    <a:solidFill>
                      <a:srgbClr val="FFFFFF"/>
                    </a:solidFill>
                  </a:tcPr>
                </a:tc>
                <a:tc>
                  <a:txBody>
                    <a:bodyPr/>
                    <a:lstStyle/>
                    <a:p>
                      <a:pPr algn="l">
                        <a:buNone/>
                      </a:pPr>
                      <a:r>
                        <a:rPr lang="zh-CN" sz="1600">
                          <a:solidFill>
                            <a:srgbClr val="000000"/>
                          </a:solidFill>
                          <a:latin typeface="Arial" panose="020B0604020202020204" pitchFamily="34" charset="0"/>
                          <a:ea typeface="宋体" panose="02010600030101010101" pitchFamily="2" charset="-122"/>
                        </a:rPr>
                        <a:t>质心频率</a:t>
                      </a:r>
                      <a:endParaRPr lang="zh-CN" altLang="en-US" sz="1600">
                        <a:solidFill>
                          <a:srgbClr val="000000"/>
                        </a:solidFill>
                        <a:latin typeface="Arial" panose="020B0604020202020204" pitchFamily="34" charset="0"/>
                        <a:ea typeface="宋体" panose="02010600030101010101" pitchFamily="2" charset="-122"/>
                      </a:endParaRPr>
                    </a:p>
                  </a:txBody>
                  <a:tcPr marL="12700" marR="12700" marT="12700" anchor="ctr">
                    <a:lnL w="19050">
                      <a:solidFill>
                        <a:srgbClr val="FFFFFF"/>
                      </a:solidFill>
                      <a:prstDash val="solid"/>
                    </a:lnL>
                    <a:lnR>
                      <a:noFill/>
                    </a:lnR>
                    <a:lnT>
                      <a:noFill/>
                    </a:lnT>
                    <a:lnB w="19050">
                      <a:solidFill>
                        <a:srgbClr val="E34D4D"/>
                      </a:solidFill>
                      <a:prstDash val="solid"/>
                    </a:lnB>
                    <a:lnTlToBr>
                      <a:noFill/>
                    </a:lnTlToBr>
                    <a:lnBlToTr>
                      <a:noFill/>
                    </a:lnBlToTr>
                    <a:solidFill>
                      <a:srgbClr val="FFFFFF"/>
                    </a:solidFill>
                  </a:tcPr>
                </a:tc>
                <a:extLst>
                  <a:ext uri="{0D108BD9-81ED-4DB2-BD59-A6C34878D82A}">
                    <a16:rowId xmlns:a16="http://schemas.microsoft.com/office/drawing/2014/main" val="10011"/>
                  </a:ext>
                </a:extLst>
              </a:tr>
            </a:tbl>
          </a:graphicData>
        </a:graphic>
      </p:graphicFrame>
    </p:spTree>
    <p:custDataLst>
      <p:tags r:id="rId1"/>
    </p:custDataLst>
  </p:cSld>
  <p:clrMapOvr>
    <a:masterClrMapping/>
  </p:clrMapOvr>
  <p:transition spd="med"/>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fontScale="90000"/>
          </a:bodyPr>
          <a:lstStyle>
            <a:lvl1pPr>
              <a:defRPr>
                <a:solidFill>
                  <a:srgbClr val="C00000"/>
                </a:solidFill>
              </a:defRPr>
            </a:lvl1pPr>
          </a:lstStyle>
          <a:p>
            <a:r>
              <a:rPr lang="en-US" dirty="0">
                <a:ea typeface="宋体" panose="02010600030101010101" pitchFamily="2" charset="-122"/>
                <a:sym typeface="+mn-ea"/>
              </a:rPr>
              <a:t>Thinking&amp;Action</a:t>
            </a:r>
            <a:endParaRPr lang="en-US" altLang="zh-CN" dirty="0">
              <a:ea typeface="宋体" panose="02010600030101010101" pitchFamily="2" charset="-122"/>
              <a:sym typeface="+mn-ea"/>
            </a:endParaRPr>
          </a:p>
        </p:txBody>
      </p:sp>
      <p:sp>
        <p:nvSpPr>
          <p:cNvPr id="131" name="Content Placeholder 2"/>
          <p:cNvSpPr txBox="1">
            <a:spLocks noGrp="1"/>
          </p:cNvSpPr>
          <p:nvPr/>
        </p:nvSpPr>
        <p:spPr>
          <a:xfrm>
            <a:off x="598805" y="1442720"/>
            <a:ext cx="6188710"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zh-CN" sz="1800" dirty="0">
                <a:ea typeface="宋体" panose="02010600030101010101" pitchFamily="2" charset="-122"/>
                <a:sym typeface="+mn-ea"/>
              </a:rPr>
              <a:t>男女声音识别</a:t>
            </a:r>
            <a:endParaRPr sz="1800" dirty="0">
              <a:ea typeface="宋体" panose="02010600030101010101" pitchFamily="2" charset="-122"/>
              <a:sym typeface="+mn-ea"/>
            </a:endParaRPr>
          </a:p>
          <a:p>
            <a:pPr>
              <a:lnSpc>
                <a:spcPct val="150000"/>
              </a:lnSpc>
            </a:pPr>
            <a:r>
              <a:rPr lang="en-US" altLang="zh-CN" sz="1800" dirty="0">
                <a:ea typeface="宋体" panose="02010600030101010101" pitchFamily="2" charset="-122"/>
                <a:sym typeface="+mn-ea"/>
              </a:rPr>
              <a:t>Step1</a:t>
            </a:r>
            <a:r>
              <a:rPr lang="zh-CN" altLang="en-US" sz="1800" dirty="0">
                <a:ea typeface="宋体" panose="02010600030101010101" pitchFamily="2" charset="-122"/>
                <a:sym typeface="+mn-ea"/>
              </a:rPr>
              <a:t>，数据加载</a:t>
            </a:r>
            <a:endParaRPr lang="zh-CN" altLang="zh-CN" sz="1800" dirty="0">
              <a:ea typeface="宋体" panose="02010600030101010101" pitchFamily="2" charset="-122"/>
              <a:sym typeface="+mn-ea"/>
            </a:endParaRPr>
          </a:p>
          <a:p>
            <a:pPr>
              <a:lnSpc>
                <a:spcPct val="150000"/>
              </a:lnSpc>
            </a:pPr>
            <a:r>
              <a:rPr lang="en-US" altLang="zh-CN" sz="1800" dirty="0">
                <a:ea typeface="宋体" panose="02010600030101010101" pitchFamily="2" charset="-122"/>
                <a:sym typeface="+mn-ea"/>
              </a:rPr>
              <a:t>Step2</a:t>
            </a:r>
            <a:r>
              <a:rPr lang="zh-CN" altLang="zh-CN" sz="1800" dirty="0">
                <a:ea typeface="宋体" panose="02010600030101010101" pitchFamily="2" charset="-122"/>
                <a:sym typeface="+mn-ea"/>
              </a:rPr>
              <a:t>，数据预处理</a:t>
            </a:r>
          </a:p>
          <a:p>
            <a:pPr marL="0" indent="0">
              <a:lnSpc>
                <a:spcPct val="150000"/>
              </a:lnSpc>
              <a:buNone/>
            </a:pPr>
            <a:r>
              <a:rPr lang="zh-CN" altLang="zh-CN" sz="1800" dirty="0">
                <a:ea typeface="宋体" panose="02010600030101010101" pitchFamily="2" charset="-122"/>
                <a:sym typeface="+mn-ea"/>
              </a:rPr>
              <a:t>分离特征</a:t>
            </a:r>
            <a:r>
              <a:rPr lang="en-US" altLang="zh-CN" sz="1800" dirty="0">
                <a:ea typeface="宋体" panose="02010600030101010101" pitchFamily="2" charset="-122"/>
                <a:sym typeface="+mn-ea"/>
              </a:rPr>
              <a:t>X </a:t>
            </a:r>
            <a:r>
              <a:rPr lang="zh-CN" altLang="zh-CN" sz="1800" dirty="0">
                <a:ea typeface="宋体" panose="02010600030101010101" pitchFamily="2" charset="-122"/>
                <a:sym typeface="+mn-ea"/>
              </a:rPr>
              <a:t>和</a:t>
            </a:r>
            <a:r>
              <a:rPr lang="en-US" altLang="zh-CN" sz="1800" dirty="0">
                <a:ea typeface="宋体" panose="02010600030101010101" pitchFamily="2" charset="-122"/>
                <a:sym typeface="+mn-ea"/>
              </a:rPr>
              <a:t>Target y</a:t>
            </a:r>
          </a:p>
          <a:p>
            <a:pPr marL="0" indent="0">
              <a:lnSpc>
                <a:spcPct val="150000"/>
              </a:lnSpc>
              <a:buNone/>
            </a:pPr>
            <a:r>
              <a:rPr lang="zh-CN" altLang="en-US" sz="1800" dirty="0">
                <a:ea typeface="宋体" panose="02010600030101010101" pitchFamily="2" charset="-122"/>
                <a:sym typeface="+mn-ea"/>
              </a:rPr>
              <a:t>使用标签编码，</a:t>
            </a:r>
            <a:r>
              <a:rPr sz="1800" dirty="0">
                <a:ea typeface="宋体" panose="02010600030101010101" pitchFamily="2" charset="-122"/>
                <a:sym typeface="+mn-ea"/>
              </a:rPr>
              <a:t>male -&gt; 1, female -&gt; 0</a:t>
            </a:r>
          </a:p>
          <a:p>
            <a:pPr marL="0" indent="0">
              <a:lnSpc>
                <a:spcPct val="150000"/>
              </a:lnSpc>
              <a:buNone/>
            </a:pPr>
            <a:r>
              <a:rPr lang="zh-CN" altLang="zh-CN" sz="1800" dirty="0">
                <a:ea typeface="宋体" panose="02010600030101010101" pitchFamily="2" charset="-122"/>
                <a:sym typeface="+mn-ea"/>
              </a:rPr>
              <a:t>将特征</a:t>
            </a:r>
            <a:r>
              <a:rPr lang="en-US" altLang="zh-CN" sz="1800" dirty="0">
                <a:ea typeface="宋体" panose="02010600030101010101" pitchFamily="2" charset="-122"/>
                <a:sym typeface="+mn-ea"/>
              </a:rPr>
              <a:t>X</a:t>
            </a:r>
            <a:r>
              <a:rPr lang="zh-CN" altLang="zh-CN" sz="1800" dirty="0">
                <a:ea typeface="宋体" panose="02010600030101010101" pitchFamily="2" charset="-122"/>
                <a:sym typeface="+mn-ea"/>
              </a:rPr>
              <a:t>矩阵进行规范化</a:t>
            </a:r>
          </a:p>
          <a:p>
            <a:pPr marL="0" indent="0">
              <a:lnSpc>
                <a:spcPct val="150000"/>
              </a:lnSpc>
              <a:buNone/>
            </a:pPr>
            <a:r>
              <a:rPr lang="en-US" altLang="zh-CN" sz="1800" dirty="0">
                <a:ea typeface="宋体" panose="02010600030101010101" pitchFamily="2" charset="-122"/>
                <a:sym typeface="+mn-ea"/>
              </a:rPr>
              <a:t>#</a:t>
            </a:r>
            <a:r>
              <a:rPr lang="zh-CN" altLang="en-US" sz="1800" dirty="0">
                <a:ea typeface="宋体" panose="02010600030101010101" pitchFamily="2" charset="-122"/>
                <a:sym typeface="+mn-ea"/>
              </a:rPr>
              <a:t>标准差标准化，处理后的数据符合标准正态分布</a:t>
            </a:r>
          </a:p>
          <a:p>
            <a:pPr marL="0" indent="0">
              <a:lnSpc>
                <a:spcPct val="150000"/>
              </a:lnSpc>
              <a:buNone/>
            </a:pPr>
            <a:r>
              <a:rPr lang="zh-CN" altLang="zh-CN" sz="1800" dirty="0">
                <a:ea typeface="宋体" panose="02010600030101010101" pitchFamily="2" charset="-122"/>
                <a:sym typeface="+mn-ea"/>
              </a:rPr>
              <a:t>scaler = StandardScaler()</a:t>
            </a:r>
          </a:p>
          <a:p>
            <a:pPr marL="0" indent="0">
              <a:lnSpc>
                <a:spcPct val="150000"/>
              </a:lnSpc>
              <a:buNone/>
            </a:pPr>
            <a:endParaRPr lang="zh-CN" altLang="en-US" sz="1800" dirty="0">
              <a:ea typeface="宋体" panose="02010600030101010101" pitchFamily="2" charset="-122"/>
              <a:sym typeface="+mn-ea"/>
            </a:endParaRPr>
          </a:p>
        </p:txBody>
      </p:sp>
      <p:sp>
        <p:nvSpPr>
          <p:cNvPr id="2" name="Content Placeholder 2"/>
          <p:cNvSpPr txBox="1">
            <a:spLocks noGrp="1"/>
          </p:cNvSpPr>
          <p:nvPr/>
        </p:nvSpPr>
        <p:spPr>
          <a:xfrm>
            <a:off x="5892165" y="1550670"/>
            <a:ext cx="6188710"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a:lnSpc>
                <a:spcPct val="150000"/>
              </a:lnSpc>
            </a:pPr>
            <a:r>
              <a:rPr lang="en-US" altLang="zh-CN" sz="1800" dirty="0">
                <a:ea typeface="宋体" panose="02010600030101010101" pitchFamily="2" charset="-122"/>
                <a:sym typeface="+mn-ea"/>
              </a:rPr>
              <a:t>Step3</a:t>
            </a:r>
            <a:r>
              <a:rPr lang="zh-CN" altLang="en-US" sz="1800" dirty="0">
                <a:ea typeface="宋体" panose="02010600030101010101" pitchFamily="2" charset="-122"/>
                <a:sym typeface="+mn-ea"/>
              </a:rPr>
              <a:t>，数据集切分，train_test_split</a:t>
            </a:r>
          </a:p>
          <a:p>
            <a:pPr>
              <a:lnSpc>
                <a:spcPct val="150000"/>
              </a:lnSpc>
            </a:pPr>
            <a:r>
              <a:rPr lang="en-US" altLang="zh-CN" sz="1800" dirty="0">
                <a:ea typeface="宋体" panose="02010600030101010101" pitchFamily="2" charset="-122"/>
                <a:sym typeface="+mn-ea"/>
              </a:rPr>
              <a:t>Step4</a:t>
            </a:r>
            <a:r>
              <a:rPr lang="zh-CN" altLang="zh-CN" sz="1800" dirty="0">
                <a:ea typeface="宋体" panose="02010600030101010101" pitchFamily="2" charset="-122"/>
                <a:sym typeface="+mn-ea"/>
              </a:rPr>
              <a:t>，模型训练</a:t>
            </a:r>
          </a:p>
          <a:p>
            <a:pPr marL="0" indent="0">
              <a:lnSpc>
                <a:spcPct val="150000"/>
              </a:lnSpc>
              <a:buNone/>
            </a:pPr>
            <a:r>
              <a:rPr lang="en-US" altLang="zh-CN" sz="1800" dirty="0">
                <a:ea typeface="宋体" panose="02010600030101010101" pitchFamily="2" charset="-122"/>
                <a:sym typeface="+mn-ea"/>
              </a:rPr>
              <a:t>XGBoost, LightGBM, CatBoost </a:t>
            </a:r>
            <a:r>
              <a:rPr lang="zh-CN" altLang="en-US" sz="1800" dirty="0">
                <a:ea typeface="宋体" panose="02010600030101010101" pitchFamily="2" charset="-122"/>
                <a:sym typeface="+mn-ea"/>
              </a:rPr>
              <a:t>中的任意一种</a:t>
            </a:r>
            <a:endParaRPr lang="en-US" altLang="zh-CN" sz="1800" dirty="0">
              <a:ea typeface="宋体" panose="02010600030101010101" pitchFamily="2" charset="-122"/>
              <a:sym typeface="+mn-ea"/>
            </a:endParaRPr>
          </a:p>
          <a:p>
            <a:pPr>
              <a:lnSpc>
                <a:spcPct val="150000"/>
              </a:lnSpc>
            </a:pPr>
            <a:r>
              <a:rPr lang="en-US" altLang="zh-CN" sz="1800" dirty="0">
                <a:ea typeface="宋体" panose="02010600030101010101" pitchFamily="2" charset="-122"/>
                <a:sym typeface="+mn-ea"/>
              </a:rPr>
              <a:t>Step5</a:t>
            </a:r>
            <a:r>
              <a:rPr lang="zh-CN" altLang="zh-CN" sz="1800" dirty="0">
                <a:ea typeface="宋体" panose="02010600030101010101" pitchFamily="2" charset="-122"/>
                <a:sym typeface="+mn-ea"/>
              </a:rPr>
              <a:t>，模型预测</a:t>
            </a:r>
          </a:p>
          <a:p>
            <a:pPr marL="0" indent="0">
              <a:lnSpc>
                <a:spcPct val="150000"/>
              </a:lnSpc>
              <a:buNone/>
            </a:pPr>
            <a:endParaRPr lang="zh-CN" altLang="zh-CN" sz="1800" dirty="0">
              <a:ea typeface="宋体" panose="02010600030101010101" pitchFamily="2" charset="-122"/>
              <a:sym typeface="+mn-ea"/>
            </a:endParaRPr>
          </a:p>
        </p:txBody>
      </p:sp>
    </p:spTree>
    <p:custDataLst>
      <p:tags r:id="rId1"/>
    </p:custDataLst>
  </p:cSld>
  <p:clrMapOvr>
    <a:masterClrMapping/>
  </p:clrMapOvr>
  <p:transition spd="med"/>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fontScale="90000"/>
          </a:bodyPr>
          <a:lstStyle>
            <a:lvl1pPr>
              <a:defRPr>
                <a:solidFill>
                  <a:srgbClr val="C00000"/>
                </a:solidFill>
              </a:defRPr>
            </a:lvl1pPr>
          </a:lstStyle>
          <a:p>
            <a:r>
              <a:rPr lang="en-US" altLang="zh-CN" dirty="0"/>
              <a:t>S</a:t>
            </a:r>
            <a:r>
              <a:rPr lang="en-US" altLang="zh-CN" dirty="0">
                <a:ea typeface="宋体" panose="02010600030101010101" pitchFamily="2" charset="-122"/>
              </a:rPr>
              <a:t>ummary</a:t>
            </a:r>
          </a:p>
        </p:txBody>
      </p:sp>
      <p:pic>
        <p:nvPicPr>
          <p:cNvPr id="2" name="图片 1" descr="预测全家桶-1"/>
          <p:cNvPicPr>
            <a:picLocks noChangeAspect="1"/>
          </p:cNvPicPr>
          <p:nvPr/>
        </p:nvPicPr>
        <p:blipFill>
          <a:blip r:embed="rId3"/>
          <a:stretch>
            <a:fillRect/>
          </a:stretch>
        </p:blipFill>
        <p:spPr>
          <a:xfrm>
            <a:off x="1722120" y="868680"/>
            <a:ext cx="9086850" cy="6038850"/>
          </a:xfrm>
          <a:prstGeom prst="rect">
            <a:avLst/>
          </a:prstGeom>
        </p:spPr>
      </p:pic>
    </p:spTree>
  </p:cSld>
  <p:clrMapOvr>
    <a:masterClrMapping/>
  </p:clrMapOvr>
  <p:transition spd="med"/>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fontScale="90000"/>
          </a:bodyPr>
          <a:lstStyle>
            <a:lvl1pPr>
              <a:defRPr>
                <a:solidFill>
                  <a:srgbClr val="C00000"/>
                </a:solidFill>
              </a:defRPr>
            </a:lvl1pPr>
          </a:lstStyle>
          <a:p>
            <a:r>
              <a:rPr lang="en-US" altLang="zh-CN" dirty="0"/>
              <a:t>S</a:t>
            </a:r>
            <a:r>
              <a:rPr lang="en-US" altLang="zh-CN" dirty="0">
                <a:ea typeface="宋体" panose="02010600030101010101" pitchFamily="2" charset="-122"/>
              </a:rPr>
              <a:t>ummary</a:t>
            </a:r>
          </a:p>
        </p:txBody>
      </p:sp>
      <p:pic>
        <p:nvPicPr>
          <p:cNvPr id="3" name="图片 2" descr="预测全家桶-2"/>
          <p:cNvPicPr>
            <a:picLocks noChangeAspect="1"/>
          </p:cNvPicPr>
          <p:nvPr/>
        </p:nvPicPr>
        <p:blipFill>
          <a:blip r:embed="rId3"/>
          <a:stretch>
            <a:fillRect/>
          </a:stretch>
        </p:blipFill>
        <p:spPr>
          <a:xfrm>
            <a:off x="1362075" y="1461770"/>
            <a:ext cx="9467850" cy="3933825"/>
          </a:xfrm>
          <a:prstGeom prst="rect">
            <a:avLst/>
          </a:prstGeom>
        </p:spPr>
      </p:pic>
    </p:spTree>
  </p:cSld>
  <p:clrMapOvr>
    <a:masterClrMapping/>
  </p:clrMapOvr>
  <p:transition spd="med"/>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fontScale="90000"/>
          </a:bodyPr>
          <a:lstStyle>
            <a:lvl1pPr>
              <a:defRPr>
                <a:solidFill>
                  <a:srgbClr val="C00000"/>
                </a:solidFill>
              </a:defRPr>
            </a:lvl1pPr>
          </a:lstStyle>
          <a:p>
            <a:r>
              <a:rPr lang="en-US" altLang="zh-CN" dirty="0"/>
              <a:t>S</a:t>
            </a:r>
            <a:r>
              <a:rPr lang="en-US" altLang="zh-CN" dirty="0">
                <a:ea typeface="宋体" panose="02010600030101010101" pitchFamily="2" charset="-122"/>
              </a:rPr>
              <a:t>ummary</a:t>
            </a:r>
          </a:p>
        </p:txBody>
      </p:sp>
      <p:pic>
        <p:nvPicPr>
          <p:cNvPr id="3" name="图片 2" descr="预测全家桶-3"/>
          <p:cNvPicPr>
            <a:picLocks noChangeAspect="1"/>
          </p:cNvPicPr>
          <p:nvPr/>
        </p:nvPicPr>
        <p:blipFill>
          <a:blip r:embed="rId3"/>
          <a:stretch>
            <a:fillRect/>
          </a:stretch>
        </p:blipFill>
        <p:spPr>
          <a:xfrm>
            <a:off x="1266825" y="1558925"/>
            <a:ext cx="9658350" cy="4238625"/>
          </a:xfrm>
          <a:prstGeom prst="rect">
            <a:avLst/>
          </a:prstGeom>
        </p:spPr>
      </p:pic>
    </p:spTree>
  </p:cSld>
  <p:clrMapOvr>
    <a:masterClrMapping/>
  </p:clrMapOvr>
  <p:transition spd="med"/>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fontScale="90000"/>
          </a:bodyPr>
          <a:lstStyle>
            <a:lvl1pPr>
              <a:defRPr>
                <a:solidFill>
                  <a:srgbClr val="C00000"/>
                </a:solidFill>
              </a:defRPr>
            </a:lvl1pPr>
          </a:lstStyle>
          <a:p>
            <a:r>
              <a:rPr lang="en-US" altLang="zh-CN" dirty="0"/>
              <a:t>S</a:t>
            </a:r>
            <a:r>
              <a:rPr lang="en-US" altLang="zh-CN" dirty="0">
                <a:ea typeface="宋体" panose="02010600030101010101" pitchFamily="2" charset="-122"/>
              </a:rPr>
              <a:t>ummary</a:t>
            </a:r>
          </a:p>
        </p:txBody>
      </p:sp>
      <p:pic>
        <p:nvPicPr>
          <p:cNvPr id="2" name="图片 1" descr="预测全家桶-4"/>
          <p:cNvPicPr>
            <a:picLocks noChangeAspect="1"/>
          </p:cNvPicPr>
          <p:nvPr/>
        </p:nvPicPr>
        <p:blipFill>
          <a:blip r:embed="rId3"/>
          <a:stretch>
            <a:fillRect/>
          </a:stretch>
        </p:blipFill>
        <p:spPr>
          <a:xfrm>
            <a:off x="1066800" y="1954530"/>
            <a:ext cx="10058400" cy="2948305"/>
          </a:xfrm>
          <a:prstGeom prst="rect">
            <a:avLst/>
          </a:prstGeom>
        </p:spPr>
      </p:pic>
    </p:spTree>
  </p:cSld>
  <p:clrMapOvr>
    <a:masterClrMapping/>
  </p:clrMapOvr>
  <p:transition spd="med"/>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fontScale="90000"/>
          </a:bodyPr>
          <a:lstStyle>
            <a:lvl1pPr>
              <a:defRPr>
                <a:solidFill>
                  <a:srgbClr val="C00000"/>
                </a:solidFill>
              </a:defRPr>
            </a:lvl1pPr>
          </a:lstStyle>
          <a:p>
            <a:r>
              <a:rPr lang="en-US" altLang="zh-CN" dirty="0"/>
              <a:t>S</a:t>
            </a:r>
            <a:r>
              <a:rPr lang="en-US" altLang="zh-CN" dirty="0">
                <a:ea typeface="宋体" panose="02010600030101010101" pitchFamily="2" charset="-122"/>
              </a:rPr>
              <a:t>ummary</a:t>
            </a:r>
          </a:p>
        </p:txBody>
      </p:sp>
      <p:pic>
        <p:nvPicPr>
          <p:cNvPr id="3" name="图片 2" descr="集成学习-1"/>
          <p:cNvPicPr>
            <a:picLocks noChangeAspect="1"/>
          </p:cNvPicPr>
          <p:nvPr/>
        </p:nvPicPr>
        <p:blipFill>
          <a:blip r:embed="rId3"/>
          <a:stretch>
            <a:fillRect/>
          </a:stretch>
        </p:blipFill>
        <p:spPr>
          <a:xfrm>
            <a:off x="1880870" y="2099945"/>
            <a:ext cx="8429625" cy="2657475"/>
          </a:xfrm>
          <a:prstGeom prst="rect">
            <a:avLst/>
          </a:prstGeom>
        </p:spPr>
      </p:pic>
    </p:spTree>
  </p:cSld>
  <p:clrMapOvr>
    <a:masterClrMapping/>
  </p:clrMapOvr>
  <p:transition spd="med"/>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fontScale="90000"/>
          </a:bodyPr>
          <a:lstStyle>
            <a:lvl1pPr>
              <a:defRPr>
                <a:solidFill>
                  <a:srgbClr val="C00000"/>
                </a:solidFill>
              </a:defRPr>
            </a:lvl1pPr>
          </a:lstStyle>
          <a:p>
            <a:r>
              <a:rPr lang="en-US" altLang="zh-CN" dirty="0"/>
              <a:t>S</a:t>
            </a:r>
            <a:r>
              <a:rPr lang="en-US" altLang="zh-CN" dirty="0">
                <a:ea typeface="宋体" panose="02010600030101010101" pitchFamily="2" charset="-122"/>
              </a:rPr>
              <a:t>ummary</a:t>
            </a:r>
          </a:p>
        </p:txBody>
      </p:sp>
      <p:pic>
        <p:nvPicPr>
          <p:cNvPr id="2" name="图片 1" descr="集成学习-2"/>
          <p:cNvPicPr>
            <a:picLocks noChangeAspect="1"/>
          </p:cNvPicPr>
          <p:nvPr/>
        </p:nvPicPr>
        <p:blipFill>
          <a:blip r:embed="rId3"/>
          <a:stretch>
            <a:fillRect/>
          </a:stretch>
        </p:blipFill>
        <p:spPr>
          <a:xfrm>
            <a:off x="1704975" y="1012190"/>
            <a:ext cx="8782050" cy="5734050"/>
          </a:xfrm>
          <a:prstGeom prst="rect">
            <a:avLst/>
          </a:prstGeom>
        </p:spPr>
      </p:pic>
    </p:spTree>
  </p:cSld>
  <p:clrMapOvr>
    <a:masterClrMapping/>
  </p:clrMapOvr>
  <p:transition spd="med"/>
</p:sld>
</file>

<file path=ppt/tags/tag1.xml><?xml version="1.0" encoding="utf-8"?>
<p:tagLst xmlns:a="http://schemas.openxmlformats.org/drawingml/2006/main" xmlns:r="http://schemas.openxmlformats.org/officeDocument/2006/relationships" xmlns:p="http://schemas.openxmlformats.org/presentationml/2006/main">
  <p:tag name="KSO_WM_SLIDE_MODEL_TYPE" val="dynamicNum"/>
</p:tagLst>
</file>

<file path=ppt/tags/tag10.xml><?xml version="1.0" encoding="utf-8"?>
<p:tagLst xmlns:a="http://schemas.openxmlformats.org/drawingml/2006/main" xmlns:r="http://schemas.openxmlformats.org/officeDocument/2006/relationships" xmlns:p="http://schemas.openxmlformats.org/presentationml/2006/main">
  <p:tag name="KSO_WM_SLIDE_MODEL_TYPE" val="dynamicNum"/>
</p:tagLst>
</file>

<file path=ppt/tags/tag11.xml><?xml version="1.0" encoding="utf-8"?>
<p:tagLst xmlns:a="http://schemas.openxmlformats.org/drawingml/2006/main" xmlns:r="http://schemas.openxmlformats.org/officeDocument/2006/relationships" xmlns:p="http://schemas.openxmlformats.org/presentationml/2006/main">
  <p:tag name="KSO_WM_SLIDE_MODEL_TYPE" val="dynamicNum"/>
</p:tagLst>
</file>

<file path=ppt/tags/tag12.xml><?xml version="1.0" encoding="utf-8"?>
<p:tagLst xmlns:a="http://schemas.openxmlformats.org/drawingml/2006/main" xmlns:r="http://schemas.openxmlformats.org/officeDocument/2006/relationships" xmlns:p="http://schemas.openxmlformats.org/presentationml/2006/main">
  <p:tag name="KSO_WM_SLIDE_MODEL_TYPE" val="dynamicNum"/>
</p:tagLst>
</file>

<file path=ppt/tags/tag13.xml><?xml version="1.0" encoding="utf-8"?>
<p:tagLst xmlns:a="http://schemas.openxmlformats.org/drawingml/2006/main" xmlns:r="http://schemas.openxmlformats.org/officeDocument/2006/relationships" xmlns:p="http://schemas.openxmlformats.org/presentationml/2006/main">
  <p:tag name="KSO_WM_SLIDE_MODEL_TYPE" val="dynamicNum"/>
</p:tagLst>
</file>

<file path=ppt/tags/tag14.xml><?xml version="1.0" encoding="utf-8"?>
<p:tagLst xmlns:a="http://schemas.openxmlformats.org/drawingml/2006/main" xmlns:r="http://schemas.openxmlformats.org/officeDocument/2006/relationships" xmlns:p="http://schemas.openxmlformats.org/presentationml/2006/main">
  <p:tag name="KSO_WM_SLIDE_MODEL_TYPE" val="dynamicNum"/>
</p:tagLst>
</file>

<file path=ppt/tags/tag15.xml><?xml version="1.0" encoding="utf-8"?>
<p:tagLst xmlns:a="http://schemas.openxmlformats.org/drawingml/2006/main" xmlns:r="http://schemas.openxmlformats.org/officeDocument/2006/relationships" xmlns:p="http://schemas.openxmlformats.org/presentationml/2006/main">
  <p:tag name="KSO_WM_SLIDE_MODEL_TYPE" val="dynamicNum"/>
</p:tagLst>
</file>

<file path=ppt/tags/tag16.xml><?xml version="1.0" encoding="utf-8"?>
<p:tagLst xmlns:a="http://schemas.openxmlformats.org/drawingml/2006/main" xmlns:r="http://schemas.openxmlformats.org/officeDocument/2006/relationships" xmlns:p="http://schemas.openxmlformats.org/presentationml/2006/main">
  <p:tag name="KSO_WM_SLIDE_MODEL_TYPE" val="dynamicNum"/>
</p:tagLst>
</file>

<file path=ppt/tags/tag17.xml><?xml version="1.0" encoding="utf-8"?>
<p:tagLst xmlns:a="http://schemas.openxmlformats.org/drawingml/2006/main" xmlns:r="http://schemas.openxmlformats.org/officeDocument/2006/relationships" xmlns:p="http://schemas.openxmlformats.org/presentationml/2006/main">
  <p:tag name="KSO_WM_SLIDE_MODEL_TYPE" val="dynamicNum"/>
</p:tagLst>
</file>

<file path=ppt/tags/tag18.xml><?xml version="1.0" encoding="utf-8"?>
<p:tagLst xmlns:a="http://schemas.openxmlformats.org/drawingml/2006/main" xmlns:r="http://schemas.openxmlformats.org/officeDocument/2006/relationships" xmlns:p="http://schemas.openxmlformats.org/presentationml/2006/main">
  <p:tag name="KSO_WM_SLIDE_MODEL_TYPE" val="dynamicNum"/>
</p:tagLst>
</file>

<file path=ppt/tags/tag19.xml><?xml version="1.0" encoding="utf-8"?>
<p:tagLst xmlns:a="http://schemas.openxmlformats.org/drawingml/2006/main" xmlns:r="http://schemas.openxmlformats.org/officeDocument/2006/relationships" xmlns:p="http://schemas.openxmlformats.org/presentationml/2006/main">
  <p:tag name="KSO_WM_SLIDE_MODEL_TYPE" val="dynamicNum"/>
</p:tagLst>
</file>

<file path=ppt/tags/tag2.xml><?xml version="1.0" encoding="utf-8"?>
<p:tagLst xmlns:a="http://schemas.openxmlformats.org/drawingml/2006/main" xmlns:r="http://schemas.openxmlformats.org/officeDocument/2006/relationships" xmlns:p="http://schemas.openxmlformats.org/presentationml/2006/main">
  <p:tag name="KSO_WM_SLIDE_MODEL_TYPE" val="dynamicNum"/>
</p:tagLst>
</file>

<file path=ppt/tags/tag20.xml><?xml version="1.0" encoding="utf-8"?>
<p:tagLst xmlns:a="http://schemas.openxmlformats.org/drawingml/2006/main" xmlns:r="http://schemas.openxmlformats.org/officeDocument/2006/relationships" xmlns:p="http://schemas.openxmlformats.org/presentationml/2006/main">
  <p:tag name="KSO_WM_SLIDE_MODEL_TYPE" val="dynamicNum"/>
</p:tagLst>
</file>

<file path=ppt/tags/tag21.xml><?xml version="1.0" encoding="utf-8"?>
<p:tagLst xmlns:a="http://schemas.openxmlformats.org/drawingml/2006/main" xmlns:r="http://schemas.openxmlformats.org/officeDocument/2006/relationships" xmlns:p="http://schemas.openxmlformats.org/presentationml/2006/main">
  <p:tag name="KSO_WM_UNIT_TABLE_BEAUTIFY" val="smartTable{aa2b588f-cee2-49d0-a75f-b085313d236a}"/>
  <p:tag name="TABLE_SKINIDX" val="1"/>
  <p:tag name="TABLE_ENCOLOR" val="#FFFFFF"/>
</p:tagLst>
</file>

<file path=ppt/tags/tag22.xml><?xml version="1.0" encoding="utf-8"?>
<p:tagLst xmlns:a="http://schemas.openxmlformats.org/drawingml/2006/main" xmlns:r="http://schemas.openxmlformats.org/officeDocument/2006/relationships" xmlns:p="http://schemas.openxmlformats.org/presentationml/2006/main">
  <p:tag name="KSO_WM_UNIT_TABLE_BEAUTIFY" val="smartTable{aa2b588f-cee2-49d0-a75f-b085313d236a}"/>
  <p:tag name="TABLE_SKINIDX" val="1"/>
  <p:tag name="TABLE_ENCOLOR" val="#FFFFFF"/>
</p:tagLst>
</file>

<file path=ppt/tags/tag23.xml><?xml version="1.0" encoding="utf-8"?>
<p:tagLst xmlns:a="http://schemas.openxmlformats.org/drawingml/2006/main" xmlns:r="http://schemas.openxmlformats.org/officeDocument/2006/relationships" xmlns:p="http://schemas.openxmlformats.org/presentationml/2006/main">
  <p:tag name="KSO_WM_SLIDE_MODEL_TYPE" val="dynamicNum"/>
</p:tagLst>
</file>

<file path=ppt/tags/tag24.xml><?xml version="1.0" encoding="utf-8"?>
<p:tagLst xmlns:a="http://schemas.openxmlformats.org/drawingml/2006/main" xmlns:r="http://schemas.openxmlformats.org/officeDocument/2006/relationships" xmlns:p="http://schemas.openxmlformats.org/presentationml/2006/main">
  <p:tag name="KSO_WM_SLIDE_MODEL_TYPE" val="dynamicNum"/>
</p:tagLst>
</file>

<file path=ppt/tags/tag25.xml><?xml version="1.0" encoding="utf-8"?>
<p:tagLst xmlns:a="http://schemas.openxmlformats.org/drawingml/2006/main" xmlns:r="http://schemas.openxmlformats.org/officeDocument/2006/relationships" xmlns:p="http://schemas.openxmlformats.org/presentationml/2006/main">
  <p:tag name="KSO_WM_SLIDE_MODEL_TYPE" val="dynamicNum"/>
</p:tagLst>
</file>

<file path=ppt/tags/tag26.xml><?xml version="1.0" encoding="utf-8"?>
<p:tagLst xmlns:a="http://schemas.openxmlformats.org/drawingml/2006/main" xmlns:r="http://schemas.openxmlformats.org/officeDocument/2006/relationships" xmlns:p="http://schemas.openxmlformats.org/presentationml/2006/main">
  <p:tag name="KSO_WM_SLIDE_MODEL_TYPE" val="dynamicNum"/>
</p:tagLst>
</file>

<file path=ppt/tags/tag27.xml><?xml version="1.0" encoding="utf-8"?>
<p:tagLst xmlns:a="http://schemas.openxmlformats.org/drawingml/2006/main" xmlns:r="http://schemas.openxmlformats.org/officeDocument/2006/relationships" xmlns:p="http://schemas.openxmlformats.org/presentationml/2006/main">
  <p:tag name="KSO_WM_SLIDE_MODEL_TYPE" val="dynamicNum"/>
</p:tagLst>
</file>

<file path=ppt/tags/tag28.xml><?xml version="1.0" encoding="utf-8"?>
<p:tagLst xmlns:a="http://schemas.openxmlformats.org/drawingml/2006/main" xmlns:r="http://schemas.openxmlformats.org/officeDocument/2006/relationships" xmlns:p="http://schemas.openxmlformats.org/presentationml/2006/main">
  <p:tag name="KSO_WM_SLIDE_MODEL_TYPE" val="dynamicNum"/>
</p:tagLst>
</file>

<file path=ppt/tags/tag29.xml><?xml version="1.0" encoding="utf-8"?>
<p:tagLst xmlns:a="http://schemas.openxmlformats.org/drawingml/2006/main" xmlns:r="http://schemas.openxmlformats.org/officeDocument/2006/relationships" xmlns:p="http://schemas.openxmlformats.org/presentationml/2006/main">
  <p:tag name="KSO_WM_SLIDE_MODEL_TYPE" val="dynamicNum"/>
</p:tagLst>
</file>

<file path=ppt/tags/tag3.xml><?xml version="1.0" encoding="utf-8"?>
<p:tagLst xmlns:a="http://schemas.openxmlformats.org/drawingml/2006/main" xmlns:r="http://schemas.openxmlformats.org/officeDocument/2006/relationships" xmlns:p="http://schemas.openxmlformats.org/presentationml/2006/main">
  <p:tag name="KSO_WM_SLIDE_MODEL_TYPE" val="dynamicNum"/>
</p:tagLst>
</file>

<file path=ppt/tags/tag30.xml><?xml version="1.0" encoding="utf-8"?>
<p:tagLst xmlns:a="http://schemas.openxmlformats.org/drawingml/2006/main" xmlns:r="http://schemas.openxmlformats.org/officeDocument/2006/relationships" xmlns:p="http://schemas.openxmlformats.org/presentationml/2006/main">
  <p:tag name="KSO_WM_SLIDE_MODEL_TYPE" val="dynamicNum"/>
</p:tagLst>
</file>

<file path=ppt/tags/tag31.xml><?xml version="1.0" encoding="utf-8"?>
<p:tagLst xmlns:a="http://schemas.openxmlformats.org/drawingml/2006/main" xmlns:r="http://schemas.openxmlformats.org/officeDocument/2006/relationships" xmlns:p="http://schemas.openxmlformats.org/presentationml/2006/main">
  <p:tag name="KSO_WM_SLIDE_MODEL_TYPE" val="dynamicNum"/>
</p:tagLst>
</file>

<file path=ppt/tags/tag32.xml><?xml version="1.0" encoding="utf-8"?>
<p:tagLst xmlns:a="http://schemas.openxmlformats.org/drawingml/2006/main" xmlns:r="http://schemas.openxmlformats.org/officeDocument/2006/relationships" xmlns:p="http://schemas.openxmlformats.org/presentationml/2006/main">
  <p:tag name="KSO_WM_SLIDE_MODEL_TYPE" val="dynamicNum"/>
</p:tagLst>
</file>

<file path=ppt/tags/tag33.xml><?xml version="1.0" encoding="utf-8"?>
<p:tagLst xmlns:a="http://schemas.openxmlformats.org/drawingml/2006/main" xmlns:r="http://schemas.openxmlformats.org/officeDocument/2006/relationships" xmlns:p="http://schemas.openxmlformats.org/presentationml/2006/main">
  <p:tag name="KSO_WM_SLIDE_MODEL_TYPE" val="dynamicNum"/>
</p:tagLst>
</file>

<file path=ppt/tags/tag34.xml><?xml version="1.0" encoding="utf-8"?>
<p:tagLst xmlns:a="http://schemas.openxmlformats.org/drawingml/2006/main" xmlns:r="http://schemas.openxmlformats.org/officeDocument/2006/relationships" xmlns:p="http://schemas.openxmlformats.org/presentationml/2006/main">
  <p:tag name="KSO_WM_SLIDE_MODEL_TYPE" val="dynamicNum"/>
</p:tagLst>
</file>

<file path=ppt/tags/tag35.xml><?xml version="1.0" encoding="utf-8"?>
<p:tagLst xmlns:a="http://schemas.openxmlformats.org/drawingml/2006/main" xmlns:r="http://schemas.openxmlformats.org/officeDocument/2006/relationships" xmlns:p="http://schemas.openxmlformats.org/presentationml/2006/main">
  <p:tag name="KSO_WM_SLIDE_MODEL_TYPE" val="dynamicNum"/>
</p:tagLst>
</file>

<file path=ppt/tags/tag36.xml><?xml version="1.0" encoding="utf-8"?>
<p:tagLst xmlns:a="http://schemas.openxmlformats.org/drawingml/2006/main" xmlns:r="http://schemas.openxmlformats.org/officeDocument/2006/relationships" xmlns:p="http://schemas.openxmlformats.org/presentationml/2006/main">
  <p:tag name="KSO_WM_SLIDE_MODEL_TYPE" val="dynamicNum"/>
</p:tagLst>
</file>

<file path=ppt/tags/tag37.xml><?xml version="1.0" encoding="utf-8"?>
<p:tagLst xmlns:a="http://schemas.openxmlformats.org/drawingml/2006/main" xmlns:r="http://schemas.openxmlformats.org/officeDocument/2006/relationships" xmlns:p="http://schemas.openxmlformats.org/presentationml/2006/main">
  <p:tag name="KSO_WM_SLIDE_MODEL_TYPE" val="dynamicNum"/>
</p:tagLst>
</file>

<file path=ppt/tags/tag38.xml><?xml version="1.0" encoding="utf-8"?>
<p:tagLst xmlns:a="http://schemas.openxmlformats.org/drawingml/2006/main" xmlns:r="http://schemas.openxmlformats.org/officeDocument/2006/relationships" xmlns:p="http://schemas.openxmlformats.org/presentationml/2006/main">
  <p:tag name="REFSHAPE" val="753913604"/>
  <p:tag name="KSO_WM_UNIT_PLACING_PICTURE_USER_VIEWPORT" val="{&quot;height&quot;:3585,&quot;width&quot;:3825}"/>
</p:tagLst>
</file>

<file path=ppt/tags/tag39.xml><?xml version="1.0" encoding="utf-8"?>
<p:tagLst xmlns:a="http://schemas.openxmlformats.org/drawingml/2006/main" xmlns:r="http://schemas.openxmlformats.org/officeDocument/2006/relationships" xmlns:p="http://schemas.openxmlformats.org/presentationml/2006/main">
  <p:tag name="KSO_WM_SLIDE_MODEL_TYPE" val="dynamicNum"/>
</p:tagLst>
</file>

<file path=ppt/tags/tag4.xml><?xml version="1.0" encoding="utf-8"?>
<p:tagLst xmlns:a="http://schemas.openxmlformats.org/drawingml/2006/main" xmlns:r="http://schemas.openxmlformats.org/officeDocument/2006/relationships" xmlns:p="http://schemas.openxmlformats.org/presentationml/2006/main">
  <p:tag name="KSO_WM_UNIT_TABLE_BEAUTIFY" val="smartTable{aa2b588f-cee2-49d0-a75f-b085313d236a}"/>
  <p:tag name="TABLE_SKINIDX" val="1"/>
  <p:tag name="TABLE_ENCOLOR" val="#FFFFFF"/>
</p:tagLst>
</file>

<file path=ppt/tags/tag40.xml><?xml version="1.0" encoding="utf-8"?>
<p:tagLst xmlns:a="http://schemas.openxmlformats.org/drawingml/2006/main" xmlns:r="http://schemas.openxmlformats.org/officeDocument/2006/relationships" xmlns:p="http://schemas.openxmlformats.org/presentationml/2006/main">
  <p:tag name="KSO_WM_SLIDE_MODEL_TYPE" val="dynamicNum"/>
</p:tagLst>
</file>

<file path=ppt/tags/tag41.xml><?xml version="1.0" encoding="utf-8"?>
<p:tagLst xmlns:a="http://schemas.openxmlformats.org/drawingml/2006/main" xmlns:r="http://schemas.openxmlformats.org/officeDocument/2006/relationships" xmlns:p="http://schemas.openxmlformats.org/presentationml/2006/main">
  <p:tag name="KSO_WM_SLIDE_MODEL_TYPE" val="dynamicNum"/>
</p:tagLst>
</file>

<file path=ppt/tags/tag42.xml><?xml version="1.0" encoding="utf-8"?>
<p:tagLst xmlns:a="http://schemas.openxmlformats.org/drawingml/2006/main" xmlns:r="http://schemas.openxmlformats.org/officeDocument/2006/relationships" xmlns:p="http://schemas.openxmlformats.org/presentationml/2006/main">
  <p:tag name="KSO_WM_SLIDE_MODEL_TYPE" val="dynamicNum"/>
</p:tagLst>
</file>

<file path=ppt/tags/tag43.xml><?xml version="1.0" encoding="utf-8"?>
<p:tagLst xmlns:a="http://schemas.openxmlformats.org/drawingml/2006/main" xmlns:r="http://schemas.openxmlformats.org/officeDocument/2006/relationships" xmlns:p="http://schemas.openxmlformats.org/presentationml/2006/main">
  <p:tag name="KSO_WM_SLIDE_MODEL_TYPE" val="dynamicNum"/>
</p:tagLst>
</file>

<file path=ppt/tags/tag44.xml><?xml version="1.0" encoding="utf-8"?>
<p:tagLst xmlns:a="http://schemas.openxmlformats.org/drawingml/2006/main" xmlns:r="http://schemas.openxmlformats.org/officeDocument/2006/relationships" xmlns:p="http://schemas.openxmlformats.org/presentationml/2006/main">
  <p:tag name="KSO_WM_SLIDE_MODEL_TYPE" val="dynamicNum"/>
</p:tagLst>
</file>

<file path=ppt/tags/tag45.xml><?xml version="1.0" encoding="utf-8"?>
<p:tagLst xmlns:a="http://schemas.openxmlformats.org/drawingml/2006/main" xmlns:r="http://schemas.openxmlformats.org/officeDocument/2006/relationships" xmlns:p="http://schemas.openxmlformats.org/presentationml/2006/main">
  <p:tag name="KSO_WM_SLIDE_MODEL_TYPE" val="dynamicNum"/>
</p:tagLst>
</file>

<file path=ppt/tags/tag46.xml><?xml version="1.0" encoding="utf-8"?>
<p:tagLst xmlns:a="http://schemas.openxmlformats.org/drawingml/2006/main" xmlns:r="http://schemas.openxmlformats.org/officeDocument/2006/relationships" xmlns:p="http://schemas.openxmlformats.org/presentationml/2006/main">
  <p:tag name="KSO_WM_SLIDE_MODEL_TYPE" val="dynamicNum"/>
</p:tagLst>
</file>

<file path=ppt/tags/tag47.xml><?xml version="1.0" encoding="utf-8"?>
<p:tagLst xmlns:a="http://schemas.openxmlformats.org/drawingml/2006/main" xmlns:r="http://schemas.openxmlformats.org/officeDocument/2006/relationships" xmlns:p="http://schemas.openxmlformats.org/presentationml/2006/main">
  <p:tag name="KSO_WM_SLIDE_MODEL_TYPE" val="dynamicNum"/>
</p:tagLst>
</file>

<file path=ppt/tags/tag48.xml><?xml version="1.0" encoding="utf-8"?>
<p:tagLst xmlns:a="http://schemas.openxmlformats.org/drawingml/2006/main" xmlns:r="http://schemas.openxmlformats.org/officeDocument/2006/relationships" xmlns:p="http://schemas.openxmlformats.org/presentationml/2006/main">
  <p:tag name="KSO_WM_SLIDE_MODEL_TYPE" val="dynamicNum"/>
</p:tagLst>
</file>

<file path=ppt/tags/tag49.xml><?xml version="1.0" encoding="utf-8"?>
<p:tagLst xmlns:a="http://schemas.openxmlformats.org/drawingml/2006/main" xmlns:r="http://schemas.openxmlformats.org/officeDocument/2006/relationships" xmlns:p="http://schemas.openxmlformats.org/presentationml/2006/main">
  <p:tag name="KSO_WM_SLIDE_MODEL_TYPE" val="dynamicNum"/>
</p:tagLst>
</file>

<file path=ppt/tags/tag5.xml><?xml version="1.0" encoding="utf-8"?>
<p:tagLst xmlns:a="http://schemas.openxmlformats.org/drawingml/2006/main" xmlns:r="http://schemas.openxmlformats.org/officeDocument/2006/relationships" xmlns:p="http://schemas.openxmlformats.org/presentationml/2006/main">
  <p:tag name="KSO_WM_UNIT_TABLE_BEAUTIFY" val="smartTable{aa2b588f-cee2-49d0-a75f-b085313d236a}"/>
  <p:tag name="TABLE_SKINIDX" val="1"/>
  <p:tag name="TABLE_ENCOLOR" val="#FFFFFF"/>
</p:tagLst>
</file>

<file path=ppt/tags/tag50.xml><?xml version="1.0" encoding="utf-8"?>
<p:tagLst xmlns:a="http://schemas.openxmlformats.org/drawingml/2006/main" xmlns:r="http://schemas.openxmlformats.org/officeDocument/2006/relationships" xmlns:p="http://schemas.openxmlformats.org/presentationml/2006/main">
  <p:tag name="KSO_WM_SLIDE_MODEL_TYPE" val="dynamicNum"/>
</p:tagLst>
</file>

<file path=ppt/tags/tag51.xml><?xml version="1.0" encoding="utf-8"?>
<p:tagLst xmlns:a="http://schemas.openxmlformats.org/drawingml/2006/main" xmlns:r="http://schemas.openxmlformats.org/officeDocument/2006/relationships" xmlns:p="http://schemas.openxmlformats.org/presentationml/2006/main">
  <p:tag name="KSO_WM_SLIDE_MODEL_TYPE" val="dynamicNum"/>
</p:tagLst>
</file>

<file path=ppt/tags/tag52.xml><?xml version="1.0" encoding="utf-8"?>
<p:tagLst xmlns:a="http://schemas.openxmlformats.org/drawingml/2006/main" xmlns:r="http://schemas.openxmlformats.org/officeDocument/2006/relationships" xmlns:p="http://schemas.openxmlformats.org/presentationml/2006/main">
  <p:tag name="KSO_WM_SLIDE_MODEL_TYPE" val="dynamicNum"/>
</p:tagLst>
</file>

<file path=ppt/tags/tag53.xml><?xml version="1.0" encoding="utf-8"?>
<p:tagLst xmlns:a="http://schemas.openxmlformats.org/drawingml/2006/main" xmlns:r="http://schemas.openxmlformats.org/officeDocument/2006/relationships" xmlns:p="http://schemas.openxmlformats.org/presentationml/2006/main">
  <p:tag name="KSO_WM_SLIDE_MODEL_TYPE" val="dynamicNum"/>
</p:tagLst>
</file>

<file path=ppt/tags/tag54.xml><?xml version="1.0" encoding="utf-8"?>
<p:tagLst xmlns:a="http://schemas.openxmlformats.org/drawingml/2006/main" xmlns:r="http://schemas.openxmlformats.org/officeDocument/2006/relationships" xmlns:p="http://schemas.openxmlformats.org/presentationml/2006/main">
  <p:tag name="KSO_WM_SLIDE_MODEL_TYPE" val="dynamicNum"/>
</p:tagLst>
</file>

<file path=ppt/tags/tag55.xml><?xml version="1.0" encoding="utf-8"?>
<p:tagLst xmlns:a="http://schemas.openxmlformats.org/drawingml/2006/main" xmlns:r="http://schemas.openxmlformats.org/officeDocument/2006/relationships" xmlns:p="http://schemas.openxmlformats.org/presentationml/2006/main">
  <p:tag name="KSO_WM_SLIDE_MODEL_TYPE" val="dynamicNum"/>
</p:tagLst>
</file>

<file path=ppt/tags/tag56.xml><?xml version="1.0" encoding="utf-8"?>
<p:tagLst xmlns:a="http://schemas.openxmlformats.org/drawingml/2006/main" xmlns:r="http://schemas.openxmlformats.org/officeDocument/2006/relationships" xmlns:p="http://schemas.openxmlformats.org/presentationml/2006/main">
  <p:tag name="KSO_WM_SLIDE_MODEL_TYPE" val="dynamicNum"/>
</p:tagLst>
</file>

<file path=ppt/tags/tag57.xml><?xml version="1.0" encoding="utf-8"?>
<p:tagLst xmlns:a="http://schemas.openxmlformats.org/drawingml/2006/main" xmlns:r="http://schemas.openxmlformats.org/officeDocument/2006/relationships" xmlns:p="http://schemas.openxmlformats.org/presentationml/2006/main">
  <p:tag name="KSO_WM_UNIT_TABLE_BEAUTIFY" val="smartTable{8cc7dea4-1245-479d-88c6-c2033c3d77f8}"/>
</p:tagLst>
</file>

<file path=ppt/tags/tag58.xml><?xml version="1.0" encoding="utf-8"?>
<p:tagLst xmlns:a="http://schemas.openxmlformats.org/drawingml/2006/main" xmlns:r="http://schemas.openxmlformats.org/officeDocument/2006/relationships" xmlns:p="http://schemas.openxmlformats.org/presentationml/2006/main">
  <p:tag name="KSO_WM_UNIT_TABLE_BEAUTIFY" val="smartTable{8f7cd19a-6edc-4ba3-a675-945c83d1dbdd}"/>
</p:tagLst>
</file>

<file path=ppt/tags/tag59.xml><?xml version="1.0" encoding="utf-8"?>
<p:tagLst xmlns:a="http://schemas.openxmlformats.org/drawingml/2006/main" xmlns:r="http://schemas.openxmlformats.org/officeDocument/2006/relationships" xmlns:p="http://schemas.openxmlformats.org/presentationml/2006/main">
  <p:tag name="KSO_WM_SLIDE_MODEL_TYPE" val="dynamicNum"/>
</p:tagLst>
</file>

<file path=ppt/tags/tag6.xml><?xml version="1.0" encoding="utf-8"?>
<p:tagLst xmlns:a="http://schemas.openxmlformats.org/drawingml/2006/main" xmlns:r="http://schemas.openxmlformats.org/officeDocument/2006/relationships" xmlns:p="http://schemas.openxmlformats.org/presentationml/2006/main">
  <p:tag name="KSO_WM_SLIDE_MODEL_TYPE" val="dynamicNum"/>
</p:tagLst>
</file>

<file path=ppt/tags/tag60.xml><?xml version="1.0" encoding="utf-8"?>
<p:tagLst xmlns:a="http://schemas.openxmlformats.org/drawingml/2006/main" xmlns:r="http://schemas.openxmlformats.org/officeDocument/2006/relationships" xmlns:p="http://schemas.openxmlformats.org/presentationml/2006/main">
  <p:tag name="KSO_WM_SLIDE_MODEL_TYPE" val="dynamicNum"/>
</p:tagLst>
</file>

<file path=ppt/tags/tag61.xml><?xml version="1.0" encoding="utf-8"?>
<p:tagLst xmlns:a="http://schemas.openxmlformats.org/drawingml/2006/main" xmlns:r="http://schemas.openxmlformats.org/officeDocument/2006/relationships" xmlns:p="http://schemas.openxmlformats.org/presentationml/2006/main">
  <p:tag name="KSO_WM_SLIDE_MODEL_TYPE" val="dynamicNum"/>
</p:tagLst>
</file>

<file path=ppt/tags/tag62.xml><?xml version="1.0" encoding="utf-8"?>
<p:tagLst xmlns:a="http://schemas.openxmlformats.org/drawingml/2006/main" xmlns:r="http://schemas.openxmlformats.org/officeDocument/2006/relationships" xmlns:p="http://schemas.openxmlformats.org/presentationml/2006/main">
  <p:tag name="KSO_WM_UNIT_TABLE_BEAUTIFY" val="smartTable{f73a8944-1dc7-4ff7-bd58-aac5d93e4066}"/>
  <p:tag name="TABLE_SKINIDX" val="0"/>
  <p:tag name="TABLE_ENCOLOR" val="#FFFFFF"/>
</p:tagLst>
</file>

<file path=ppt/tags/tag63.xml><?xml version="1.0" encoding="utf-8"?>
<p:tagLst xmlns:a="http://schemas.openxmlformats.org/drawingml/2006/main" xmlns:r="http://schemas.openxmlformats.org/officeDocument/2006/relationships" xmlns:p="http://schemas.openxmlformats.org/presentationml/2006/main">
  <p:tag name="KSO_WM_SLIDE_MODEL_TYPE" val="dynamicNum"/>
</p:tagLst>
</file>

<file path=ppt/tags/tag64.xml><?xml version="1.0" encoding="utf-8"?>
<p:tagLst xmlns:a="http://schemas.openxmlformats.org/drawingml/2006/main" xmlns:r="http://schemas.openxmlformats.org/officeDocument/2006/relationships" xmlns:p="http://schemas.openxmlformats.org/presentationml/2006/main">
  <p:tag name="KSO_WM_UNIT_TABLE_BEAUTIFY" val="smartTable{5c0a0a51-0495-4c39-80ed-5284b118b62a}"/>
  <p:tag name="TABLE_SKINIDX" val="0"/>
  <p:tag name="TABLE_ENCOLOR" val="#FFFFFF"/>
</p:tagLst>
</file>

<file path=ppt/tags/tag65.xml><?xml version="1.0" encoding="utf-8"?>
<p:tagLst xmlns:a="http://schemas.openxmlformats.org/drawingml/2006/main" xmlns:r="http://schemas.openxmlformats.org/officeDocument/2006/relationships" xmlns:p="http://schemas.openxmlformats.org/presentationml/2006/main">
  <p:tag name="KSO_WM_UNIT_TABLE_BEAUTIFY" val="smartTable{9842b012-227e-49cc-b165-4661d973d7af}"/>
  <p:tag name="TABLE_SKINIDX" val="0"/>
  <p:tag name="TABLE_ENCOLOR" val="#FFFFFF"/>
</p:tagLst>
</file>

<file path=ppt/tags/tag66.xml><?xml version="1.0" encoding="utf-8"?>
<p:tagLst xmlns:a="http://schemas.openxmlformats.org/drawingml/2006/main" xmlns:r="http://schemas.openxmlformats.org/officeDocument/2006/relationships" xmlns:p="http://schemas.openxmlformats.org/presentationml/2006/main">
  <p:tag name="KSO_WM_SLIDE_MODEL_TYPE" val="dynamicNum"/>
</p:tagLst>
</file>

<file path=ppt/tags/tag67.xml><?xml version="1.0" encoding="utf-8"?>
<p:tagLst xmlns:a="http://schemas.openxmlformats.org/drawingml/2006/main" xmlns:r="http://schemas.openxmlformats.org/officeDocument/2006/relationships" xmlns:p="http://schemas.openxmlformats.org/presentationml/2006/main">
  <p:tag name="KSO_WM_UNIT_TABLE_BEAUTIFY" val="smartTable{94f46082-e474-41f4-8b30-d70c1726c4fd}"/>
  <p:tag name="TABLE_SKINIDX" val="0"/>
  <p:tag name="TABLE_ENCOLOR" val="#FFFFFF"/>
</p:tagLst>
</file>

<file path=ppt/tags/tag68.xml><?xml version="1.0" encoding="utf-8"?>
<p:tagLst xmlns:a="http://schemas.openxmlformats.org/drawingml/2006/main" xmlns:r="http://schemas.openxmlformats.org/officeDocument/2006/relationships" xmlns:p="http://schemas.openxmlformats.org/presentationml/2006/main">
  <p:tag name="KSO_WM_UNIT_TABLE_BEAUTIFY" val="smartTable{c5f3bb64-33c2-4f0b-adff-a63541bac2db}"/>
  <p:tag name="TABLE_SKINIDX" val="0"/>
  <p:tag name="TABLE_ENCOLOR" val="#FFFFFF"/>
</p:tagLst>
</file>

<file path=ppt/tags/tag69.xml><?xml version="1.0" encoding="utf-8"?>
<p:tagLst xmlns:a="http://schemas.openxmlformats.org/drawingml/2006/main" xmlns:r="http://schemas.openxmlformats.org/officeDocument/2006/relationships" xmlns:p="http://schemas.openxmlformats.org/presentationml/2006/main">
  <p:tag name="KSO_WM_SLIDE_MODEL_TYPE" val="dynamicNum"/>
</p:tagLst>
</file>

<file path=ppt/tags/tag7.xml><?xml version="1.0" encoding="utf-8"?>
<p:tagLst xmlns:a="http://schemas.openxmlformats.org/drawingml/2006/main" xmlns:r="http://schemas.openxmlformats.org/officeDocument/2006/relationships" xmlns:p="http://schemas.openxmlformats.org/presentationml/2006/main">
  <p:tag name="KSO_WM_UNIT_TABLE_BEAUTIFY" val="smartTable{aa2b588f-cee2-49d0-a75f-b085313d236a}"/>
  <p:tag name="TABLE_SKINIDX" val="1"/>
  <p:tag name="TABLE_ENCOLOR" val="#FFFFFF"/>
</p:tagLst>
</file>

<file path=ppt/tags/tag70.xml><?xml version="1.0" encoding="utf-8"?>
<p:tagLst xmlns:a="http://schemas.openxmlformats.org/drawingml/2006/main" xmlns:r="http://schemas.openxmlformats.org/officeDocument/2006/relationships" xmlns:p="http://schemas.openxmlformats.org/presentationml/2006/main">
  <p:tag name="KSO_WM_SLIDE_MODEL_TYPE" val="dynamicNum"/>
</p:tagLst>
</file>

<file path=ppt/tags/tag71.xml><?xml version="1.0" encoding="utf-8"?>
<p:tagLst xmlns:a="http://schemas.openxmlformats.org/drawingml/2006/main" xmlns:r="http://schemas.openxmlformats.org/officeDocument/2006/relationships" xmlns:p="http://schemas.openxmlformats.org/presentationml/2006/main">
  <p:tag name="KSO_WM_SLIDE_MODEL_TYPE" val="dynamicNum"/>
</p:tagLst>
</file>

<file path=ppt/tags/tag72.xml><?xml version="1.0" encoding="utf-8"?>
<p:tagLst xmlns:a="http://schemas.openxmlformats.org/drawingml/2006/main" xmlns:r="http://schemas.openxmlformats.org/officeDocument/2006/relationships" xmlns:p="http://schemas.openxmlformats.org/presentationml/2006/main">
  <p:tag name="KSO_WM_SLIDE_MODEL_TYPE" val="dynamicNum"/>
</p:tagLst>
</file>

<file path=ppt/tags/tag73.xml><?xml version="1.0" encoding="utf-8"?>
<p:tagLst xmlns:a="http://schemas.openxmlformats.org/drawingml/2006/main" xmlns:r="http://schemas.openxmlformats.org/officeDocument/2006/relationships" xmlns:p="http://schemas.openxmlformats.org/presentationml/2006/main">
  <p:tag name="KSO_WM_SLIDE_MODEL_TYPE" val="dynamicNum"/>
</p:tagLst>
</file>

<file path=ppt/tags/tag74.xml><?xml version="1.0" encoding="utf-8"?>
<p:tagLst xmlns:a="http://schemas.openxmlformats.org/drawingml/2006/main" xmlns:r="http://schemas.openxmlformats.org/officeDocument/2006/relationships" xmlns:p="http://schemas.openxmlformats.org/presentationml/2006/main">
  <p:tag name="KSO_WM_SLIDE_MODEL_TYPE" val="dynamicNum"/>
</p:tagLst>
</file>

<file path=ppt/tags/tag75.xml><?xml version="1.0" encoding="utf-8"?>
<p:tagLst xmlns:a="http://schemas.openxmlformats.org/drawingml/2006/main" xmlns:r="http://schemas.openxmlformats.org/officeDocument/2006/relationships" xmlns:p="http://schemas.openxmlformats.org/presentationml/2006/main">
  <p:tag name="KSO_WM_UNIT_TABLE_BEAUTIFY" val="smartTable{95992a95-3d2c-4b4f-b9ea-68131057f424}"/>
</p:tagLst>
</file>

<file path=ppt/tags/tag76.xml><?xml version="1.0" encoding="utf-8"?>
<p:tagLst xmlns:a="http://schemas.openxmlformats.org/drawingml/2006/main" xmlns:r="http://schemas.openxmlformats.org/officeDocument/2006/relationships" xmlns:p="http://schemas.openxmlformats.org/presentationml/2006/main">
  <p:tag name="KSO_WM_SLIDE_MODEL_TYPE" val="dynamicNum"/>
</p:tagLst>
</file>

<file path=ppt/tags/tag77.xml><?xml version="1.0" encoding="utf-8"?>
<p:tagLst xmlns:a="http://schemas.openxmlformats.org/drawingml/2006/main" xmlns:r="http://schemas.openxmlformats.org/officeDocument/2006/relationships" xmlns:p="http://schemas.openxmlformats.org/presentationml/2006/main">
  <p:tag name="KSO_WM_SLIDE_MODEL_TYPE" val="dynamicNum"/>
</p:tagLst>
</file>

<file path=ppt/tags/tag78.xml><?xml version="1.0" encoding="utf-8"?>
<p:tagLst xmlns:a="http://schemas.openxmlformats.org/drawingml/2006/main" xmlns:r="http://schemas.openxmlformats.org/officeDocument/2006/relationships" xmlns:p="http://schemas.openxmlformats.org/presentationml/2006/main">
  <p:tag name="KSO_WM_UNIT_TABLE_BEAUTIFY" val="smartTable{233f98aa-8dbf-473f-a105-2e84bd6a85db}"/>
</p:tagLst>
</file>

<file path=ppt/tags/tag79.xml><?xml version="1.0" encoding="utf-8"?>
<p:tagLst xmlns:a="http://schemas.openxmlformats.org/drawingml/2006/main" xmlns:r="http://schemas.openxmlformats.org/officeDocument/2006/relationships" xmlns:p="http://schemas.openxmlformats.org/presentationml/2006/main">
  <p:tag name="KSO_WM_SLIDE_MODEL_TYPE" val="dynamicNum"/>
</p:tagLst>
</file>

<file path=ppt/tags/tag8.xml><?xml version="1.0" encoding="utf-8"?>
<p:tagLst xmlns:a="http://schemas.openxmlformats.org/drawingml/2006/main" xmlns:r="http://schemas.openxmlformats.org/officeDocument/2006/relationships" xmlns:p="http://schemas.openxmlformats.org/presentationml/2006/main">
  <p:tag name="KSO_WM_SLIDE_MODEL_TYPE" val="dynamicNum"/>
</p:tagLst>
</file>

<file path=ppt/tags/tag80.xml><?xml version="1.0" encoding="utf-8"?>
<p:tagLst xmlns:a="http://schemas.openxmlformats.org/drawingml/2006/main" xmlns:r="http://schemas.openxmlformats.org/officeDocument/2006/relationships" xmlns:p="http://schemas.openxmlformats.org/presentationml/2006/main">
  <p:tag name="KSO_WM_SLIDE_MODEL_TYPE" val="dynamicNum"/>
</p:tagLst>
</file>

<file path=ppt/tags/tag81.xml><?xml version="1.0" encoding="utf-8"?>
<p:tagLst xmlns:a="http://schemas.openxmlformats.org/drawingml/2006/main" xmlns:r="http://schemas.openxmlformats.org/officeDocument/2006/relationships" xmlns:p="http://schemas.openxmlformats.org/presentationml/2006/main">
  <p:tag name="KSO_WM_SLIDE_MODEL_TYPE" val="dynamicNum"/>
</p:tagLst>
</file>

<file path=ppt/tags/tag82.xml><?xml version="1.0" encoding="utf-8"?>
<p:tagLst xmlns:a="http://schemas.openxmlformats.org/drawingml/2006/main" xmlns:r="http://schemas.openxmlformats.org/officeDocument/2006/relationships" xmlns:p="http://schemas.openxmlformats.org/presentationml/2006/main">
  <p:tag name="KSO_WM_SLIDE_MODEL_TYPE" val="dynamicNum"/>
</p:tagLst>
</file>

<file path=ppt/tags/tag83.xml><?xml version="1.0" encoding="utf-8"?>
<p:tagLst xmlns:a="http://schemas.openxmlformats.org/drawingml/2006/main" xmlns:r="http://schemas.openxmlformats.org/officeDocument/2006/relationships" xmlns:p="http://schemas.openxmlformats.org/presentationml/2006/main">
  <p:tag name="KSO_WM_SLIDE_MODEL_TYPE" val="dynamicNum"/>
</p:tagLst>
</file>

<file path=ppt/tags/tag84.xml><?xml version="1.0" encoding="utf-8"?>
<p:tagLst xmlns:a="http://schemas.openxmlformats.org/drawingml/2006/main" xmlns:r="http://schemas.openxmlformats.org/officeDocument/2006/relationships" xmlns:p="http://schemas.openxmlformats.org/presentationml/2006/main">
  <p:tag name="KSO_WM_SLIDE_MODEL_TYPE" val="dynamicNum"/>
</p:tagLst>
</file>

<file path=ppt/tags/tag85.xml><?xml version="1.0" encoding="utf-8"?>
<p:tagLst xmlns:a="http://schemas.openxmlformats.org/drawingml/2006/main" xmlns:r="http://schemas.openxmlformats.org/officeDocument/2006/relationships" xmlns:p="http://schemas.openxmlformats.org/presentationml/2006/main">
  <p:tag name="KSO_WM_SLIDE_MODEL_TYPE" val="dynamicNum"/>
</p:tagLst>
</file>

<file path=ppt/tags/tag86.xml><?xml version="1.0" encoding="utf-8"?>
<p:tagLst xmlns:a="http://schemas.openxmlformats.org/drawingml/2006/main" xmlns:r="http://schemas.openxmlformats.org/officeDocument/2006/relationships" xmlns:p="http://schemas.openxmlformats.org/presentationml/2006/main">
  <p:tag name="KSO_WM_SLIDE_MODEL_TYPE" val="dynamicNum"/>
</p:tagLst>
</file>

<file path=ppt/tags/tag87.xml><?xml version="1.0" encoding="utf-8"?>
<p:tagLst xmlns:a="http://schemas.openxmlformats.org/drawingml/2006/main" xmlns:r="http://schemas.openxmlformats.org/officeDocument/2006/relationships" xmlns:p="http://schemas.openxmlformats.org/presentationml/2006/main">
  <p:tag name="KSO_WM_SLIDE_MODEL_TYPE" val="dynamicNum"/>
</p:tagLst>
</file>

<file path=ppt/tags/tag88.xml><?xml version="1.0" encoding="utf-8"?>
<p:tagLst xmlns:a="http://schemas.openxmlformats.org/drawingml/2006/main" xmlns:r="http://schemas.openxmlformats.org/officeDocument/2006/relationships" xmlns:p="http://schemas.openxmlformats.org/presentationml/2006/main">
  <p:tag name="KSO_WM_SLIDE_MODEL_TYPE" val="dynamicNum"/>
</p:tagLst>
</file>

<file path=ppt/tags/tag89.xml><?xml version="1.0" encoding="utf-8"?>
<p:tagLst xmlns:a="http://schemas.openxmlformats.org/drawingml/2006/main" xmlns:r="http://schemas.openxmlformats.org/officeDocument/2006/relationships" xmlns:p="http://schemas.openxmlformats.org/presentationml/2006/main">
  <p:tag name="KSO_WM_UNIT_TABLE_BEAUTIFY" val="smartTable{aa2b588f-cee2-49d0-a75f-b085313d236a}"/>
  <p:tag name="TABLE_SKINIDX" val="1"/>
  <p:tag name="TABLE_ENCOLOR" val="#FFFFFF"/>
</p:tagLst>
</file>

<file path=ppt/tags/tag9.xml><?xml version="1.0" encoding="utf-8"?>
<p:tagLst xmlns:a="http://schemas.openxmlformats.org/drawingml/2006/main" xmlns:r="http://schemas.openxmlformats.org/officeDocument/2006/relationships" xmlns:p="http://schemas.openxmlformats.org/presentationml/2006/main">
  <p:tag name="KSO_WM_SLIDE_MODEL_TYPE" val="dynamicNum"/>
</p:tagLst>
</file>

<file path=ppt/tags/tag90.xml><?xml version="1.0" encoding="utf-8"?>
<p:tagLst xmlns:a="http://schemas.openxmlformats.org/drawingml/2006/main" xmlns:r="http://schemas.openxmlformats.org/officeDocument/2006/relationships" xmlns:p="http://schemas.openxmlformats.org/presentationml/2006/main">
  <p:tag name="KSO_WM_UNIT_TABLE_BEAUTIFY" val="smartTable{aa2b588f-cee2-49d0-a75f-b085313d236a}"/>
  <p:tag name="TABLE_SKINIDX" val="1"/>
  <p:tag name="TABLE_ENCOLOR" val="#FFFFFF"/>
</p:tagLst>
</file>

<file path=ppt/tags/tag91.xml><?xml version="1.0" encoding="utf-8"?>
<p:tagLst xmlns:a="http://schemas.openxmlformats.org/drawingml/2006/main" xmlns:r="http://schemas.openxmlformats.org/officeDocument/2006/relationships" xmlns:p="http://schemas.openxmlformats.org/presentationml/2006/main">
  <p:tag name="KSO_WM_SLIDE_MODEL_TYPE" val="dynamicNum"/>
</p:tagLst>
</file>

<file path=ppt/tags/tag92.xml><?xml version="1.0" encoding="utf-8"?>
<p:tagLst xmlns:a="http://schemas.openxmlformats.org/drawingml/2006/main" xmlns:r="http://schemas.openxmlformats.org/officeDocument/2006/relationships" xmlns:p="http://schemas.openxmlformats.org/presentationml/2006/main">
  <p:tag name="KSO_WM_SLIDE_MODEL_TYPE" val="dynamicNum"/>
</p:tagLst>
</file>

<file path=ppt/theme/theme1.xml><?xml version="1.0" encoding="utf-8"?>
<a:theme xmlns:a="http://schemas.openxmlformats.org/drawingml/2006/main" name="Office 主题​​">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Calibri" panose="020F05020202040302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Calibri" panose="020F05020202040302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Calibri" panose="020F05020202040302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Calibri" panose="020F05020202040302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主题​​</Template>
  <TotalTime>0</TotalTime>
  <Words>10541</Words>
  <Application>Microsoft Office PowerPoint</Application>
  <PresentationFormat>宽屏</PresentationFormat>
  <Paragraphs>1484</Paragraphs>
  <Slides>104</Slides>
  <Notes>80</Notes>
  <HiddenSlides>0</HiddenSlides>
  <MMClips>0</MMClips>
  <ScaleCrop>false</ScaleCrop>
  <HeadingPairs>
    <vt:vector size="8" baseType="variant">
      <vt:variant>
        <vt:lpstr>已用的字体</vt:lpstr>
      </vt:variant>
      <vt:variant>
        <vt:i4>7</vt:i4>
      </vt:variant>
      <vt:variant>
        <vt:lpstr>主题</vt:lpstr>
      </vt:variant>
      <vt:variant>
        <vt:i4>1</vt:i4>
      </vt:variant>
      <vt:variant>
        <vt:lpstr>嵌入 OLE 服务器</vt:lpstr>
      </vt:variant>
      <vt:variant>
        <vt:i4>1</vt:i4>
      </vt:variant>
      <vt:variant>
        <vt:lpstr>幻灯片标题</vt:lpstr>
      </vt:variant>
      <vt:variant>
        <vt:i4>104</vt:i4>
      </vt:variant>
    </vt:vector>
  </HeadingPairs>
  <TitlesOfParts>
    <vt:vector size="113" baseType="lpstr">
      <vt:lpstr>PingFang SC</vt:lpstr>
      <vt:lpstr>宋体</vt:lpstr>
      <vt:lpstr>微软雅黑</vt:lpstr>
      <vt:lpstr>Arial</vt:lpstr>
      <vt:lpstr>Calibri</vt:lpstr>
      <vt:lpstr>Calibri Light</vt:lpstr>
      <vt:lpstr>Helvetica</vt:lpstr>
      <vt:lpstr>Office 主题​​</vt:lpstr>
      <vt:lpstr>Equation.KSEE3</vt:lpstr>
      <vt:lpstr>预测全家桶与机器学习神器 Lesson-06</vt:lpstr>
      <vt:lpstr>学习方法</vt:lpstr>
      <vt:lpstr>&gt;&gt;   今天的学习目标</vt:lpstr>
      <vt:lpstr>&gt;&gt;   今天的学习目标</vt:lpstr>
      <vt:lpstr>1/2  预测全家桶 </vt:lpstr>
      <vt:lpstr>Project A：员工离职预测</vt:lpstr>
      <vt:lpstr>Project A：员工离职预测</vt:lpstr>
      <vt:lpstr>Project A：员工离职预测</vt:lpstr>
      <vt:lpstr>预测全家桶</vt:lpstr>
      <vt:lpstr>预测全家桶</vt:lpstr>
      <vt:lpstr>Project A：数据预处理</vt:lpstr>
      <vt:lpstr>Project A：数据预处理</vt:lpstr>
      <vt:lpstr>Project A：数据预处理</vt:lpstr>
      <vt:lpstr>LR工具</vt:lpstr>
      <vt:lpstr>LR工具</vt:lpstr>
      <vt:lpstr>SVM工具</vt:lpstr>
      <vt:lpstr>SVM工具</vt:lpstr>
      <vt:lpstr>SVM工具</vt:lpstr>
      <vt:lpstr>SVM工具</vt:lpstr>
      <vt:lpstr>Project B：男女声音识别</vt:lpstr>
      <vt:lpstr>Project B：男女声音识别</vt:lpstr>
      <vt:lpstr>Project B：男女声音识别</vt:lpstr>
      <vt:lpstr>预测全家桶</vt:lpstr>
      <vt:lpstr>FM模型（libFM）</vt:lpstr>
      <vt:lpstr>FM模型（libFM）</vt:lpstr>
      <vt:lpstr>FM模型（libFM）</vt:lpstr>
      <vt:lpstr>FM模型（libFM）</vt:lpstr>
      <vt:lpstr>FM/FFM/LR模型（XLearn）</vt:lpstr>
      <vt:lpstr>FM/FFM/LR模型（XLearn）</vt:lpstr>
      <vt:lpstr>FFM模型（XLearn）</vt:lpstr>
      <vt:lpstr>DeepFM模型（DeepCTR）</vt:lpstr>
      <vt:lpstr>DeepFM模型（DeepCTR）</vt:lpstr>
      <vt:lpstr>DeepFM模型（DeepCTR）</vt:lpstr>
      <vt:lpstr>DeepFM模型（DeepCTR）</vt:lpstr>
      <vt:lpstr>DeepFM模型（DeepCTR）</vt:lpstr>
      <vt:lpstr>DeepFM模型（DeepCTR）</vt:lpstr>
      <vt:lpstr>NFM模型（DeepCTR）</vt:lpstr>
      <vt:lpstr>Summary</vt:lpstr>
      <vt:lpstr>Summary</vt:lpstr>
      <vt:lpstr>Summary</vt:lpstr>
      <vt:lpstr>Summary</vt:lpstr>
      <vt:lpstr>Summary</vt:lpstr>
      <vt:lpstr>Summary</vt:lpstr>
      <vt:lpstr>Summary</vt:lpstr>
      <vt:lpstr>Summary</vt:lpstr>
      <vt:lpstr>2/2 机器学习神器</vt:lpstr>
      <vt:lpstr>什么是集成学习</vt:lpstr>
      <vt:lpstr>什么是集成学习</vt:lpstr>
      <vt:lpstr>什么是集成学习</vt:lpstr>
      <vt:lpstr>机器学习神器</vt:lpstr>
      <vt:lpstr>XGBoost</vt:lpstr>
      <vt:lpstr>XGBoost</vt:lpstr>
      <vt:lpstr>XGBoost</vt:lpstr>
      <vt:lpstr>XGBoost</vt:lpstr>
      <vt:lpstr>XGBoost</vt:lpstr>
      <vt:lpstr>XGBoost</vt:lpstr>
      <vt:lpstr>XGBoost</vt:lpstr>
      <vt:lpstr>XGBoost</vt:lpstr>
      <vt:lpstr>XGBoost</vt:lpstr>
      <vt:lpstr>Summary(XGBoost)</vt:lpstr>
      <vt:lpstr>XGBoost工具</vt:lpstr>
      <vt:lpstr>XGBoost工具</vt:lpstr>
      <vt:lpstr>XGBoost工具</vt:lpstr>
      <vt:lpstr>XGBoost工具</vt:lpstr>
      <vt:lpstr>XGBoost工具</vt:lpstr>
      <vt:lpstr>XGBoost工具</vt:lpstr>
      <vt:lpstr>XGBoost工具</vt:lpstr>
      <vt:lpstr>LightGBM</vt:lpstr>
      <vt:lpstr>LightGBM</vt:lpstr>
      <vt:lpstr>LightGBM</vt:lpstr>
      <vt:lpstr>LightGBM</vt:lpstr>
      <vt:lpstr>LightGBM</vt:lpstr>
      <vt:lpstr>LightGBM</vt:lpstr>
      <vt:lpstr>LightGBM</vt:lpstr>
      <vt:lpstr>LightGBM</vt:lpstr>
      <vt:lpstr>LightGBM工具</vt:lpstr>
      <vt:lpstr>LightGBM工具</vt:lpstr>
      <vt:lpstr>LightGBM工具</vt:lpstr>
      <vt:lpstr>LightGBM工具</vt:lpstr>
      <vt:lpstr>参数对比</vt:lpstr>
      <vt:lpstr>CatBoost</vt:lpstr>
      <vt:lpstr>CatBoost</vt:lpstr>
      <vt:lpstr>CatBoost</vt:lpstr>
      <vt:lpstr>CatBoost工具</vt:lpstr>
      <vt:lpstr>CatBoost工具</vt:lpstr>
      <vt:lpstr>CatBoost工具</vt:lpstr>
      <vt:lpstr>CatBoost工具</vt:lpstr>
      <vt:lpstr>CatBoost工具</vt:lpstr>
      <vt:lpstr>Summary</vt:lpstr>
      <vt:lpstr>Thinking&amp;Action</vt:lpstr>
      <vt:lpstr>Thinking&amp;Action</vt:lpstr>
      <vt:lpstr>Thinking&amp;Action</vt:lpstr>
      <vt:lpstr>Thinking&amp;Action</vt:lpstr>
      <vt:lpstr>Summary</vt:lpstr>
      <vt:lpstr>Summary</vt:lpstr>
      <vt:lpstr>Summary</vt:lpstr>
      <vt:lpstr>Summary</vt:lpstr>
      <vt:lpstr>Summary</vt:lpstr>
      <vt:lpstr>Summary</vt:lpstr>
      <vt:lpstr>Summary</vt:lpstr>
      <vt:lpstr>Summary</vt:lpstr>
      <vt:lpstr>Thank You Using data to solve problems</vt:lpstr>
      <vt:lpstr>Make it easier</vt:lpstr>
      <vt:lpstr>工作中的应用</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机器学习与推荐系统OverView  Lesson-01</dc:title>
  <dc:creator>Microsoft Office User</dc:creator>
  <cp:lastModifiedBy>Chen Yang</cp:lastModifiedBy>
  <cp:revision>2130</cp:revision>
  <dcterms:created xsi:type="dcterms:W3CDTF">2019-08-30T07:48:00Z</dcterms:created>
  <dcterms:modified xsi:type="dcterms:W3CDTF">2020-09-20T11:43:05Z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2052-11.1.0.9740</vt:lpwstr>
  </property>
</Properties>
</file>